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8"/>
  </p:handoutMasterIdLst>
  <p:sldIdLst>
    <p:sldId id="465" r:id="rId3"/>
    <p:sldId id="638" r:id="rId5"/>
    <p:sldId id="584" r:id="rId6"/>
    <p:sldId id="585" r:id="rId7"/>
    <p:sldId id="649" r:id="rId8"/>
    <p:sldId id="550" r:id="rId9"/>
    <p:sldId id="652" r:id="rId10"/>
    <p:sldId id="538" r:id="rId11"/>
    <p:sldId id="618" r:id="rId12"/>
    <p:sldId id="651" r:id="rId13"/>
    <p:sldId id="646" r:id="rId14"/>
    <p:sldId id="647" r:id="rId15"/>
    <p:sldId id="648" r:id="rId16"/>
    <p:sldId id="559" r:id="rId17"/>
    <p:sldId id="644" r:id="rId18"/>
    <p:sldId id="619" r:id="rId19"/>
    <p:sldId id="561" r:id="rId20"/>
    <p:sldId id="583" r:id="rId21"/>
    <p:sldId id="588" r:id="rId22"/>
    <p:sldId id="664" r:id="rId23"/>
    <p:sldId id="665" r:id="rId24"/>
    <p:sldId id="589" r:id="rId25"/>
    <p:sldId id="654" r:id="rId26"/>
    <p:sldId id="594" r:id="rId27"/>
    <p:sldId id="595" r:id="rId28"/>
    <p:sldId id="596" r:id="rId29"/>
    <p:sldId id="597" r:id="rId30"/>
    <p:sldId id="563" r:id="rId31"/>
    <p:sldId id="586" r:id="rId32"/>
    <p:sldId id="587" r:id="rId33"/>
    <p:sldId id="564" r:id="rId34"/>
    <p:sldId id="579" r:id="rId35"/>
    <p:sldId id="580" r:id="rId36"/>
    <p:sldId id="617" r:id="rId37"/>
    <p:sldId id="566" r:id="rId38"/>
    <p:sldId id="622" r:id="rId39"/>
    <p:sldId id="620" r:id="rId40"/>
    <p:sldId id="621" r:id="rId41"/>
    <p:sldId id="616" r:id="rId42"/>
    <p:sldId id="388" r:id="rId43"/>
    <p:sldId id="568" r:id="rId44"/>
    <p:sldId id="581" r:id="rId45"/>
    <p:sldId id="582" r:id="rId46"/>
    <p:sldId id="631" r:id="rId47"/>
    <p:sldId id="632" r:id="rId48"/>
    <p:sldId id="625" r:id="rId49"/>
    <p:sldId id="626" r:id="rId50"/>
    <p:sldId id="627" r:id="rId51"/>
    <p:sldId id="628" r:id="rId52"/>
    <p:sldId id="629" r:id="rId53"/>
    <p:sldId id="630" r:id="rId54"/>
    <p:sldId id="577" r:id="rId55"/>
    <p:sldId id="610" r:id="rId56"/>
    <p:sldId id="611" r:id="rId57"/>
    <p:sldId id="612" r:id="rId58"/>
    <p:sldId id="613" r:id="rId59"/>
    <p:sldId id="614" r:id="rId60"/>
    <p:sldId id="603" r:id="rId61"/>
    <p:sldId id="604" r:id="rId62"/>
    <p:sldId id="605" r:id="rId63"/>
    <p:sldId id="606" r:id="rId64"/>
    <p:sldId id="633" r:id="rId65"/>
    <p:sldId id="634" r:id="rId66"/>
    <p:sldId id="607" r:id="rId67"/>
    <p:sldId id="636" r:id="rId68"/>
    <p:sldId id="608" r:id="rId69"/>
    <p:sldId id="637" r:id="rId70"/>
    <p:sldId id="609" r:id="rId71"/>
    <p:sldId id="656" r:id="rId72"/>
    <p:sldId id="658" r:id="rId73"/>
    <p:sldId id="659" r:id="rId74"/>
    <p:sldId id="661" r:id="rId75"/>
    <p:sldId id="662" r:id="rId76"/>
    <p:sldId id="672" r:id="rId77"/>
  </p:sldIdLst>
  <p:sldSz cx="9144000" cy="6858000" type="screen4x3"/>
  <p:notesSz cx="6858000" cy="9144000"/>
  <p:custDataLst>
    <p:tags r:id="rId82"/>
  </p:custDataLst>
  <p:defaultTextStyle>
    <a:defPPr>
      <a:defRPr lang="zh-CN"/>
    </a:defPPr>
    <a:lvl1pPr algn="l" rtl="0" fontAlgn="base">
      <a:spcBef>
        <a:spcPct val="20000"/>
      </a:spcBef>
      <a:spcAft>
        <a:spcPct val="0"/>
      </a:spcAft>
      <a:buChar char="•"/>
      <a:defRPr kumimoji="1"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umimoji="1"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umimoji="1"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umimoji="1"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umimoji="1"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1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01D"/>
    <a:srgbClr val="990000"/>
    <a:srgbClr val="000066"/>
    <a:srgbClr val="FF3300"/>
    <a:srgbClr val="99FFCC"/>
    <a:srgbClr val="99CCFF"/>
    <a:srgbClr val="CCECFF"/>
    <a:srgbClr val="00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2" autoAdjust="0"/>
    <p:restoredTop sz="94575" autoAdjust="0"/>
  </p:normalViewPr>
  <p:slideViewPr>
    <p:cSldViewPr showGuides="1">
      <p:cViewPr varScale="1">
        <p:scale>
          <a:sx n="98" d="100"/>
          <a:sy n="98" d="100"/>
        </p:scale>
        <p:origin x="556" y="52"/>
      </p:cViewPr>
      <p:guideLst>
        <p:guide orient="horz" pos="3861"/>
        <p:guide pos="13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2" Type="http://schemas.openxmlformats.org/officeDocument/2006/relationships/tags" Target="tags/tag1.xml"/><Relationship Id="rId81" Type="http://schemas.openxmlformats.org/officeDocument/2006/relationships/tableStyles" Target="tableStyles.xml"/><Relationship Id="rId80" Type="http://schemas.openxmlformats.org/officeDocument/2006/relationships/viewProps" Target="viewProps.xml"/><Relationship Id="rId8" Type="http://schemas.openxmlformats.org/officeDocument/2006/relationships/slide" Target="slides/slide5.xml"/><Relationship Id="rId79" Type="http://schemas.openxmlformats.org/officeDocument/2006/relationships/presProps" Target="presProps.xml"/><Relationship Id="rId78" Type="http://schemas.openxmlformats.org/officeDocument/2006/relationships/handoutMaster" Target="handoutMasters/handoutMaster1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34.xml"/><Relationship Id="rId8" Type="http://schemas.openxmlformats.org/officeDocument/2006/relationships/slide" Target="slides/slide30.xml"/><Relationship Id="rId7" Type="http://schemas.openxmlformats.org/officeDocument/2006/relationships/slide" Target="slides/slide29.xml"/><Relationship Id="rId6" Type="http://schemas.openxmlformats.org/officeDocument/2006/relationships/slide" Target="slides/slide27.xml"/><Relationship Id="rId5" Type="http://schemas.openxmlformats.org/officeDocument/2006/relationships/slide" Target="slides/slide26.xml"/><Relationship Id="rId4" Type="http://schemas.openxmlformats.org/officeDocument/2006/relationships/slide" Target="slides/slide25.xml"/><Relationship Id="rId3" Type="http://schemas.openxmlformats.org/officeDocument/2006/relationships/slide" Target="slides/slide24.xml"/><Relationship Id="rId2" Type="http://schemas.openxmlformats.org/officeDocument/2006/relationships/slide" Target="slides/slide10.xml"/><Relationship Id="rId17" Type="http://schemas.openxmlformats.org/officeDocument/2006/relationships/slide" Target="slides/slide59.xml"/><Relationship Id="rId16" Type="http://schemas.openxmlformats.org/officeDocument/2006/relationships/slide" Target="slides/slide58.xml"/><Relationship Id="rId15" Type="http://schemas.openxmlformats.org/officeDocument/2006/relationships/slide" Target="slides/slide57.xml"/><Relationship Id="rId14" Type="http://schemas.openxmlformats.org/officeDocument/2006/relationships/slide" Target="slides/slide56.xml"/><Relationship Id="rId13" Type="http://schemas.openxmlformats.org/officeDocument/2006/relationships/slide" Target="slides/slide55.xml"/><Relationship Id="rId12" Type="http://schemas.openxmlformats.org/officeDocument/2006/relationships/slide" Target="slides/slide54.xml"/><Relationship Id="rId11" Type="http://schemas.openxmlformats.org/officeDocument/2006/relationships/slide" Target="slides/slide53.xml"/><Relationship Id="rId10" Type="http://schemas.openxmlformats.org/officeDocument/2006/relationships/slide" Target="slides/slide39.xml"/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FontTx/>
              <a:buNone/>
              <a:defRPr sz="1200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FontTx/>
              <a:buNone/>
              <a:defRPr sz="1200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FontTx/>
              <a:buNone/>
              <a:defRPr sz="1200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FontTx/>
              <a:buNone/>
              <a:defRPr sz="1200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defRPr>
            </a:lvl1pPr>
          </a:lstStyle>
          <a:p>
            <a:fld id="{31ED0ABA-5A00-4891-A6CD-E173CF55D32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FontTx/>
              <a:buNone/>
              <a:defRPr sz="1200" b="0"/>
            </a:lvl1pPr>
          </a:lstStyle>
          <a:p>
            <a:endParaRPr lang="en-US" altLang="zh-CN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FontTx/>
              <a:buNone/>
              <a:defRPr sz="1200" b="0"/>
            </a:lvl1pPr>
          </a:lstStyle>
          <a:p>
            <a:endParaRPr lang="en-US" altLang="zh-CN"/>
          </a:p>
        </p:txBody>
      </p:sp>
      <p:sp>
        <p:nvSpPr>
          <p:cNvPr id="156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FontTx/>
              <a:buNone/>
              <a:defRPr sz="1200" b="0"/>
            </a:lvl1pPr>
          </a:lstStyle>
          <a:p>
            <a:endParaRPr lang="en-US" altLang="zh-CN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FontTx/>
              <a:buNone/>
              <a:defRPr sz="1200" b="0"/>
            </a:lvl1pPr>
          </a:lstStyle>
          <a:p>
            <a:fld id="{F4BBE281-6695-41BB-8D4F-B581C4B9A4F0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7F3021C-2623-478D-A6D1-4CD244E0320F}" type="slidenum">
              <a:rPr lang="en-US" altLang="zh-CN"/>
            </a:fld>
            <a:endParaRPr lang="en-US" altLang="zh-CN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287F0B2-C4DE-4E8E-8A35-E02328709B2C}" type="slidenum">
              <a:rPr lang="en-US" altLang="zh-CN"/>
            </a:fld>
            <a:endParaRPr lang="en-US" altLang="zh-CN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0A573EA-1561-4F07-817B-F99AB3A7653D}" type="slidenum">
              <a:rPr lang="en-US" altLang="zh-CN"/>
            </a:fld>
            <a:endParaRPr lang="en-US" altLang="zh-CN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AD4B91A-79B7-4F08-9ACE-8AB5F908F699}" type="slidenum">
              <a:rPr lang="en-US" altLang="zh-CN"/>
            </a:fld>
            <a:endParaRPr lang="en-US" altLang="zh-CN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6F1354A-FDBD-40CA-8393-9E13809779D3}" type="slidenum">
              <a:rPr lang="en-US" altLang="zh-CN"/>
            </a:fld>
            <a:endParaRPr lang="en-US" altLang="zh-CN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6AA5AB0-0044-496B-B0F8-74178F0FE334}" type="slidenum">
              <a:rPr lang="en-US" altLang="zh-CN"/>
            </a:fld>
            <a:endParaRPr lang="en-US" altLang="zh-CN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24BD161-6305-4F90-B19B-6B69619B0F32}" type="slidenum">
              <a:rPr lang="en-US" altLang="zh-CN"/>
            </a:fld>
            <a:endParaRPr lang="en-US" altLang="zh-CN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807FE0D-C6C8-405C-B02A-23C47341A7D2}" type="slidenum">
              <a:rPr lang="en-US" altLang="zh-CN"/>
            </a:fld>
            <a:endParaRPr lang="en-US" altLang="zh-CN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83CFC7E-4410-4E78-9FF2-BFFD9EE9CAE9}" type="slidenum">
              <a:rPr lang="en-US" altLang="zh-CN"/>
            </a:fld>
            <a:endParaRPr lang="en-US" altLang="zh-CN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40FBB51-6CAC-4DAC-A959-615D59DFD669}" type="slidenum">
              <a:rPr lang="en-US" altLang="zh-CN"/>
            </a:fld>
            <a:endParaRPr lang="en-US" altLang="zh-CN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</a:ln>
        </p:spPr>
        <p:txBody>
          <a:bodyPr lIns="92747" tIns="46374" rIns="92747" bIns="46374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4F0A0F3-FAB0-4B75-87B3-6F2D2CF9F960}" type="slidenum">
              <a:rPr lang="en-US" altLang="zh-CN"/>
            </a:fld>
            <a:endParaRPr lang="en-US" altLang="zh-CN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</a:ln>
        </p:spPr>
        <p:txBody>
          <a:bodyPr lIns="92747" tIns="46374" rIns="92747" bIns="46374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7CC9357-CEE9-4FAE-824C-600908FC3662}" type="slidenum">
              <a:rPr lang="en-US" altLang="zh-CN"/>
            </a:fld>
            <a:endParaRPr lang="en-US" altLang="zh-CN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14A746E-2BD0-445B-9772-B7912F5F03E0}" type="slidenum">
              <a:rPr lang="en-US" altLang="zh-CN"/>
            </a:fld>
            <a:endParaRPr lang="en-US" altLang="zh-CN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E106D1A-978C-48E0-9324-A17305C5F2FE}" type="slidenum">
              <a:rPr lang="en-US" altLang="zh-CN"/>
            </a:fld>
            <a:endParaRPr lang="en-US" altLang="zh-CN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DEB3D8B-BF05-48D2-9D9E-2E3961BC7842}" type="slidenum">
              <a:rPr lang="en-US" altLang="zh-CN"/>
            </a:fld>
            <a:endParaRPr lang="en-US" altLang="zh-CN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A53218B-3806-4528-921B-721B0E0F8EF0}" type="slidenum">
              <a:rPr lang="en-US" altLang="zh-CN"/>
            </a:fld>
            <a:endParaRPr lang="en-US" altLang="zh-CN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9391140-20D1-4B9F-BBAF-39DBFBE3124B}" type="slidenum">
              <a:rPr lang="en-US" altLang="zh-CN"/>
            </a:fld>
            <a:endParaRPr lang="en-US" altLang="zh-CN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4B88D9B-874A-4B53-A117-77372765EFAF}" type="slidenum">
              <a:rPr lang="en-US" altLang="zh-CN"/>
            </a:fld>
            <a:endParaRPr lang="en-US" altLang="zh-CN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</a:ln>
        </p:spPr>
        <p:txBody>
          <a:bodyPr lIns="92747" tIns="46374" rIns="92747" bIns="46374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D7EE024-3BC1-4D88-8943-1CF4BD7C3A8C}" type="slidenum">
              <a:rPr lang="en-US" altLang="zh-CN"/>
            </a:fld>
            <a:endParaRPr lang="en-US" altLang="zh-CN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</a:ln>
        </p:spPr>
        <p:txBody>
          <a:bodyPr lIns="92747" tIns="46374" rIns="92747" bIns="46374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2D34269-45BB-4C33-B1B5-3215DC2263DC}" type="slidenum">
              <a:rPr lang="en-US" altLang="zh-CN"/>
            </a:fld>
            <a:endParaRPr lang="en-US" altLang="zh-CN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AD4C410-BFF5-4E83-8FA5-95A98BF426A1}" type="slidenum">
              <a:rPr lang="en-US" altLang="zh-CN"/>
            </a:fld>
            <a:endParaRPr lang="en-US" altLang="zh-CN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0F5CAA0-29B6-49AB-9798-4869E77201E9}" type="slidenum">
              <a:rPr lang="en-US" altLang="zh-CN"/>
            </a:fld>
            <a:endParaRPr lang="en-US" altLang="zh-CN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5DCA1C4-6D7D-4459-A961-C0842A5568AB}" type="slidenum">
              <a:rPr lang="en-US" altLang="zh-CN"/>
            </a:fld>
            <a:endParaRPr lang="en-US" altLang="zh-CN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2C81FC2-DADA-414D-8B96-97C91FC38FEB}" type="slidenum">
              <a:rPr lang="en-US" altLang="zh-CN"/>
            </a:fld>
            <a:endParaRPr lang="en-US" altLang="zh-CN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0C17532-70E1-4C28-B7B6-81FB1785CE5C}" type="slidenum">
              <a:rPr lang="en-US" altLang="zh-CN"/>
            </a:fld>
            <a:endParaRPr lang="en-US" altLang="zh-CN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AE995A4-81A1-4349-83ED-47DE3A1621C7}" type="slidenum">
              <a:rPr lang="en-US" altLang="zh-CN"/>
            </a:fld>
            <a:endParaRPr lang="en-US" altLang="zh-CN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5CC604F-0819-4C36-853F-D83E3527383B}" type="slidenum">
              <a:rPr lang="en-US" altLang="zh-CN"/>
            </a:fld>
            <a:endParaRPr lang="en-US" altLang="zh-CN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8176E4D-32F0-4C4E-A874-0B1C48C8F4E3}" type="slidenum">
              <a:rPr lang="en-US" altLang="zh-CN"/>
            </a:fld>
            <a:endParaRPr lang="en-US" altLang="zh-CN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26EAAB1-49B9-416F-81B5-C044930715A4}" type="slidenum">
              <a:rPr lang="en-US" altLang="zh-CN"/>
            </a:fld>
            <a:endParaRPr lang="en-US" altLang="zh-CN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1934652-B148-4790-AB97-E5FD3A085CE5}" type="slidenum">
              <a:rPr lang="en-US" altLang="zh-CN"/>
            </a:fld>
            <a:endParaRPr lang="en-US" altLang="zh-CN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FB3F116-0C9C-4117-B245-FBB518A59D0C}" type="slidenum">
              <a:rPr lang="en-US" altLang="zh-CN"/>
            </a:fld>
            <a:endParaRPr lang="en-US" altLang="zh-CN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277D24B-C008-434B-B0F2-3CA086347D69}" type="slidenum">
              <a:rPr lang="en-US" altLang="zh-CN"/>
            </a:fld>
            <a:endParaRPr lang="en-US" altLang="zh-CN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C463B79-337B-45B8-8FBD-DA9B9C5B8C60}" type="slidenum">
              <a:rPr lang="en-US" altLang="zh-CN"/>
            </a:fld>
            <a:endParaRPr lang="en-US" altLang="zh-CN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ED8B229-66AF-498B-AA53-9D94E6BA1BD1}" type="slidenum">
              <a:rPr lang="en-US" altLang="zh-CN"/>
            </a:fld>
            <a:endParaRPr lang="en-US" altLang="zh-CN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A78E27A-A96F-4B03-8C0E-5FDE3BAFF5E9}" type="slidenum">
              <a:rPr lang="en-US" altLang="zh-CN"/>
            </a:fld>
            <a:endParaRPr lang="en-US" altLang="zh-CN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3A13626-A63D-49FF-AF0D-650D9EFB4518}" type="slidenum">
              <a:rPr lang="en-US" altLang="zh-CN"/>
            </a:fld>
            <a:endParaRPr lang="en-US" altLang="zh-CN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467F865-AFF8-4411-806B-9AF6F7A60587}" type="slidenum">
              <a:rPr lang="en-US" altLang="zh-CN"/>
            </a:fld>
            <a:endParaRPr lang="en-US" altLang="zh-CN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948AA65-010B-4779-920B-69B03A4F4F9A}" type="slidenum">
              <a:rPr lang="en-US" altLang="zh-CN"/>
            </a:fld>
            <a:endParaRPr lang="en-US" altLang="zh-CN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21FD033-B9B4-4911-A056-C5D174D683BD}" type="slidenum">
              <a:rPr lang="en-US" altLang="zh-CN"/>
            </a:fld>
            <a:endParaRPr lang="en-US" altLang="zh-CN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B263462-B36F-4288-BAF2-88107FD74342}" type="slidenum">
              <a:rPr lang="en-US" altLang="zh-CN"/>
            </a:fld>
            <a:endParaRPr lang="en-US" altLang="zh-CN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30CB505-4867-48A1-AAE5-64FECB0E4F29}" type="slidenum">
              <a:rPr lang="en-US" altLang="zh-CN"/>
            </a:fld>
            <a:endParaRPr lang="en-US" altLang="zh-CN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42112C9-6B50-4146-A1E1-A71F7AA4F7D6}" type="slidenum">
              <a:rPr lang="en-US" altLang="zh-CN"/>
            </a:fld>
            <a:endParaRPr lang="en-US" altLang="zh-CN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3730B5C-ABC8-441A-8C34-80A3FA40AF32}" type="slidenum">
              <a:rPr lang="en-US" altLang="zh-CN"/>
            </a:fld>
            <a:endParaRPr lang="en-US" altLang="zh-CN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6422DD7-0B7A-4370-BB8C-3F14A37A5461}" type="slidenum">
              <a:rPr lang="en-US" altLang="zh-CN"/>
            </a:fld>
            <a:endParaRPr lang="en-US" altLang="zh-CN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FC3357B-EE65-4151-9A23-2C187200A334}" type="slidenum">
              <a:rPr lang="en-US" altLang="zh-CN"/>
            </a:fld>
            <a:endParaRPr lang="en-US" altLang="zh-CN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613174A-C98E-4792-AEE1-7744173AE214}" type="slidenum">
              <a:rPr lang="en-US" altLang="zh-CN"/>
            </a:fld>
            <a:endParaRPr lang="en-US" altLang="zh-CN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EF288CF-8B9C-44B3-A9AE-B9BAB813B3EC}" type="slidenum">
              <a:rPr lang="en-US" altLang="zh-CN"/>
            </a:fld>
            <a:endParaRPr lang="en-US" altLang="zh-CN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4895CF4-C697-4807-BCF2-55BCC9F33192}" type="slidenum">
              <a:rPr lang="en-US" altLang="zh-CN"/>
            </a:fld>
            <a:endParaRPr lang="en-US" altLang="zh-CN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D62DB6A-CDAC-4610-AF6B-91031E88134D}" type="slidenum">
              <a:rPr lang="en-US" altLang="zh-CN"/>
            </a:fld>
            <a:endParaRPr lang="en-US" altLang="zh-CN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87E2153-DA05-498A-8AED-AE236D27966F}" type="slidenum">
              <a:rPr lang="en-US" altLang="zh-CN"/>
            </a:fld>
            <a:endParaRPr lang="en-US" altLang="zh-CN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87AA28B-0AB3-491A-B5B0-B37D40568752}" type="slidenum">
              <a:rPr lang="en-US" altLang="zh-CN"/>
            </a:fld>
            <a:endParaRPr lang="en-US" altLang="zh-CN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AB3B644-875A-4B35-BA6D-5848A965331C}" type="slidenum">
              <a:rPr lang="en-US" altLang="zh-CN"/>
            </a:fld>
            <a:endParaRPr lang="en-US" altLang="zh-CN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029183A-C991-4D81-8C8F-463F1ACFAD82}" type="slidenum">
              <a:rPr lang="en-US" altLang="zh-CN"/>
            </a:fld>
            <a:endParaRPr lang="en-US" altLang="zh-CN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DDC20A0-4C03-4EF4-9BAC-321FB8614582}" type="slidenum">
              <a:rPr lang="en-US" altLang="zh-CN"/>
            </a:fld>
            <a:endParaRPr lang="en-US" altLang="zh-CN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0A51542-30E5-46F8-AE0E-4C4786E4027E}" type="slidenum">
              <a:rPr lang="en-US" altLang="zh-CN"/>
            </a:fld>
            <a:endParaRPr lang="en-US" altLang="zh-CN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335C91E-0944-4AA2-AEAC-9A800CAE3C4F}" type="slidenum">
              <a:rPr lang="en-US" altLang="zh-CN"/>
            </a:fld>
            <a:endParaRPr lang="en-US" altLang="zh-CN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C706C39-524B-44F1-9690-4DA9BB545FA0}" type="slidenum">
              <a:rPr lang="en-US" altLang="zh-CN"/>
            </a:fld>
            <a:endParaRPr lang="en-US" altLang="zh-CN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6D1E32F-83B3-44D9-A172-CBA4DAA6865F}" type="slidenum">
              <a:rPr lang="en-US" altLang="zh-CN"/>
            </a:fld>
            <a:endParaRPr lang="en-US" altLang="zh-CN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A16A4D4-2FB8-452B-BA00-3A1E968FE96B}" type="slidenum">
              <a:rPr lang="en-US" altLang="zh-CN"/>
            </a:fld>
            <a:endParaRPr lang="en-US" altLang="zh-CN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FA8DC73-152E-4B8A-AF2B-D046C4035ED0}" type="slidenum">
              <a:rPr lang="en-US" altLang="zh-CN"/>
            </a:fld>
            <a:endParaRPr lang="en-US" altLang="zh-CN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04FAAE-E560-40DE-B159-72FC950BE412}" type="slidenum">
              <a:rPr lang="en-US" altLang="zh-CN"/>
            </a:fld>
            <a:endParaRPr lang="en-US" altLang="zh-CN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F28DA2F-5A0A-4A37-936C-78F6A53D4010}" type="slidenum">
              <a:rPr lang="en-US" altLang="zh-CN"/>
            </a:fld>
            <a:endParaRPr lang="en-US" altLang="zh-CN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F3508E6-913E-482B-9504-5F45569698E9}" type="slidenum">
              <a:rPr lang="en-US" altLang="zh-CN"/>
            </a:fld>
            <a:endParaRPr lang="en-US" altLang="zh-CN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601391F-A83F-488F-A486-2DA2A8B19E4D}" type="slidenum">
              <a:rPr lang="en-US" altLang="zh-CN"/>
            </a:fld>
            <a:endParaRPr lang="en-US" altLang="zh-CN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5DBDDDF-E768-4868-AFF5-42C1434DCB78}" type="slidenum">
              <a:rPr lang="en-US" altLang="zh-CN"/>
            </a:fld>
            <a:endParaRPr lang="en-US" altLang="zh-CN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C795BFC-D024-4750-8C03-ACD1776EDF16}" type="slidenum">
              <a:rPr lang="en-US" altLang="zh-CN"/>
            </a:fld>
            <a:endParaRPr lang="en-US" altLang="zh-CN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9AADA7A-8548-4D00-86DA-00755FE79269}" type="slidenum">
              <a:rPr lang="en-US" altLang="zh-CN"/>
            </a:fld>
            <a:endParaRPr lang="en-US" altLang="zh-CN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7E68F2D-08A9-42CE-A27C-A46F82A72B0A}" type="slidenum">
              <a:rPr lang="en-US" altLang="zh-CN"/>
            </a:fld>
            <a:endParaRPr lang="en-US" altLang="zh-CN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B7F644E-FC7A-459C-99BE-7D866BF157A1}" type="slidenum">
              <a:rPr lang="en-US" altLang="zh-CN"/>
            </a:fld>
            <a:endParaRPr lang="en-US" altLang="zh-CN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" y="0"/>
              <a:ext cx="9144000" cy="818652"/>
            </a:xfrm>
            <a:prstGeom prst="rect">
              <a:avLst/>
            </a:prstGeom>
            <a:solidFill>
              <a:srgbClr val="F0901D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" y="818652"/>
              <a:ext cx="9144000" cy="137157"/>
            </a:xfrm>
            <a:prstGeom prst="rect">
              <a:avLst/>
            </a:prstGeom>
            <a:solidFill>
              <a:srgbClr val="50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1781628" y="6720843"/>
              <a:ext cx="7362372" cy="137157"/>
            </a:xfrm>
            <a:prstGeom prst="rect">
              <a:avLst/>
            </a:prstGeom>
            <a:solidFill>
              <a:srgbClr val="F09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0" y="6720843"/>
              <a:ext cx="2208061" cy="137157"/>
            </a:xfrm>
            <a:prstGeom prst="rect">
              <a:avLst/>
            </a:prstGeom>
            <a:solidFill>
              <a:srgbClr val="50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5" name="图片 4" descr="商标（横）蓝底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83475" y="188595"/>
            <a:ext cx="1660525" cy="614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1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file:///C:\Documents%20and%20Settings\user\Local%20Settings\Temp\Rar$DI33.062\&#36710;&#38388;&#25968;&#25454;&#24179;&#21488;&#27169;&#26495;(2).xls" TargetMode="External"/><Relationship Id="rId3" Type="http://schemas.openxmlformats.org/officeDocument/2006/relationships/hyperlink" Target="file:///C:\Documents%20and%20Settings\&#24352;&#33805;\&#23398;&#20064;&#36164;&#26009;\&#22521;&#35757;&#36164;&#26009;\&#31934;&#38136;\&#36710;&#38388;&#25968;&#25454;&#24179;&#21488;&#27169;&#26495;(2).xls" TargetMode="External"/><Relationship Id="rId2" Type="http://schemas.openxmlformats.org/officeDocument/2006/relationships/hyperlink" Target="file:///C:\Documents%20and%20Settings\user\Local%20Settings\Temp\Rar$DI33.062\&#36710;&#38388;&#25968;&#25454;&#37319;&#38598;&#34920;(3).xls" TargetMode="External"/><Relationship Id="rId1" Type="http://schemas.openxmlformats.org/officeDocument/2006/relationships/hyperlink" Target="file:///C:\Documents%20and%20Settings\&#24352;&#33805;\&#23398;&#20064;&#36164;&#26009;\&#22521;&#35757;&#36164;&#26009;\&#31934;&#38136;\&#36710;&#38388;&#25968;&#25454;&#37319;&#38598;&#34920;(3).xls" TargetMode="Externa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1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e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8.emf"/><Relationship Id="rId1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5.xml"/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wmf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1.xml"/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1" Type="http://schemas.openxmlformats.org/officeDocument/2006/relationships/oleObject" Target="../embeddings/oleObject10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3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1" Type="http://schemas.openxmlformats.org/officeDocument/2006/relationships/oleObject" Target="../embeddings/oleObject1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1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6.xml"/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7.xml"/><Relationship Id="rId3" Type="http://schemas.openxmlformats.org/officeDocument/2006/relationships/hyperlink" Target="file:///C:\Documents%20and%20Settings\user\Local%20Settings\Temp\Rar$DI33.062\C&amp;J&#25215;&#25509;&#20363;.xls" TargetMode="Externa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2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0"/>
            <a:ext cx="9137154" cy="6855700"/>
          </a:xfrm>
          <a:prstGeom prst="rect">
            <a:avLst/>
          </a:prstGeom>
        </p:spPr>
      </p:pic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" y="2316163"/>
            <a:ext cx="9144000" cy="1027112"/>
          </a:xfrm>
          <a:prstGeom prst="rect">
            <a:avLst/>
          </a:prstGeom>
          <a:solidFill>
            <a:srgbClr val="F0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1" y="3336925"/>
            <a:ext cx="9144000" cy="593725"/>
          </a:xfrm>
          <a:prstGeom prst="rect">
            <a:avLst/>
          </a:pr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7068220" y="5233697"/>
            <a:ext cx="2106736" cy="676275"/>
          </a:xfrm>
          <a:prstGeom prst="rect">
            <a:avLst/>
          </a:prstGeom>
          <a:solidFill>
            <a:srgbClr val="F0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6902896" y="5233697"/>
            <a:ext cx="185737" cy="676275"/>
          </a:xfrm>
          <a:prstGeom prst="rect">
            <a:avLst/>
          </a:pr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>
          <a:xfrm>
            <a:off x="1691482" y="2248693"/>
            <a:ext cx="6310312" cy="11604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endParaRPr lang="zh-CN" altLang="en-US" sz="4800" b="1" kern="0" dirty="0">
              <a:solidFill>
                <a:schemeClr val="accent2"/>
              </a:solidFill>
            </a:endParaRPr>
          </a:p>
        </p:txBody>
      </p:sp>
      <p:sp>
        <p:nvSpPr>
          <p:cNvPr id="57" name="Rectangle 4"/>
          <p:cNvSpPr txBox="1">
            <a:spLocks noChangeArrowheads="1"/>
          </p:cNvSpPr>
          <p:nvPr/>
        </p:nvSpPr>
        <p:spPr bwMode="auto">
          <a:xfrm>
            <a:off x="2982242" y="3372365"/>
            <a:ext cx="6696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简单高效的经营管理工具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36"/>
          <p:cNvSpPr txBox="1">
            <a:spLocks noChangeArrowheads="1"/>
          </p:cNvSpPr>
          <p:nvPr/>
        </p:nvSpPr>
        <p:spPr bwMode="auto">
          <a:xfrm>
            <a:off x="7131325" y="5371810"/>
            <a:ext cx="1211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None/>
            </a:pPr>
            <a:r>
              <a:rPr lang="zh-CN" altLang="en-US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演讲者：</a:t>
            </a:r>
            <a:endParaRPr lang="zh-CN" altLang="en-US" sz="2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3958" name="Rectangle 70"/>
          <p:cNvSpPr>
            <a:spLocks noChangeArrowheads="1"/>
          </p:cNvSpPr>
          <p:nvPr/>
        </p:nvSpPr>
        <p:spPr bwMode="auto">
          <a:xfrm>
            <a:off x="1489992" y="2315116"/>
            <a:ext cx="6121400" cy="175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方针管理</a:t>
            </a:r>
            <a:b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 autoUpdateAnimBg="0"/>
      <p:bldP spid="50" grpId="0" animBg="1" autoUpdateAnimBg="0"/>
      <p:bldP spid="53" grpId="0" animBg="1" autoUpdateAnimBg="0"/>
      <p:bldP spid="54" grpId="0" animBg="1" autoUpdateAnimBg="0"/>
      <p:bldP spid="56" grpId="0" autoUpdateAnimBg="0"/>
      <p:bldP spid="57" grpId="0" autoUpdateAnimBg="0"/>
      <p:bldP spid="58" grpId="0" autoUpdateAnimBg="0"/>
      <p:bldP spid="2939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457200" y="1611313"/>
            <a:ext cx="8458200" cy="495935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8979" name="Rectangle 3"/>
          <p:cNvSpPr>
            <a:spLocks noChangeArrowheads="1"/>
          </p:cNvSpPr>
          <p:nvPr/>
        </p:nvSpPr>
        <p:spPr bwMode="auto">
          <a:xfrm>
            <a:off x="4724400" y="1620838"/>
            <a:ext cx="40386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日常管理   </a:t>
            </a:r>
            <a:endParaRPr lang="ja-JP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755650" y="1620838"/>
            <a:ext cx="343535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</a:t>
            </a:r>
            <a:r>
              <a:rPr lang="ja-JP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   </a:t>
            </a:r>
            <a:endParaRPr lang="ja-JP" altLang="en-US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8981" name="Rectangle 5"/>
          <p:cNvSpPr>
            <a:spLocks noChangeArrowheads="1"/>
          </p:cNvSpPr>
          <p:nvPr/>
        </p:nvSpPr>
        <p:spPr bwMode="auto">
          <a:xfrm>
            <a:off x="4800600" y="2224088"/>
            <a:ext cx="4038600" cy="244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1800" b="0" dirty="0">
                <a:latin typeface="黑体" panose="02010609060101010101" charset="-122"/>
                <a:ea typeface="黑体" panose="02010609060101010101" charset="-122"/>
              </a:rPr>
              <a:t>大致能够满足现今的工作运营状态，并且希望今后也能持续</a:t>
            </a:r>
            <a:r>
              <a:rPr lang="ja-JP" altLang="en-US" sz="1800" b="0" dirty="0">
                <a:latin typeface="黑体" panose="02010609060101010101" charset="-122"/>
                <a:ea typeface="黑体" panose="02010609060101010101" charset="-122"/>
              </a:rPr>
              <a:t>・</a:t>
            </a:r>
            <a:r>
              <a:rPr lang="zh-CN" altLang="en-US" sz="1800" b="0" dirty="0">
                <a:latin typeface="黑体" panose="02010609060101010101" charset="-122"/>
                <a:ea typeface="黑体" panose="02010609060101010101" charset="-122"/>
              </a:rPr>
              <a:t>保持这种状态。</a:t>
            </a:r>
            <a:r>
              <a:rPr lang="ja-JP" altLang="en-US" sz="1800" b="0" dirty="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1800" b="0" dirty="0">
                <a:latin typeface="黑体" panose="02010609060101010101" charset="-122"/>
                <a:ea typeface="黑体" panose="02010609060101010101" charset="-122"/>
              </a:rPr>
              <a:t>将此称为管理状态</a:t>
            </a:r>
            <a:r>
              <a:rPr lang="ja-JP" altLang="en-US" sz="1800" b="0" dirty="0">
                <a:latin typeface="黑体" panose="02010609060101010101" charset="-122"/>
                <a:ea typeface="黑体" panose="02010609060101010101" charset="-122"/>
              </a:rPr>
              <a:t>）　　</a:t>
            </a:r>
            <a:endParaRPr lang="ja-JP" altLang="en-US" sz="1800" b="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800" b="0" dirty="0">
                <a:latin typeface="黑体" panose="02010609060101010101" charset="-122"/>
                <a:ea typeface="黑体" panose="02010609060101010101" charset="-122"/>
              </a:rPr>
              <a:t>  象此类工作，现在已经了解到，只要通过某种工作方法，就能取得很好结果，因此将这种工作方法作为基本工作准则进行确实遵守。</a:t>
            </a:r>
            <a:r>
              <a:rPr lang="ja-JP" altLang="en-US" sz="1800" b="0" dirty="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1800" b="0" dirty="0">
                <a:latin typeface="黑体" panose="02010609060101010101" charset="-122"/>
                <a:ea typeface="黑体" panose="02010609060101010101" charset="-122"/>
              </a:rPr>
              <a:t>将此称为标准化</a:t>
            </a:r>
            <a:r>
              <a:rPr lang="ja-JP" altLang="en-US" sz="1800" b="0" dirty="0">
                <a:latin typeface="黑体" panose="02010609060101010101" charset="-122"/>
                <a:ea typeface="黑体" panose="02010609060101010101" charset="-122"/>
              </a:rPr>
              <a:t>）　</a:t>
            </a:r>
            <a:endParaRPr lang="ja-JP" altLang="en-US" sz="18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8982" name="Rectangle 6"/>
          <p:cNvSpPr>
            <a:spLocks noChangeArrowheads="1"/>
          </p:cNvSpPr>
          <p:nvPr/>
        </p:nvSpPr>
        <p:spPr bwMode="auto">
          <a:xfrm>
            <a:off x="431800" y="2258844"/>
            <a:ext cx="4197350" cy="282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1800" b="0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1800" b="0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由于对现今所得的结果不满足，希望能够达到更高的水平，为此将工作方法调整更新。</a:t>
            </a:r>
            <a:r>
              <a:rPr lang="ja-JP" altLang="en-US" sz="1800" b="0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　                                      </a:t>
            </a:r>
            <a:endParaRPr lang="ja-JP" altLang="en-US" sz="1800" b="0" dirty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800" b="0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 方策的变更是必要的，目标和方策的相互对应是重要的。</a:t>
            </a:r>
            <a:r>
              <a:rPr lang="ja-JP" altLang="en-US" sz="1800" b="0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　        </a:t>
            </a:r>
            <a:endParaRPr lang="ja-JP" altLang="en-US" sz="1800" b="0" dirty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800" b="0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 在研讨新方策之时，如果不针对现状的不良之处进行适度指摘，从而采取对策的话，则新方策就不能发挥其作用。</a:t>
            </a:r>
            <a:endParaRPr lang="zh-CN" altLang="en-US" sz="1800" b="0" dirty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1050" b="0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        </a:t>
            </a:r>
            <a:endParaRPr lang="ja-JP" altLang="en-US" sz="1050" b="0" dirty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8983" name="Rectangle 7"/>
          <p:cNvSpPr>
            <a:spLocks noChangeArrowheads="1"/>
          </p:cNvSpPr>
          <p:nvPr/>
        </p:nvSpPr>
        <p:spPr bwMode="auto">
          <a:xfrm>
            <a:off x="4724400" y="5241925"/>
            <a:ext cx="403860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latin typeface="黑体" panose="02010609060101010101" charset="-122"/>
                <a:ea typeface="黑体" panose="02010609060101010101" charset="-122"/>
              </a:rPr>
              <a:t>小改善</a:t>
            </a:r>
            <a:r>
              <a:rPr lang="ja-JP" altLang="en-US" sz="2000" b="0" dirty="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ja-JP" altLang="en-US" sz="20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8984" name="Rectangle 8"/>
          <p:cNvSpPr>
            <a:spLocks noChangeArrowheads="1"/>
          </p:cNvSpPr>
          <p:nvPr/>
        </p:nvSpPr>
        <p:spPr bwMode="auto">
          <a:xfrm>
            <a:off x="450850" y="5235575"/>
            <a:ext cx="412115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大改善</a:t>
            </a:r>
            <a:r>
              <a:rPr lang="ja-JP" altLang="en-US" sz="2000" b="0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ja-JP" altLang="en-US" sz="2000" b="0" dirty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8985" name="Rectangle 9"/>
          <p:cNvSpPr>
            <a:spLocks noChangeArrowheads="1"/>
          </p:cNvSpPr>
          <p:nvPr/>
        </p:nvSpPr>
        <p:spPr bwMode="auto">
          <a:xfrm>
            <a:off x="5486400" y="5821363"/>
            <a:ext cx="2438400" cy="69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latin typeface="黑体" panose="02010609060101010101" charset="-122"/>
                <a:ea typeface="黑体" panose="02010609060101010101" charset="-122"/>
              </a:rPr>
              <a:t>现状维持</a:t>
            </a:r>
            <a:r>
              <a:rPr lang="zh-CN" altLang="en-US" sz="2400" b="0" dirty="0">
                <a:latin typeface="黑体" panose="02010609060101010101" charset="-122"/>
                <a:ea typeface="黑体" panose="02010609060101010101" charset="-122"/>
                <a:cs typeface="Arial Unicode MS" panose="020B0604020202020204" pitchFamily="34" charset="-122"/>
              </a:rPr>
              <a:t>的工作</a:t>
            </a:r>
            <a:r>
              <a:rPr lang="ja-JP" altLang="en-US" sz="2800" b="0" dirty="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ja-JP" altLang="en-US" sz="2800" b="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  <a:buFontTx/>
              <a:buNone/>
            </a:pPr>
            <a:endParaRPr lang="ja-JP" altLang="en-US" sz="14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8986" name="Rectangle 10"/>
          <p:cNvSpPr>
            <a:spLocks noChangeArrowheads="1"/>
          </p:cNvSpPr>
          <p:nvPr/>
        </p:nvSpPr>
        <p:spPr bwMode="auto">
          <a:xfrm>
            <a:off x="1073151" y="5838825"/>
            <a:ext cx="2813048" cy="70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Arial Unicode MS" panose="020B0604020202020204" pitchFamily="34" charset="-122"/>
              </a:rPr>
              <a:t>打破</a:t>
            </a:r>
            <a:r>
              <a:rPr lang="zh-CN" altLang="en-US" sz="2400" b="0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现状</a:t>
            </a:r>
            <a:r>
              <a:rPr lang="zh-CN" altLang="en-US" sz="2400" b="0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Arial Unicode MS" panose="020B0604020202020204" pitchFamily="34" charset="-122"/>
              </a:rPr>
              <a:t>的工作</a:t>
            </a:r>
            <a:endParaRPr lang="ja-JP" altLang="en-US" sz="2400" b="0" dirty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  <a:cs typeface="Arial Unicode MS" panose="020B0604020202020204" pitchFamily="34" charset="-122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  <a:buFontTx/>
              <a:buNone/>
            </a:pPr>
            <a:endParaRPr lang="ja-JP" altLang="en-US" sz="1800" b="0" dirty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8987" name="Line 11"/>
          <p:cNvSpPr>
            <a:spLocks noChangeShapeType="1"/>
          </p:cNvSpPr>
          <p:nvPr/>
        </p:nvSpPr>
        <p:spPr bwMode="auto">
          <a:xfrm>
            <a:off x="457200" y="2168525"/>
            <a:ext cx="84582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8988" name="Line 12"/>
          <p:cNvSpPr>
            <a:spLocks noChangeShapeType="1"/>
          </p:cNvSpPr>
          <p:nvPr/>
        </p:nvSpPr>
        <p:spPr bwMode="auto">
          <a:xfrm>
            <a:off x="4686300" y="1627188"/>
            <a:ext cx="0" cy="49530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8989" name="Line 13"/>
          <p:cNvSpPr>
            <a:spLocks noChangeShapeType="1"/>
          </p:cNvSpPr>
          <p:nvPr/>
        </p:nvSpPr>
        <p:spPr bwMode="auto">
          <a:xfrm>
            <a:off x="457200" y="5181600"/>
            <a:ext cx="8458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8990" name="Line 14"/>
          <p:cNvSpPr>
            <a:spLocks noChangeShapeType="1"/>
          </p:cNvSpPr>
          <p:nvPr/>
        </p:nvSpPr>
        <p:spPr bwMode="auto">
          <a:xfrm>
            <a:off x="457200" y="5638800"/>
            <a:ext cx="845820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8993" name="Rectangle 17"/>
          <p:cNvSpPr>
            <a:spLocks noChangeArrowheads="1"/>
          </p:cNvSpPr>
          <p:nvPr/>
        </p:nvSpPr>
        <p:spPr bwMode="auto">
          <a:xfrm>
            <a:off x="476250" y="1089025"/>
            <a:ext cx="4095750" cy="449263"/>
          </a:xfrm>
          <a:prstGeom prst="rect">
            <a:avLst/>
          </a:prstGeom>
          <a:solidFill>
            <a:srgbClr val="FFCC99"/>
          </a:solidFill>
          <a:ln w="2222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与日常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8994" name="Text Box 18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9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8738" name="Group 2"/>
          <p:cNvGraphicFramePr>
            <a:graphicFrameLocks noGrp="1"/>
          </p:cNvGraphicFramePr>
          <p:nvPr/>
        </p:nvGraphicFramePr>
        <p:xfrm>
          <a:off x="395288" y="1616075"/>
          <a:ext cx="8367712" cy="4679950"/>
        </p:xfrm>
        <a:graphic>
          <a:graphicData uri="http://schemas.openxmlformats.org/drawingml/2006/table">
            <a:tbl>
              <a:tblPr/>
              <a:tblGrid>
                <a:gridCol w="1328737"/>
                <a:gridCol w="3402013"/>
                <a:gridCol w="3636962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比较项目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方针管理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目标管理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发展背景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TQM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的发展过程中逐渐发展出来的。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PDCA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之管理循环为推进重心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来自行动科学的管理体系，以结果为导向的管理方式。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以目标设定、达成作为绩效评价的动机。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运作组织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组织中各机能的整合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团队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重视领导中心型。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以部门、个人为中心。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以成果为导向之组织。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参与体系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全员参与、共识的建立。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重视问题改善的体系运作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只有关联人员形成之体系。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依据目标之问题解决的运作。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着重之目标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TQM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的目标、重点改善。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Q.C.D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的综合目标。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体质改善的目标。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重视利益、业绩。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与管理有关的目标。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8764" name="Rectangle 28"/>
          <p:cNvSpPr>
            <a:spLocks noChangeArrowheads="1"/>
          </p:cNvSpPr>
          <p:nvPr/>
        </p:nvSpPr>
        <p:spPr bwMode="auto">
          <a:xfrm>
            <a:off x="476250" y="1089025"/>
            <a:ext cx="5716588" cy="449263"/>
          </a:xfrm>
          <a:prstGeom prst="rect">
            <a:avLst/>
          </a:prstGeom>
          <a:solidFill>
            <a:srgbClr val="FFCC99"/>
          </a:solidFill>
          <a:ln w="2222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与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管理之不同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点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8766" name="Text Box 30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6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786" name="Group 2"/>
          <p:cNvGraphicFramePr>
            <a:graphicFrameLocks noGrp="1"/>
          </p:cNvGraphicFramePr>
          <p:nvPr/>
        </p:nvGraphicFramePr>
        <p:xfrm>
          <a:off x="495300" y="1946275"/>
          <a:ext cx="8153400" cy="3677984"/>
        </p:xfrm>
        <a:graphic>
          <a:graphicData uri="http://schemas.openxmlformats.org/drawingml/2006/table">
            <a:tbl>
              <a:tblPr/>
              <a:tblGrid>
                <a:gridCol w="1295400"/>
                <a:gridCol w="3048000"/>
                <a:gridCol w="3810000"/>
              </a:tblGrid>
              <a:tr h="161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运作方式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PDCA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的管理循环。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列出管理项目。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与日常管理相结合。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使用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QC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手法。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重视结果，更重视过程。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以指标为依据。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以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IE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、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OR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、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QC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等手法为辅助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以结果为导向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评价之做法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评价结果，也评价过程。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管理项目之稽核。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部门自我稽核、事业部长稽核、厂长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(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副厂长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)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稽核。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以成果为评价重点。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与人事管理、薪资相结合。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做为选才、举才及植物调动之重要参考。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0800" name="Rectangle 16"/>
          <p:cNvSpPr>
            <a:spLocks noChangeArrowheads="1"/>
          </p:cNvSpPr>
          <p:nvPr/>
        </p:nvSpPr>
        <p:spPr bwMode="auto">
          <a:xfrm>
            <a:off x="476250" y="1179513"/>
            <a:ext cx="5716588" cy="539750"/>
          </a:xfrm>
          <a:prstGeom prst="rect">
            <a:avLst/>
          </a:prstGeom>
          <a:solidFill>
            <a:srgbClr val="FFCC99"/>
          </a:solidFill>
          <a:ln w="2222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与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管理之不同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点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0802" name="Text Box 18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80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222250" y="1593850"/>
            <a:ext cx="8775700" cy="4972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35" name="Line 3"/>
          <p:cNvSpPr>
            <a:spLocks noChangeShapeType="1"/>
          </p:cNvSpPr>
          <p:nvPr/>
        </p:nvSpPr>
        <p:spPr bwMode="auto">
          <a:xfrm>
            <a:off x="4932363" y="1628775"/>
            <a:ext cx="0" cy="4951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36" name="Line 4"/>
          <p:cNvSpPr>
            <a:spLocks noChangeShapeType="1"/>
          </p:cNvSpPr>
          <p:nvPr/>
        </p:nvSpPr>
        <p:spPr bwMode="auto">
          <a:xfrm>
            <a:off x="250825" y="2168525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37" name="Line 5"/>
          <p:cNvSpPr>
            <a:spLocks noChangeShapeType="1"/>
          </p:cNvSpPr>
          <p:nvPr/>
        </p:nvSpPr>
        <p:spPr bwMode="auto">
          <a:xfrm>
            <a:off x="228600" y="5867400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38" name="Line 6"/>
          <p:cNvSpPr>
            <a:spLocks noChangeShapeType="1"/>
          </p:cNvSpPr>
          <p:nvPr/>
        </p:nvSpPr>
        <p:spPr bwMode="auto">
          <a:xfrm>
            <a:off x="1241425" y="1628775"/>
            <a:ext cx="0" cy="4951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39" name="Line 7"/>
          <p:cNvSpPr>
            <a:spLocks noChangeShapeType="1"/>
          </p:cNvSpPr>
          <p:nvPr/>
        </p:nvSpPr>
        <p:spPr bwMode="auto">
          <a:xfrm>
            <a:off x="228600" y="3968750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1600200" y="1681163"/>
            <a:ext cx="31242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方针管理</a:t>
            </a:r>
            <a:r>
              <a: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ja-JP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5410200" y="1719263"/>
            <a:ext cx="31242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目标管理</a:t>
            </a:r>
            <a:r>
              <a: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ja-JP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42" name="Text Box 10"/>
          <p:cNvSpPr txBox="1">
            <a:spLocks noChangeArrowheads="1"/>
          </p:cNvSpPr>
          <p:nvPr/>
        </p:nvSpPr>
        <p:spPr bwMode="auto">
          <a:xfrm>
            <a:off x="250825" y="2636838"/>
            <a:ext cx="9906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管理的性质</a:t>
            </a:r>
            <a:r>
              <a: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ja-JP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43" name="Text Box 11"/>
          <p:cNvSpPr txBox="1">
            <a:spLocks noChangeArrowheads="1"/>
          </p:cNvSpPr>
          <p:nvPr/>
        </p:nvSpPr>
        <p:spPr bwMode="auto">
          <a:xfrm>
            <a:off x="250825" y="4495800"/>
            <a:ext cx="9906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目标与方策</a:t>
            </a:r>
            <a:r>
              <a: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ja-JP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44" name="Line 12"/>
          <p:cNvSpPr>
            <a:spLocks noChangeShapeType="1"/>
          </p:cNvSpPr>
          <p:nvPr/>
        </p:nvSpPr>
        <p:spPr bwMode="auto">
          <a:xfrm>
            <a:off x="1676400" y="911225"/>
            <a:ext cx="586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45" name="Text Box 13"/>
          <p:cNvSpPr txBox="1">
            <a:spLocks noChangeArrowheads="1"/>
          </p:cNvSpPr>
          <p:nvPr/>
        </p:nvSpPr>
        <p:spPr bwMode="auto">
          <a:xfrm>
            <a:off x="1371600" y="3981450"/>
            <a:ext cx="3581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 b="0" dirty="0">
                <a:solidFill>
                  <a:srgbClr val="80008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不仅分解目标，还要分解方策</a:t>
            </a: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ja-JP" altLang="zh-CN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·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对于目标达成，方策未达成的情况（即只看结果好的情况），目标管理内因不明，而方针管理则条理鲜明，这样就可以防止只看结果的经营。</a:t>
            </a: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ja-JP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46" name="Text Box 14"/>
          <p:cNvSpPr txBox="1">
            <a:spLocks noChangeArrowheads="1"/>
          </p:cNvSpPr>
          <p:nvPr/>
        </p:nvSpPr>
        <p:spPr bwMode="auto">
          <a:xfrm>
            <a:off x="5105400" y="4048125"/>
            <a:ext cx="38862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 b="0" dirty="0">
                <a:solidFill>
                  <a:srgbClr val="80008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只有结果</a:t>
            </a:r>
            <a:r>
              <a:rPr lang="en-US" altLang="zh-CN" sz="1800" b="0" dirty="0">
                <a:solidFill>
                  <a:srgbClr val="80008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OK</a:t>
            </a:r>
            <a:r>
              <a:rPr lang="zh-CN" altLang="en-US" sz="1800" b="0" dirty="0">
                <a:solidFill>
                  <a:srgbClr val="80008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，但没有显现出真正的实际情况（也就是问题点）。</a:t>
            </a:r>
            <a:endParaRPr lang="ja-JP" altLang="en-US" sz="1800" b="0" dirty="0">
              <a:solidFill>
                <a:srgbClr val="80008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47" name="Text Box 15"/>
          <p:cNvSpPr txBox="1">
            <a:spLocks noChangeArrowheads="1"/>
          </p:cNvSpPr>
          <p:nvPr/>
        </p:nvSpPr>
        <p:spPr bwMode="auto">
          <a:xfrm>
            <a:off x="5029200" y="5867400"/>
            <a:ext cx="38862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主要通过上下沟通来设定目标</a:t>
            </a:r>
            <a:endParaRPr lang="ja-JP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48" name="Text Box 16"/>
          <p:cNvSpPr txBox="1">
            <a:spLocks noChangeArrowheads="1"/>
          </p:cNvSpPr>
          <p:nvPr/>
        </p:nvSpPr>
        <p:spPr bwMode="auto">
          <a:xfrm>
            <a:off x="1295400" y="5867400"/>
            <a:ext cx="36576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  <a:flatTx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通过与上下左右的充分沟通协调后再进行目标和方策之设定与展开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49" name="Text Box 17"/>
          <p:cNvSpPr txBox="1">
            <a:spLocks noChangeArrowheads="1"/>
          </p:cNvSpPr>
          <p:nvPr/>
        </p:nvSpPr>
        <p:spPr bwMode="auto">
          <a:xfrm>
            <a:off x="1295400" y="2138363"/>
            <a:ext cx="3581400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 b="0" dirty="0">
                <a:solidFill>
                  <a:srgbClr val="80008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不仅重视结果，更重视实施过程</a:t>
            </a:r>
            <a:endParaRPr lang="zh-CN" altLang="en-US" sz="1800" b="0" dirty="0">
              <a:solidFill>
                <a:srgbClr val="80008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针对目标（结果），明确相应方策（要因）的管理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和结果相比，更重视实施过程（工作方法）的管理</a:t>
            </a: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ja-JP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50" name="Text Box 18"/>
          <p:cNvSpPr txBox="1">
            <a:spLocks noChangeArrowheads="1"/>
          </p:cNvSpPr>
          <p:nvPr/>
        </p:nvSpPr>
        <p:spPr bwMode="auto">
          <a:xfrm>
            <a:off x="5029200" y="2138363"/>
            <a:ext cx="3886200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 b="0" dirty="0">
                <a:solidFill>
                  <a:srgbClr val="80008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仅重视结果</a:t>
            </a:r>
            <a:endParaRPr lang="zh-CN" altLang="en-US" sz="1800" b="0" dirty="0">
              <a:solidFill>
                <a:srgbClr val="80008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将目标分解到下级后，只看结果的管理。如果方法有偏差的话，会变成“被动式管理”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只管理目标，不管理方策。</a:t>
            </a:r>
            <a:endParaRPr lang="ja-JP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51" name="Text Box 19"/>
          <p:cNvSpPr txBox="1">
            <a:spLocks noChangeArrowheads="1"/>
          </p:cNvSpPr>
          <p:nvPr/>
        </p:nvSpPr>
        <p:spPr bwMode="auto">
          <a:xfrm>
            <a:off x="228600" y="5867400"/>
            <a:ext cx="9906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与周围关系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52" name="Rectangle 20"/>
          <p:cNvSpPr>
            <a:spLocks noChangeArrowheads="1"/>
          </p:cNvSpPr>
          <p:nvPr/>
        </p:nvSpPr>
        <p:spPr bwMode="auto">
          <a:xfrm>
            <a:off x="476250" y="1089025"/>
            <a:ext cx="5716588" cy="449263"/>
          </a:xfrm>
          <a:prstGeom prst="rect">
            <a:avLst/>
          </a:prstGeom>
          <a:solidFill>
            <a:srgbClr val="FFCC99"/>
          </a:solidFill>
          <a:ln w="2222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与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管理之不同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点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54" name="Text Box 22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2855" name="Rectangle 23"/>
          <p:cNvSpPr>
            <a:spLocks noChangeArrowheads="1"/>
          </p:cNvSpPr>
          <p:nvPr/>
        </p:nvSpPr>
        <p:spPr bwMode="auto">
          <a:xfrm>
            <a:off x="131763" y="1719263"/>
            <a:ext cx="1236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比较项目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5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AutoShape 2"/>
          <p:cNvSpPr>
            <a:spLocks noChangeArrowheads="1"/>
          </p:cNvSpPr>
          <p:nvPr/>
        </p:nvSpPr>
        <p:spPr bwMode="auto">
          <a:xfrm>
            <a:off x="442913" y="2830043"/>
            <a:ext cx="2597150" cy="336232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TOP</a:t>
            </a:r>
            <a:endParaRPr lang="en-US" altLang="zh-TW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TW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TW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中</a:t>
            </a: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间</a:t>
            </a:r>
            <a:r>
              <a:rPr lang="zh-TW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层</a:t>
            </a:r>
            <a:endParaRPr lang="zh-TW" altLang="en-US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zh-TW" altLang="en-US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班组长</a:t>
            </a:r>
            <a:r>
              <a:rPr lang="en-US" altLang="zh-CN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endParaRPr lang="zh-TW" altLang="en-US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职能人员</a:t>
            </a:r>
            <a:r>
              <a:rPr lang="en-US" altLang="zh-CN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员工</a:t>
            </a:r>
            <a:endParaRPr lang="zh-CN" altLang="en-US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zh-TW" altLang="en-US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59" name="AutoShape 3"/>
          <p:cNvSpPr>
            <a:spLocks noChangeArrowheads="1"/>
          </p:cNvSpPr>
          <p:nvPr/>
        </p:nvSpPr>
        <p:spPr bwMode="auto">
          <a:xfrm>
            <a:off x="792163" y="2157426"/>
            <a:ext cx="1814512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FF"/>
              </a:gs>
              <a:gs pos="50000">
                <a:srgbClr val="FF00FF">
                  <a:gamma/>
                  <a:tint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28575">
            <a:solidFill>
              <a:schemeClr val="tx1"/>
            </a:solidFill>
            <a:round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组织机构</a:t>
            </a:r>
            <a:r>
              <a:rPr lang="zh-TW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endParaRPr lang="zh-TW" altLang="en-US" sz="2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60" name="AutoShape 4"/>
          <p:cNvSpPr>
            <a:spLocks noChangeArrowheads="1"/>
          </p:cNvSpPr>
          <p:nvPr/>
        </p:nvSpPr>
        <p:spPr bwMode="auto">
          <a:xfrm>
            <a:off x="3671888" y="2186001"/>
            <a:ext cx="1979612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FFFF"/>
              </a:gs>
              <a:gs pos="5000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lin ang="5400000" scaled="1"/>
          </a:gradFill>
          <a:ln w="28575">
            <a:solidFill>
              <a:schemeClr val="tx1"/>
            </a:solidFill>
            <a:round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zh-CN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TW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任</a:t>
            </a:r>
            <a:r>
              <a: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务</a:t>
            </a:r>
            <a:r>
              <a:rPr lang="zh-TW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分</a:t>
            </a:r>
            <a:r>
              <a: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担</a:t>
            </a:r>
            <a:endParaRPr lang="zh-TW" altLang="en-US" sz="2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61" name="AutoShape 5"/>
          <p:cNvSpPr>
            <a:spLocks noChangeArrowheads="1"/>
          </p:cNvSpPr>
          <p:nvPr/>
        </p:nvSpPr>
        <p:spPr bwMode="auto">
          <a:xfrm>
            <a:off x="6642100" y="2200289"/>
            <a:ext cx="1981200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round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zh-CN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TW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endParaRPr lang="zh-TW" altLang="en-US" sz="2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62" name="Line 6"/>
          <p:cNvSpPr>
            <a:spLocks noChangeShapeType="1"/>
          </p:cNvSpPr>
          <p:nvPr/>
        </p:nvSpPr>
        <p:spPr bwMode="auto">
          <a:xfrm>
            <a:off x="838200" y="5530403"/>
            <a:ext cx="1874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63" name="Text Box 7"/>
          <p:cNvSpPr txBox="1">
            <a:spLocks noChangeArrowheads="1"/>
          </p:cNvSpPr>
          <p:nvPr/>
        </p:nvSpPr>
        <p:spPr bwMode="auto">
          <a:xfrm>
            <a:off x="4148999" y="3855407"/>
            <a:ext cx="938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战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略</a:t>
            </a:r>
            <a:endParaRPr lang="zh-TW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64" name="Text Box 8"/>
          <p:cNvSpPr txBox="1">
            <a:spLocks noChangeArrowheads="1"/>
          </p:cNvSpPr>
          <p:nvPr/>
        </p:nvSpPr>
        <p:spPr bwMode="auto">
          <a:xfrm>
            <a:off x="4175986" y="4866644"/>
            <a:ext cx="938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战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术</a:t>
            </a:r>
            <a:endParaRPr lang="zh-TW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65" name="Text Box 9"/>
          <p:cNvSpPr txBox="1">
            <a:spLocks noChangeArrowheads="1"/>
          </p:cNvSpPr>
          <p:nvPr/>
        </p:nvSpPr>
        <p:spPr bwMode="auto">
          <a:xfrm>
            <a:off x="4152174" y="5847719"/>
            <a:ext cx="938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战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斗</a:t>
            </a:r>
            <a:endParaRPr lang="zh-TW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6887735" y="3864932"/>
            <a:ext cx="13819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TOP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endParaRPr lang="zh-TW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67" name="Text Box 11"/>
          <p:cNvSpPr txBox="1">
            <a:spLocks noChangeArrowheads="1"/>
          </p:cNvSpPr>
          <p:nvPr/>
        </p:nvSpPr>
        <p:spPr bwMode="auto">
          <a:xfrm>
            <a:off x="6567488" y="4848239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重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点实施计划</a:t>
            </a:r>
            <a:endParaRPr lang="zh-TW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6464385" y="5798507"/>
            <a:ext cx="2247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行 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动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&lt;具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体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化&gt;</a:t>
            </a:r>
            <a:endParaRPr lang="zh-TW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69" name="AutoShape 13"/>
          <p:cNvSpPr>
            <a:spLocks noChangeArrowheads="1"/>
          </p:cNvSpPr>
          <p:nvPr/>
        </p:nvSpPr>
        <p:spPr bwMode="auto">
          <a:xfrm>
            <a:off x="4568825" y="4322776"/>
            <a:ext cx="187325" cy="590550"/>
          </a:xfrm>
          <a:prstGeom prst="downArrow">
            <a:avLst>
              <a:gd name="adj1" fmla="val 50000"/>
              <a:gd name="adj2" fmla="val 78814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70" name="AutoShape 14"/>
          <p:cNvSpPr>
            <a:spLocks noChangeArrowheads="1"/>
          </p:cNvSpPr>
          <p:nvPr/>
        </p:nvSpPr>
        <p:spPr bwMode="auto">
          <a:xfrm>
            <a:off x="4568825" y="5334014"/>
            <a:ext cx="187325" cy="590550"/>
          </a:xfrm>
          <a:prstGeom prst="downArrow">
            <a:avLst>
              <a:gd name="adj1" fmla="val 50000"/>
              <a:gd name="adj2" fmla="val 78814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71" name="AutoShape 15"/>
          <p:cNvSpPr>
            <a:spLocks noChangeArrowheads="1"/>
          </p:cNvSpPr>
          <p:nvPr/>
        </p:nvSpPr>
        <p:spPr bwMode="auto">
          <a:xfrm>
            <a:off x="7494588" y="4308489"/>
            <a:ext cx="187325" cy="590550"/>
          </a:xfrm>
          <a:prstGeom prst="downArrow">
            <a:avLst>
              <a:gd name="adj1" fmla="val 50000"/>
              <a:gd name="adj2" fmla="val 78814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72" name="AutoShape 16"/>
          <p:cNvSpPr>
            <a:spLocks noChangeArrowheads="1"/>
          </p:cNvSpPr>
          <p:nvPr/>
        </p:nvSpPr>
        <p:spPr bwMode="auto">
          <a:xfrm>
            <a:off x="7494588" y="5291151"/>
            <a:ext cx="187325" cy="590550"/>
          </a:xfrm>
          <a:prstGeom prst="downArrow">
            <a:avLst>
              <a:gd name="adj1" fmla="val 50000"/>
              <a:gd name="adj2" fmla="val 78814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73" name="Line 17"/>
          <p:cNvSpPr>
            <a:spLocks noChangeShapeType="1"/>
          </p:cNvSpPr>
          <p:nvPr/>
        </p:nvSpPr>
        <p:spPr bwMode="auto">
          <a:xfrm>
            <a:off x="3082925" y="6119826"/>
            <a:ext cx="879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74" name="Line 18"/>
          <p:cNvSpPr>
            <a:spLocks noChangeShapeType="1"/>
          </p:cNvSpPr>
          <p:nvPr/>
        </p:nvSpPr>
        <p:spPr bwMode="auto">
          <a:xfrm>
            <a:off x="3054350" y="5167326"/>
            <a:ext cx="879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75" name="Line 19"/>
          <p:cNvSpPr>
            <a:spLocks noChangeShapeType="1"/>
          </p:cNvSpPr>
          <p:nvPr/>
        </p:nvSpPr>
        <p:spPr bwMode="auto">
          <a:xfrm>
            <a:off x="3025775" y="4127514"/>
            <a:ext cx="879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76" name="Line 20"/>
          <p:cNvSpPr>
            <a:spLocks noChangeShapeType="1"/>
          </p:cNvSpPr>
          <p:nvPr/>
        </p:nvSpPr>
        <p:spPr bwMode="auto">
          <a:xfrm>
            <a:off x="5421313" y="6105539"/>
            <a:ext cx="879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77" name="Line 21"/>
          <p:cNvSpPr>
            <a:spLocks noChangeShapeType="1"/>
          </p:cNvSpPr>
          <p:nvPr/>
        </p:nvSpPr>
        <p:spPr bwMode="auto">
          <a:xfrm>
            <a:off x="5392738" y="5153039"/>
            <a:ext cx="879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78" name="Line 22"/>
          <p:cNvSpPr>
            <a:spLocks noChangeShapeType="1"/>
          </p:cNvSpPr>
          <p:nvPr/>
        </p:nvSpPr>
        <p:spPr bwMode="auto">
          <a:xfrm>
            <a:off x="5364163" y="4113226"/>
            <a:ext cx="879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82" name="Text Box 26"/>
          <p:cNvSpPr txBox="1">
            <a:spLocks noChangeArrowheads="1"/>
          </p:cNvSpPr>
          <p:nvPr/>
        </p:nvSpPr>
        <p:spPr bwMode="auto">
          <a:xfrm>
            <a:off x="647700" y="1177925"/>
            <a:ext cx="5003800" cy="608013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是将战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略具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体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化</a:t>
            </a:r>
            <a:endParaRPr lang="zh-TW" altLang="en-US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29084" name="Line 28"/>
          <p:cNvSpPr>
            <a:spLocks noChangeShapeType="1"/>
          </p:cNvSpPr>
          <p:nvPr/>
        </p:nvSpPr>
        <p:spPr bwMode="auto">
          <a:xfrm>
            <a:off x="1241425" y="4720295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3554221" y="2146008"/>
            <a:ext cx="2057400" cy="304800"/>
          </a:xfrm>
          <a:prstGeom prst="rect">
            <a:avLst/>
          </a:prstGeom>
          <a:solidFill>
            <a:srgbClr val="00FF00">
              <a:alpha val="94000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1600" dirty="0">
                <a:solidFill>
                  <a:srgbClr val="33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公司经营目标</a:t>
            </a:r>
            <a:endParaRPr kumimoji="0" lang="zh-CN" altLang="en-US" sz="1600" dirty="0">
              <a:solidFill>
                <a:srgbClr val="3333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3554221" y="4127208"/>
            <a:ext cx="2057400" cy="304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职能部门、车间方针</a:t>
            </a:r>
            <a:endParaRPr kumimoji="0" lang="zh-CN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693" name="Rectangle 5"/>
          <p:cNvSpPr>
            <a:spLocks noChangeArrowheads="1"/>
          </p:cNvSpPr>
          <p:nvPr/>
        </p:nvSpPr>
        <p:spPr bwMode="auto">
          <a:xfrm>
            <a:off x="3554221" y="2755608"/>
            <a:ext cx="2057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总经理方针</a:t>
            </a:r>
            <a:endParaRPr kumimoji="0" lang="zh-CN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3554221" y="3441408"/>
            <a:ext cx="2057400" cy="304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副总经理方针</a:t>
            </a:r>
            <a:endParaRPr kumimoji="0" lang="zh-CN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695" name="Line 7"/>
          <p:cNvSpPr>
            <a:spLocks noChangeShapeType="1"/>
          </p:cNvSpPr>
          <p:nvPr/>
        </p:nvSpPr>
        <p:spPr bwMode="auto">
          <a:xfrm>
            <a:off x="4544821" y="2450808"/>
            <a:ext cx="0" cy="304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698" name="Rectangle 10"/>
          <p:cNvSpPr>
            <a:spLocks noChangeArrowheads="1"/>
          </p:cNvSpPr>
          <p:nvPr/>
        </p:nvSpPr>
        <p:spPr bwMode="auto">
          <a:xfrm>
            <a:off x="3582796" y="5082883"/>
            <a:ext cx="2609850" cy="36036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1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关岗及个人</a:t>
            </a:r>
            <a:r>
              <a:rPr kumimoji="0" lang="en-US" altLang="zh-CN" sz="1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KPI</a:t>
            </a:r>
            <a:r>
              <a:rPr kumimoji="0" lang="zh-CN" altLang="en-US" sz="1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kumimoji="0"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班组方针</a:t>
            </a:r>
            <a:endParaRPr kumimoji="0" lang="zh-CN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699" name="Line 11"/>
          <p:cNvSpPr>
            <a:spLocks noChangeShapeType="1"/>
          </p:cNvSpPr>
          <p:nvPr/>
        </p:nvSpPr>
        <p:spPr bwMode="auto">
          <a:xfrm>
            <a:off x="4544821" y="3060408"/>
            <a:ext cx="0" cy="381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00" name="Line 12"/>
          <p:cNvSpPr>
            <a:spLocks noChangeShapeType="1"/>
          </p:cNvSpPr>
          <p:nvPr/>
        </p:nvSpPr>
        <p:spPr bwMode="auto">
          <a:xfrm>
            <a:off x="4544821" y="3746208"/>
            <a:ext cx="0" cy="381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01" name="Line 13"/>
          <p:cNvSpPr>
            <a:spLocks noChangeShapeType="1"/>
          </p:cNvSpPr>
          <p:nvPr/>
        </p:nvSpPr>
        <p:spPr bwMode="auto">
          <a:xfrm>
            <a:off x="4571809" y="4452646"/>
            <a:ext cx="0" cy="63023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04" name="Rectangle 16"/>
          <p:cNvSpPr>
            <a:spLocks noChangeArrowheads="1"/>
          </p:cNvSpPr>
          <p:nvPr/>
        </p:nvSpPr>
        <p:spPr bwMode="auto">
          <a:xfrm>
            <a:off x="3097021" y="2069808"/>
            <a:ext cx="2819400" cy="1066800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05" name="AutoShape 17"/>
          <p:cNvSpPr>
            <a:spLocks noChangeArrowheads="1"/>
          </p:cNvSpPr>
          <p:nvPr/>
        </p:nvSpPr>
        <p:spPr bwMode="auto">
          <a:xfrm rot="10800000">
            <a:off x="5992621" y="2222208"/>
            <a:ext cx="12192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626706" name="Group 18"/>
          <p:cNvGrpSpPr/>
          <p:nvPr/>
        </p:nvGrpSpPr>
        <p:grpSpPr bwMode="auto">
          <a:xfrm>
            <a:off x="7440421" y="1841208"/>
            <a:ext cx="1295400" cy="1219200"/>
            <a:chOff x="4800" y="864"/>
            <a:chExt cx="816" cy="864"/>
          </a:xfrm>
        </p:grpSpPr>
        <p:sp>
          <p:nvSpPr>
            <p:cNvPr id="626707" name="Rectangle 19"/>
            <p:cNvSpPr>
              <a:spLocks noChangeArrowheads="1"/>
            </p:cNvSpPr>
            <p:nvPr/>
          </p:nvSpPr>
          <p:spPr bwMode="auto">
            <a:xfrm>
              <a:off x="4800" y="1296"/>
              <a:ext cx="816" cy="432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CN" altLang="en-US" sz="1800" dirty="0">
                  <a:solidFill>
                    <a:srgbClr val="FFFF00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内外部市场分析</a:t>
              </a:r>
              <a:endParaRPr kumimoji="0" lang="zh-CN" altLang="en-US" sz="1800" dirty="0">
                <a:solidFill>
                  <a:srgbClr val="FFFF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26708" name="Rectangle 20"/>
            <p:cNvSpPr>
              <a:spLocks noChangeArrowheads="1"/>
            </p:cNvSpPr>
            <p:nvPr/>
          </p:nvSpPr>
          <p:spPr bwMode="auto">
            <a:xfrm>
              <a:off x="4800" y="864"/>
              <a:ext cx="816" cy="432"/>
            </a:xfrm>
            <a:prstGeom prst="rect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CN" sz="1800" dirty="0">
                  <a:solidFill>
                    <a:srgbClr val="FFFF00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XXXX</a:t>
              </a:r>
              <a:r>
                <a:rPr kumimoji="0" lang="zh-CN" altLang="en-US" sz="1800" dirty="0">
                  <a:solidFill>
                    <a:srgbClr val="FFFF00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的基本方针</a:t>
              </a:r>
              <a:endParaRPr kumimoji="0" lang="zh-CN" altLang="en-US" sz="1800" dirty="0">
                <a:solidFill>
                  <a:srgbClr val="FFFF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626709" name="Rectangle 21"/>
          <p:cNvSpPr>
            <a:spLocks noChangeArrowheads="1"/>
          </p:cNvSpPr>
          <p:nvPr/>
        </p:nvSpPr>
        <p:spPr bwMode="auto">
          <a:xfrm>
            <a:off x="734821" y="2450808"/>
            <a:ext cx="1981200" cy="3810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年度实绩与问题点</a:t>
            </a:r>
            <a:endParaRPr kumimoji="0" lang="zh-CN" altLang="en-US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10" name="Rectangle 22"/>
          <p:cNvSpPr>
            <a:spLocks noChangeArrowheads="1"/>
          </p:cNvSpPr>
          <p:nvPr/>
        </p:nvSpPr>
        <p:spPr bwMode="auto">
          <a:xfrm>
            <a:off x="734821" y="3136608"/>
            <a:ext cx="1981200" cy="3810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年度实绩与问题点</a:t>
            </a:r>
            <a:endParaRPr kumimoji="0" lang="zh-CN" altLang="en-US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11" name="Rectangle 23"/>
          <p:cNvSpPr>
            <a:spLocks noChangeArrowheads="1"/>
          </p:cNvSpPr>
          <p:nvPr/>
        </p:nvSpPr>
        <p:spPr bwMode="auto">
          <a:xfrm>
            <a:off x="734821" y="3746208"/>
            <a:ext cx="1981200" cy="3810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年度实绩与问题点</a:t>
            </a:r>
            <a:endParaRPr kumimoji="0" lang="zh-CN" altLang="en-US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12" name="Line 24"/>
          <p:cNvSpPr>
            <a:spLocks noChangeShapeType="1"/>
          </p:cNvSpPr>
          <p:nvPr/>
        </p:nvSpPr>
        <p:spPr bwMode="auto">
          <a:xfrm>
            <a:off x="2716021" y="260320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13" name="Line 25"/>
          <p:cNvSpPr>
            <a:spLocks noChangeShapeType="1"/>
          </p:cNvSpPr>
          <p:nvPr/>
        </p:nvSpPr>
        <p:spPr bwMode="auto">
          <a:xfrm>
            <a:off x="2716021" y="328900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14" name="Line 26"/>
          <p:cNvSpPr>
            <a:spLocks noChangeShapeType="1"/>
          </p:cNvSpPr>
          <p:nvPr/>
        </p:nvSpPr>
        <p:spPr bwMode="auto">
          <a:xfrm>
            <a:off x="2716021" y="389860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15" name="Rectangle 27"/>
          <p:cNvSpPr>
            <a:spLocks noChangeArrowheads="1"/>
          </p:cNvSpPr>
          <p:nvPr/>
        </p:nvSpPr>
        <p:spPr bwMode="auto">
          <a:xfrm>
            <a:off x="701484" y="4362158"/>
            <a:ext cx="1981200" cy="3810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年度实绩与问题点</a:t>
            </a:r>
            <a:endParaRPr kumimoji="0" lang="zh-CN" altLang="en-US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16" name="Rectangle 28"/>
          <p:cNvSpPr>
            <a:spLocks noChangeArrowheads="1"/>
          </p:cNvSpPr>
          <p:nvPr/>
        </p:nvSpPr>
        <p:spPr bwMode="auto">
          <a:xfrm>
            <a:off x="701484" y="5443246"/>
            <a:ext cx="1981200" cy="3810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年度实绩与问题点</a:t>
            </a:r>
            <a:endParaRPr kumimoji="0" lang="zh-CN" altLang="en-US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17" name="Line 29"/>
          <p:cNvSpPr>
            <a:spLocks noChangeShapeType="1"/>
          </p:cNvSpPr>
          <p:nvPr/>
        </p:nvSpPr>
        <p:spPr bwMode="auto">
          <a:xfrm>
            <a:off x="2771584" y="4632033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18" name="Line 30"/>
          <p:cNvSpPr>
            <a:spLocks noChangeShapeType="1"/>
          </p:cNvSpPr>
          <p:nvPr/>
        </p:nvSpPr>
        <p:spPr bwMode="auto">
          <a:xfrm>
            <a:off x="2771584" y="5622633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19" name="Line 31"/>
          <p:cNvSpPr>
            <a:spLocks noChangeShapeType="1"/>
          </p:cNvSpPr>
          <p:nvPr/>
        </p:nvSpPr>
        <p:spPr bwMode="auto">
          <a:xfrm>
            <a:off x="5611621" y="4279608"/>
            <a:ext cx="18288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20" name="Rectangle 32"/>
          <p:cNvSpPr>
            <a:spLocks noChangeArrowheads="1"/>
          </p:cNvSpPr>
          <p:nvPr/>
        </p:nvSpPr>
        <p:spPr bwMode="auto">
          <a:xfrm>
            <a:off x="7440421" y="3441408"/>
            <a:ext cx="914400" cy="3048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专题改善</a:t>
            </a:r>
            <a:endParaRPr kumimoji="0" lang="zh-CN" altLang="en-US" sz="2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推进计划</a:t>
            </a:r>
            <a:endParaRPr kumimoji="0" lang="zh-CN" altLang="en-US" sz="2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21" name="Line 33"/>
          <p:cNvSpPr>
            <a:spLocks noChangeShapeType="1"/>
          </p:cNvSpPr>
          <p:nvPr/>
        </p:nvSpPr>
        <p:spPr bwMode="auto">
          <a:xfrm>
            <a:off x="5611621" y="3593808"/>
            <a:ext cx="18288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23" name="Line 35"/>
          <p:cNvSpPr>
            <a:spLocks noChangeShapeType="1"/>
          </p:cNvSpPr>
          <p:nvPr/>
        </p:nvSpPr>
        <p:spPr bwMode="auto">
          <a:xfrm flipV="1">
            <a:off x="4571809" y="5802021"/>
            <a:ext cx="2790825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27" name="Rectangle 39"/>
          <p:cNvSpPr>
            <a:spLocks noChangeArrowheads="1"/>
          </p:cNvSpPr>
          <p:nvPr/>
        </p:nvSpPr>
        <p:spPr bwMode="auto">
          <a:xfrm>
            <a:off x="250825" y="1089025"/>
            <a:ext cx="3560763" cy="514350"/>
          </a:xfrm>
          <a:prstGeom prst="rect">
            <a:avLst/>
          </a:prstGeom>
          <a:solidFill>
            <a:srgbClr val="FFCC99"/>
          </a:solidFill>
          <a:ln w="2222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展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开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过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程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26728" name="Line 40"/>
          <p:cNvSpPr>
            <a:spLocks noChangeShapeType="1"/>
          </p:cNvSpPr>
          <p:nvPr/>
        </p:nvSpPr>
        <p:spPr bwMode="auto">
          <a:xfrm>
            <a:off x="4571809" y="5443246"/>
            <a:ext cx="0" cy="358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2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AutoShape 3"/>
          <p:cNvSpPr>
            <a:spLocks noChangeArrowheads="1"/>
          </p:cNvSpPr>
          <p:nvPr/>
        </p:nvSpPr>
        <p:spPr bwMode="auto">
          <a:xfrm>
            <a:off x="161925" y="1718772"/>
            <a:ext cx="4410075" cy="5413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hlink"/>
            </a:outerShdw>
          </a:effectLst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方式</a:t>
            </a:r>
            <a:r>
              <a:rPr lang="en-US" altLang="zh-TW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(Z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型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r>
              <a:rPr lang="zh-CN" altLang="en-US" sz="16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上级的方策成为下级的目标之型式</a:t>
            </a:r>
            <a:endParaRPr lang="en-US" altLang="zh-TW" sz="1600" dirty="0">
              <a:solidFill>
                <a:srgbClr val="3333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56" name="AutoShape 4"/>
          <p:cNvSpPr>
            <a:spLocks noChangeArrowheads="1"/>
          </p:cNvSpPr>
          <p:nvPr/>
        </p:nvSpPr>
        <p:spPr bwMode="auto">
          <a:xfrm>
            <a:off x="4662488" y="1718772"/>
            <a:ext cx="4319587" cy="5413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hlink"/>
            </a:outerShdw>
          </a:effectLst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方式</a:t>
            </a:r>
            <a:r>
              <a:rPr lang="en-US" altLang="zh-TW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(II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型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r>
              <a:rPr lang="zh-CN" altLang="en-US" sz="16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重视同等目标</a:t>
            </a:r>
            <a:r>
              <a:rPr lang="en-US" altLang="ja-JP" sz="16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16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同等方策的连锁</a:t>
            </a:r>
            <a:r>
              <a:rPr lang="ja-JP" altLang="en-US" sz="16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</a:t>
            </a:r>
            <a:r>
              <a:rPr lang="zh-CN" altLang="en-US" sz="16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展开之型式</a:t>
            </a:r>
            <a:endParaRPr lang="en-US" altLang="zh-TW" sz="1600" dirty="0">
              <a:solidFill>
                <a:srgbClr val="3333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535557" name="Group 5"/>
          <p:cNvGrpSpPr/>
          <p:nvPr/>
        </p:nvGrpSpPr>
        <p:grpSpPr bwMode="auto">
          <a:xfrm>
            <a:off x="250825" y="2329959"/>
            <a:ext cx="4111625" cy="895350"/>
            <a:chOff x="864" y="1488"/>
            <a:chExt cx="2164" cy="432"/>
          </a:xfrm>
        </p:grpSpPr>
        <p:sp>
          <p:nvSpPr>
            <p:cNvPr id="535558" name="Rectangle 6"/>
            <p:cNvSpPr>
              <a:spLocks noChangeArrowheads="1"/>
            </p:cNvSpPr>
            <p:nvPr/>
          </p:nvSpPr>
          <p:spPr bwMode="auto">
            <a:xfrm>
              <a:off x="864" y="1488"/>
              <a:ext cx="2160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</a:t>
              </a:r>
              <a:r>
                <a:rPr lang="zh-CN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标</a:t>
              </a: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→→方策 </a:t>
              </a:r>
              <a:r>
                <a:rPr lang="en-US" altLang="zh-TW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[</a:t>
              </a: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</a:t>
              </a:r>
              <a:r>
                <a:rPr lang="zh-CN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项</a:t>
              </a: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</a:t>
              </a:r>
              <a:r>
                <a:rPr lang="en-US" altLang="zh-TW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]</a:t>
              </a:r>
              <a:endParaRPr lang="en-US" altLang="zh-TW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zh-TW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zh-TW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      </a:t>
              </a: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</a:t>
              </a:r>
              <a:r>
                <a:rPr lang="zh-CN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标</a:t>
              </a: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→→方策 </a:t>
              </a:r>
              <a:r>
                <a:rPr lang="en-US" altLang="zh-TW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[</a:t>
              </a: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</a:t>
              </a:r>
              <a:r>
                <a:rPr lang="zh-CN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项</a:t>
              </a: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</a:t>
              </a:r>
              <a:r>
                <a:rPr lang="en-US" altLang="zh-TW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]</a:t>
              </a:r>
              <a:endParaRPr lang="en-US" altLang="zh-TW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5559" name="Text Box 7"/>
            <p:cNvSpPr txBox="1">
              <a:spLocks noChangeArrowheads="1"/>
            </p:cNvSpPr>
            <p:nvPr/>
          </p:nvSpPr>
          <p:spPr bwMode="auto">
            <a:xfrm>
              <a:off x="2640" y="1488"/>
              <a:ext cx="384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上</a:t>
              </a:r>
              <a:r>
                <a:rPr lang="zh-CN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级</a:t>
              </a:r>
              <a:endPara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eaLnBrk="0" hangingPunct="0">
                <a:spcBef>
                  <a:spcPct val="0"/>
                </a:spcBef>
                <a:buFontTx/>
                <a:buNone/>
              </a:pPr>
              <a:endPara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下</a:t>
              </a:r>
              <a:r>
                <a:rPr lang="zh-CN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级</a:t>
              </a:r>
              <a:endPara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5560" name="Line 8"/>
            <p:cNvSpPr>
              <a:spLocks noChangeShapeType="1"/>
            </p:cNvSpPr>
            <p:nvPr/>
          </p:nvSpPr>
          <p:spPr bwMode="auto">
            <a:xfrm>
              <a:off x="868" y="1702"/>
              <a:ext cx="216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5561" name="Line 9"/>
            <p:cNvSpPr>
              <a:spLocks noChangeShapeType="1"/>
            </p:cNvSpPr>
            <p:nvPr/>
          </p:nvSpPr>
          <p:spPr bwMode="auto">
            <a:xfrm>
              <a:off x="2592" y="1488"/>
              <a:ext cx="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5562" name="Line 10"/>
            <p:cNvSpPr>
              <a:spLocks noChangeShapeType="1"/>
            </p:cNvSpPr>
            <p:nvPr/>
          </p:nvSpPr>
          <p:spPr bwMode="auto">
            <a:xfrm flipH="1">
              <a:off x="1344" y="1650"/>
              <a:ext cx="120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535563" name="Group 11"/>
          <p:cNvGrpSpPr/>
          <p:nvPr/>
        </p:nvGrpSpPr>
        <p:grpSpPr bwMode="auto">
          <a:xfrm>
            <a:off x="4724400" y="2331547"/>
            <a:ext cx="4095750" cy="863600"/>
            <a:chOff x="3168" y="1488"/>
            <a:chExt cx="2164" cy="432"/>
          </a:xfrm>
        </p:grpSpPr>
        <p:sp>
          <p:nvSpPr>
            <p:cNvPr id="535564" name="Rectangle 12"/>
            <p:cNvSpPr>
              <a:spLocks noChangeArrowheads="1"/>
            </p:cNvSpPr>
            <p:nvPr/>
          </p:nvSpPr>
          <p:spPr bwMode="auto">
            <a:xfrm>
              <a:off x="3168" y="1488"/>
              <a:ext cx="2160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</a:t>
              </a:r>
              <a:r>
                <a:rPr lang="zh-CN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标</a:t>
              </a: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→→方策 </a:t>
              </a:r>
              <a:r>
                <a:rPr lang="en-US" altLang="zh-TW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[</a:t>
              </a: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</a:t>
              </a:r>
              <a:r>
                <a:rPr lang="zh-CN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项</a:t>
              </a: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</a:t>
              </a:r>
              <a:r>
                <a:rPr lang="en-US" altLang="zh-TW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]</a:t>
              </a:r>
              <a:endParaRPr lang="en-US" altLang="zh-TW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zh-TW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zh-TW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       </a:t>
              </a: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</a:t>
              </a:r>
              <a:r>
                <a:rPr lang="zh-CN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标</a:t>
              </a: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→→方策 </a:t>
              </a:r>
              <a:r>
                <a:rPr lang="en-US" altLang="zh-TW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[</a:t>
              </a: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</a:t>
              </a:r>
              <a:r>
                <a:rPr lang="zh-CN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项</a:t>
              </a: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</a:t>
              </a:r>
              <a:r>
                <a:rPr lang="en-US" altLang="zh-TW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]</a:t>
              </a:r>
              <a:endParaRPr lang="en-US" altLang="zh-TW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5565" name="Text Box 13"/>
            <p:cNvSpPr txBox="1">
              <a:spLocks noChangeArrowheads="1"/>
            </p:cNvSpPr>
            <p:nvPr/>
          </p:nvSpPr>
          <p:spPr bwMode="auto">
            <a:xfrm>
              <a:off x="4944" y="1488"/>
              <a:ext cx="384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上</a:t>
              </a:r>
              <a:r>
                <a:rPr lang="zh-CN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级</a:t>
              </a:r>
              <a:endPara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eaLnBrk="0" hangingPunct="0">
                <a:spcBef>
                  <a:spcPct val="0"/>
                </a:spcBef>
                <a:buFontTx/>
                <a:buNone/>
              </a:pPr>
              <a:endPara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下</a:t>
              </a:r>
              <a:r>
                <a:rPr lang="zh-CN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级</a:t>
              </a:r>
              <a:endPara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5566" name="Line 14"/>
            <p:cNvSpPr>
              <a:spLocks noChangeShapeType="1"/>
            </p:cNvSpPr>
            <p:nvPr/>
          </p:nvSpPr>
          <p:spPr bwMode="auto">
            <a:xfrm>
              <a:off x="3172" y="1702"/>
              <a:ext cx="216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5567" name="Line 15"/>
            <p:cNvSpPr>
              <a:spLocks noChangeShapeType="1"/>
            </p:cNvSpPr>
            <p:nvPr/>
          </p:nvSpPr>
          <p:spPr bwMode="auto">
            <a:xfrm>
              <a:off x="4896" y="1488"/>
              <a:ext cx="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5568" name="Line 16"/>
            <p:cNvSpPr>
              <a:spLocks noChangeShapeType="1"/>
            </p:cNvSpPr>
            <p:nvPr/>
          </p:nvSpPr>
          <p:spPr bwMode="auto">
            <a:xfrm>
              <a:off x="3378" y="1674"/>
              <a:ext cx="246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535569" name="Line 17"/>
          <p:cNvSpPr>
            <a:spLocks noChangeShapeType="1"/>
          </p:cNvSpPr>
          <p:nvPr/>
        </p:nvSpPr>
        <p:spPr bwMode="auto">
          <a:xfrm>
            <a:off x="5940425" y="2691909"/>
            <a:ext cx="45402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70" name="Rectangle 18"/>
          <p:cNvSpPr>
            <a:spLocks noChangeArrowheads="1"/>
          </p:cNvSpPr>
          <p:nvPr/>
        </p:nvSpPr>
        <p:spPr bwMode="auto">
          <a:xfrm>
            <a:off x="250825" y="3609484"/>
            <a:ext cx="4105275" cy="304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71" name="AutoShape 19"/>
          <p:cNvSpPr>
            <a:spLocks noChangeArrowheads="1"/>
          </p:cNvSpPr>
          <p:nvPr/>
        </p:nvSpPr>
        <p:spPr bwMode="auto">
          <a:xfrm>
            <a:off x="250825" y="3249122"/>
            <a:ext cx="1774825" cy="341312"/>
          </a:xfrm>
          <a:prstGeom prst="octagon">
            <a:avLst>
              <a:gd name="adj" fmla="val 18231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r>
              <a:rPr lang="zh-TW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、方策系統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图</a:t>
            </a:r>
            <a:endParaRPr lang="zh-TW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72" name="Rectangle 20"/>
          <p:cNvSpPr>
            <a:spLocks noChangeArrowheads="1"/>
          </p:cNvSpPr>
          <p:nvPr/>
        </p:nvSpPr>
        <p:spPr bwMode="auto">
          <a:xfrm>
            <a:off x="749300" y="4006359"/>
            <a:ext cx="533400" cy="171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73" name="Rectangle 21"/>
          <p:cNvSpPr>
            <a:spLocks noChangeArrowheads="1"/>
          </p:cNvSpPr>
          <p:nvPr/>
        </p:nvSpPr>
        <p:spPr bwMode="auto">
          <a:xfrm>
            <a:off x="1557338" y="4006359"/>
            <a:ext cx="976312" cy="171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74" name="Rectangle 22"/>
          <p:cNvSpPr>
            <a:spLocks noChangeArrowheads="1"/>
          </p:cNvSpPr>
          <p:nvPr/>
        </p:nvSpPr>
        <p:spPr bwMode="auto">
          <a:xfrm>
            <a:off x="2770188" y="4006359"/>
            <a:ext cx="1065212" cy="171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75" name="Rectangle 23"/>
          <p:cNvSpPr>
            <a:spLocks noChangeArrowheads="1"/>
          </p:cNvSpPr>
          <p:nvPr/>
        </p:nvSpPr>
        <p:spPr bwMode="auto">
          <a:xfrm>
            <a:off x="1557338" y="4311159"/>
            <a:ext cx="976312" cy="171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76" name="Rectangle 24"/>
          <p:cNvSpPr>
            <a:spLocks noChangeArrowheads="1"/>
          </p:cNvSpPr>
          <p:nvPr/>
        </p:nvSpPr>
        <p:spPr bwMode="auto">
          <a:xfrm>
            <a:off x="1557338" y="4768359"/>
            <a:ext cx="976312" cy="171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77" name="Rectangle 25"/>
          <p:cNvSpPr>
            <a:spLocks noChangeArrowheads="1"/>
          </p:cNvSpPr>
          <p:nvPr/>
        </p:nvSpPr>
        <p:spPr bwMode="auto">
          <a:xfrm>
            <a:off x="2770188" y="4234959"/>
            <a:ext cx="1065212" cy="171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78" name="Rectangle 26"/>
          <p:cNvSpPr>
            <a:spLocks noChangeArrowheads="1"/>
          </p:cNvSpPr>
          <p:nvPr/>
        </p:nvSpPr>
        <p:spPr bwMode="auto">
          <a:xfrm>
            <a:off x="2770188" y="4768359"/>
            <a:ext cx="1065212" cy="171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79" name="Rectangle 27"/>
          <p:cNvSpPr>
            <a:spLocks noChangeArrowheads="1"/>
          </p:cNvSpPr>
          <p:nvPr/>
        </p:nvSpPr>
        <p:spPr bwMode="auto">
          <a:xfrm>
            <a:off x="2770188" y="4996959"/>
            <a:ext cx="1065212" cy="171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535580" name="AutoShape 28"/>
          <p:cNvCxnSpPr>
            <a:cxnSpLocks noChangeShapeType="1"/>
            <a:stCxn id="535572" idx="3"/>
            <a:endCxn id="535573" idx="1"/>
          </p:cNvCxnSpPr>
          <p:nvPr/>
        </p:nvCxnSpPr>
        <p:spPr bwMode="auto">
          <a:xfrm>
            <a:off x="1282700" y="4092084"/>
            <a:ext cx="27463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5581" name="AutoShape 29"/>
          <p:cNvCxnSpPr>
            <a:cxnSpLocks noChangeShapeType="1"/>
            <a:stCxn id="535572" idx="3"/>
            <a:endCxn id="535575" idx="1"/>
          </p:cNvCxnSpPr>
          <p:nvPr/>
        </p:nvCxnSpPr>
        <p:spPr bwMode="auto">
          <a:xfrm>
            <a:off x="1282700" y="4092084"/>
            <a:ext cx="274638" cy="304800"/>
          </a:xfrm>
          <a:prstGeom prst="bentConnector3">
            <a:avLst>
              <a:gd name="adj1" fmla="val 49713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5582" name="AutoShape 30"/>
          <p:cNvCxnSpPr>
            <a:cxnSpLocks noChangeShapeType="1"/>
            <a:stCxn id="535572" idx="3"/>
            <a:endCxn id="535576" idx="1"/>
          </p:cNvCxnSpPr>
          <p:nvPr/>
        </p:nvCxnSpPr>
        <p:spPr bwMode="auto">
          <a:xfrm>
            <a:off x="1282700" y="4092084"/>
            <a:ext cx="274638" cy="762000"/>
          </a:xfrm>
          <a:prstGeom prst="bentConnector3">
            <a:avLst>
              <a:gd name="adj1" fmla="val 49713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5583" name="AutoShape 31"/>
          <p:cNvCxnSpPr>
            <a:cxnSpLocks noChangeShapeType="1"/>
            <a:stCxn id="535573" idx="3"/>
            <a:endCxn id="535574" idx="1"/>
          </p:cNvCxnSpPr>
          <p:nvPr/>
        </p:nvCxnSpPr>
        <p:spPr bwMode="auto">
          <a:xfrm>
            <a:off x="2533650" y="4092084"/>
            <a:ext cx="23653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5584" name="AutoShape 32"/>
          <p:cNvCxnSpPr>
            <a:cxnSpLocks noChangeShapeType="1"/>
            <a:stCxn id="535573" idx="3"/>
            <a:endCxn id="535577" idx="1"/>
          </p:cNvCxnSpPr>
          <p:nvPr/>
        </p:nvCxnSpPr>
        <p:spPr bwMode="auto">
          <a:xfrm>
            <a:off x="2533650" y="4092084"/>
            <a:ext cx="236538" cy="228600"/>
          </a:xfrm>
          <a:prstGeom prst="bentConnector3">
            <a:avLst>
              <a:gd name="adj1" fmla="val 49667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5585" name="AutoShape 33"/>
          <p:cNvCxnSpPr>
            <a:cxnSpLocks noChangeShapeType="1"/>
            <a:stCxn id="535576" idx="3"/>
            <a:endCxn id="535578" idx="1"/>
          </p:cNvCxnSpPr>
          <p:nvPr/>
        </p:nvCxnSpPr>
        <p:spPr bwMode="auto">
          <a:xfrm>
            <a:off x="2533650" y="4854084"/>
            <a:ext cx="23653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5586" name="AutoShape 34"/>
          <p:cNvCxnSpPr>
            <a:cxnSpLocks noChangeShapeType="1"/>
            <a:stCxn id="535576" idx="3"/>
            <a:endCxn id="535579" idx="1"/>
          </p:cNvCxnSpPr>
          <p:nvPr/>
        </p:nvCxnSpPr>
        <p:spPr bwMode="auto">
          <a:xfrm>
            <a:off x="2533650" y="4854084"/>
            <a:ext cx="236538" cy="228600"/>
          </a:xfrm>
          <a:prstGeom prst="bentConnector3">
            <a:avLst>
              <a:gd name="adj1" fmla="val 49667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5587" name="Line 35"/>
          <p:cNvSpPr>
            <a:spLocks noChangeShapeType="1"/>
          </p:cNvSpPr>
          <p:nvPr/>
        </p:nvSpPr>
        <p:spPr bwMode="auto">
          <a:xfrm>
            <a:off x="1420813" y="4817572"/>
            <a:ext cx="1587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88" name="Freeform 36"/>
          <p:cNvSpPr/>
          <p:nvPr/>
        </p:nvSpPr>
        <p:spPr bwMode="auto">
          <a:xfrm>
            <a:off x="2652713" y="5058872"/>
            <a:ext cx="76200" cy="614362"/>
          </a:xfrm>
          <a:custGeom>
            <a:avLst/>
            <a:gdLst>
              <a:gd name="T0" fmla="*/ 0 w 1"/>
              <a:gd name="T1" fmla="*/ 0 h 345"/>
              <a:gd name="T2" fmla="*/ 0 w 1"/>
              <a:gd name="T3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45">
                <a:moveTo>
                  <a:pt x="0" y="0"/>
                </a:moveTo>
                <a:lnTo>
                  <a:pt x="0" y="34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89" name="Line 37"/>
          <p:cNvSpPr>
            <a:spLocks noChangeShapeType="1"/>
          </p:cNvSpPr>
          <p:nvPr/>
        </p:nvSpPr>
        <p:spPr bwMode="auto">
          <a:xfrm>
            <a:off x="2033588" y="3853959"/>
            <a:ext cx="1587" cy="247808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90" name="Line 38"/>
          <p:cNvSpPr>
            <a:spLocks noChangeShapeType="1"/>
          </p:cNvSpPr>
          <p:nvPr/>
        </p:nvSpPr>
        <p:spPr bwMode="auto">
          <a:xfrm>
            <a:off x="3302000" y="3853959"/>
            <a:ext cx="1588" cy="247808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91" name="Text Box 39"/>
          <p:cNvSpPr txBox="1">
            <a:spLocks noChangeArrowheads="1"/>
          </p:cNvSpPr>
          <p:nvPr/>
        </p:nvSpPr>
        <p:spPr bwMode="auto">
          <a:xfrm>
            <a:off x="703263" y="3690447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endParaRPr lang="zh-TW" altLang="en-US" sz="14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92" name="Text Box 40"/>
          <p:cNvSpPr txBox="1">
            <a:spLocks noChangeArrowheads="1"/>
          </p:cNvSpPr>
          <p:nvPr/>
        </p:nvSpPr>
        <p:spPr bwMode="auto">
          <a:xfrm>
            <a:off x="1473200" y="3690447"/>
            <a:ext cx="984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zh-TW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endParaRPr lang="zh-TW" altLang="en-US" sz="14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93" name="Text Box 41"/>
          <p:cNvSpPr txBox="1">
            <a:spLocks noChangeArrowheads="1"/>
          </p:cNvSpPr>
          <p:nvPr/>
        </p:nvSpPr>
        <p:spPr bwMode="auto">
          <a:xfrm>
            <a:off x="2725738" y="3690447"/>
            <a:ext cx="984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zh-TW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endParaRPr lang="zh-TW" altLang="en-US" sz="14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94" name="Text Box 42"/>
          <p:cNvSpPr txBox="1">
            <a:spLocks noChangeArrowheads="1"/>
          </p:cNvSpPr>
          <p:nvPr/>
        </p:nvSpPr>
        <p:spPr bwMode="auto">
          <a:xfrm>
            <a:off x="1046163" y="5744672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zh-CN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厂长</a:t>
            </a:r>
            <a:endParaRPr lang="zh-CN" altLang="en-US" sz="16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95" name="Text Box 43"/>
          <p:cNvSpPr txBox="1">
            <a:spLocks noChangeArrowheads="1"/>
          </p:cNvSpPr>
          <p:nvPr/>
        </p:nvSpPr>
        <p:spPr bwMode="auto">
          <a:xfrm>
            <a:off x="2341563" y="5744672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zh-CN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科长</a:t>
            </a:r>
            <a:endParaRPr lang="zh-CN" altLang="en-US" sz="16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96" name="Text Box 44"/>
          <p:cNvSpPr txBox="1">
            <a:spLocks noChangeArrowheads="1"/>
          </p:cNvSpPr>
          <p:nvPr/>
        </p:nvSpPr>
        <p:spPr bwMode="auto">
          <a:xfrm>
            <a:off x="3255963" y="5744672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zh-CN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班组长</a:t>
            </a:r>
            <a:endParaRPr lang="zh-CN" altLang="en-US" sz="16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97" name="Rectangle 45"/>
          <p:cNvSpPr>
            <a:spLocks noChangeArrowheads="1"/>
          </p:cNvSpPr>
          <p:nvPr/>
        </p:nvSpPr>
        <p:spPr bwMode="auto">
          <a:xfrm>
            <a:off x="4724400" y="3609484"/>
            <a:ext cx="4095750" cy="140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598" name="AutoShape 46"/>
          <p:cNvSpPr>
            <a:spLocks noChangeArrowheads="1"/>
          </p:cNvSpPr>
          <p:nvPr/>
        </p:nvSpPr>
        <p:spPr bwMode="auto">
          <a:xfrm>
            <a:off x="4751388" y="3249122"/>
            <a:ext cx="2039937" cy="339725"/>
          </a:xfrm>
          <a:prstGeom prst="octagon">
            <a:avLst>
              <a:gd name="adj" fmla="val 18231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r>
              <a:rPr lang="zh-TW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、方策展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开</a:t>
            </a:r>
            <a:r>
              <a:rPr lang="zh-TW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矩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阵</a:t>
            </a:r>
            <a:endParaRPr lang="zh-TW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535599" name="Object 47"/>
          <p:cNvGraphicFramePr>
            <a:graphicFrameLocks noChangeAspect="1"/>
          </p:cNvGraphicFramePr>
          <p:nvPr/>
        </p:nvGraphicFramePr>
        <p:xfrm>
          <a:off x="5076825" y="3660284"/>
          <a:ext cx="3779838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55" name="工作表" r:id="rId1" imgW="4371975" imgH="2628900" progId="Excel.Sheet.8">
                  <p:embed/>
                </p:oleObj>
              </mc:Choice>
              <mc:Fallback>
                <p:oleObj name="工作表" r:id="rId1" imgW="4371975" imgH="2628900" progId="Excel.Sheet.8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660284"/>
                        <a:ext cx="3779838" cy="1230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600" name="Rectangle 48"/>
          <p:cNvSpPr>
            <a:spLocks noChangeArrowheads="1"/>
          </p:cNvSpPr>
          <p:nvPr/>
        </p:nvSpPr>
        <p:spPr bwMode="auto">
          <a:xfrm>
            <a:off x="4724400" y="5028709"/>
            <a:ext cx="4095750" cy="1624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601" name="AutoShape 49"/>
          <p:cNvSpPr>
            <a:spLocks noChangeArrowheads="1"/>
          </p:cNvSpPr>
          <p:nvPr/>
        </p:nvSpPr>
        <p:spPr bwMode="auto">
          <a:xfrm>
            <a:off x="4800600" y="4688984"/>
            <a:ext cx="1773238" cy="339725"/>
          </a:xfrm>
          <a:prstGeom prst="octagon">
            <a:avLst>
              <a:gd name="adj" fmla="val 18231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r>
              <a:rPr lang="zh-TW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、方策系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统图</a:t>
            </a:r>
            <a:endParaRPr lang="zh-TW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602" name="Rectangle 50"/>
          <p:cNvSpPr>
            <a:spLocks noChangeArrowheads="1"/>
          </p:cNvSpPr>
          <p:nvPr/>
        </p:nvSpPr>
        <p:spPr bwMode="auto">
          <a:xfrm>
            <a:off x="4800600" y="5052522"/>
            <a:ext cx="709613" cy="2555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endParaRPr lang="zh-CN" altLang="en-US" sz="14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603" name="Rectangle 51"/>
          <p:cNvSpPr>
            <a:spLocks noChangeArrowheads="1"/>
          </p:cNvSpPr>
          <p:nvPr/>
        </p:nvSpPr>
        <p:spPr bwMode="auto">
          <a:xfrm>
            <a:off x="4932363" y="5355734"/>
            <a:ext cx="709612" cy="255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zh-TW" altLang="en-US" sz="14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604" name="Rectangle 52"/>
          <p:cNvSpPr>
            <a:spLocks noChangeArrowheads="1"/>
          </p:cNvSpPr>
          <p:nvPr/>
        </p:nvSpPr>
        <p:spPr bwMode="auto">
          <a:xfrm>
            <a:off x="6019800" y="5052522"/>
            <a:ext cx="709613" cy="2555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endParaRPr lang="zh-CN" altLang="en-US" sz="14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605" name="Rectangle 53"/>
          <p:cNvSpPr>
            <a:spLocks noChangeArrowheads="1"/>
          </p:cNvSpPr>
          <p:nvPr/>
        </p:nvSpPr>
        <p:spPr bwMode="auto">
          <a:xfrm>
            <a:off x="6084888" y="5284297"/>
            <a:ext cx="709612" cy="255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zh-TW" altLang="en-US" sz="14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606" name="Rectangle 54"/>
          <p:cNvSpPr>
            <a:spLocks noChangeArrowheads="1"/>
          </p:cNvSpPr>
          <p:nvPr/>
        </p:nvSpPr>
        <p:spPr bwMode="auto">
          <a:xfrm>
            <a:off x="7162800" y="5052522"/>
            <a:ext cx="709613" cy="2555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endParaRPr lang="zh-CN" altLang="en-US" sz="14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607" name="Rectangle 55"/>
          <p:cNvSpPr>
            <a:spLocks noChangeArrowheads="1"/>
          </p:cNvSpPr>
          <p:nvPr/>
        </p:nvSpPr>
        <p:spPr bwMode="auto">
          <a:xfrm>
            <a:off x="7235825" y="5284297"/>
            <a:ext cx="709613" cy="255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zh-TW" altLang="en-US" sz="14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608" name="Rectangle 56"/>
          <p:cNvSpPr>
            <a:spLocks noChangeArrowheads="1"/>
          </p:cNvSpPr>
          <p:nvPr/>
        </p:nvSpPr>
        <p:spPr bwMode="auto">
          <a:xfrm>
            <a:off x="6019800" y="5585922"/>
            <a:ext cx="709613" cy="2555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endParaRPr lang="zh-CN" altLang="en-US" sz="14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609" name="Rectangle 57"/>
          <p:cNvSpPr>
            <a:spLocks noChangeArrowheads="1"/>
          </p:cNvSpPr>
          <p:nvPr/>
        </p:nvSpPr>
        <p:spPr bwMode="auto">
          <a:xfrm>
            <a:off x="6084888" y="5860559"/>
            <a:ext cx="709612" cy="255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zh-TW" altLang="en-US" sz="14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610" name="Rectangle 58"/>
          <p:cNvSpPr>
            <a:spLocks noChangeArrowheads="1"/>
          </p:cNvSpPr>
          <p:nvPr/>
        </p:nvSpPr>
        <p:spPr bwMode="auto">
          <a:xfrm>
            <a:off x="7162800" y="5585922"/>
            <a:ext cx="709613" cy="2555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endParaRPr lang="zh-CN" altLang="en-US" sz="14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611" name="Rectangle 59"/>
          <p:cNvSpPr>
            <a:spLocks noChangeArrowheads="1"/>
          </p:cNvSpPr>
          <p:nvPr/>
        </p:nvSpPr>
        <p:spPr bwMode="auto">
          <a:xfrm>
            <a:off x="7235825" y="5860559"/>
            <a:ext cx="709613" cy="255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zh-TW" altLang="en-US" sz="14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535612" name="AutoShape 60"/>
          <p:cNvCxnSpPr>
            <a:cxnSpLocks noChangeShapeType="1"/>
            <a:stCxn id="535602" idx="3"/>
            <a:endCxn id="535604" idx="1"/>
          </p:cNvCxnSpPr>
          <p:nvPr/>
        </p:nvCxnSpPr>
        <p:spPr bwMode="auto">
          <a:xfrm>
            <a:off x="5510213" y="5181109"/>
            <a:ext cx="5095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5613" name="AutoShape 61"/>
          <p:cNvCxnSpPr>
            <a:cxnSpLocks noChangeShapeType="1"/>
            <a:stCxn id="535602" idx="3"/>
            <a:endCxn id="535608" idx="1"/>
          </p:cNvCxnSpPr>
          <p:nvPr/>
        </p:nvCxnSpPr>
        <p:spPr bwMode="auto">
          <a:xfrm>
            <a:off x="5510213" y="5181109"/>
            <a:ext cx="509587" cy="533400"/>
          </a:xfrm>
          <a:prstGeom prst="bentConnector3">
            <a:avLst>
              <a:gd name="adj1" fmla="val 49843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5614" name="AutoShape 62"/>
          <p:cNvCxnSpPr>
            <a:cxnSpLocks noChangeShapeType="1"/>
            <a:stCxn id="535604" idx="3"/>
            <a:endCxn id="535606" idx="1"/>
          </p:cNvCxnSpPr>
          <p:nvPr/>
        </p:nvCxnSpPr>
        <p:spPr bwMode="auto">
          <a:xfrm>
            <a:off x="6729413" y="5181109"/>
            <a:ext cx="4333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5615" name="AutoShape 63"/>
          <p:cNvCxnSpPr>
            <a:cxnSpLocks noChangeShapeType="1"/>
            <a:stCxn id="535604" idx="3"/>
            <a:endCxn id="535610" idx="1"/>
          </p:cNvCxnSpPr>
          <p:nvPr/>
        </p:nvCxnSpPr>
        <p:spPr bwMode="auto">
          <a:xfrm>
            <a:off x="6729413" y="5181109"/>
            <a:ext cx="433387" cy="533400"/>
          </a:xfrm>
          <a:prstGeom prst="bentConnector3">
            <a:avLst>
              <a:gd name="adj1" fmla="val 49815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5620" name="Text Box 68"/>
          <p:cNvSpPr txBox="1">
            <a:spLocks noChangeArrowheads="1"/>
          </p:cNvSpPr>
          <p:nvPr/>
        </p:nvSpPr>
        <p:spPr bwMode="auto">
          <a:xfrm>
            <a:off x="161925" y="1089025"/>
            <a:ext cx="4541838" cy="492443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tIns="0" bIns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r>
              <a:rPr lang="ja-JP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和</a:t>
            </a:r>
            <a:r>
              <a:rPr lang="ja-JP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策的</a:t>
            </a:r>
            <a:r>
              <a:rPr lang="ja-JP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展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开方法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5621" name="Text Box 69"/>
          <p:cNvSpPr txBox="1">
            <a:spLocks noChangeArrowheads="1"/>
          </p:cNvSpPr>
          <p:nvPr/>
        </p:nvSpPr>
        <p:spPr bwMode="auto">
          <a:xfrm>
            <a:off x="7219950" y="6400309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611188" y="1290638"/>
            <a:ext cx="7381875" cy="608012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项目与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日常管理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项目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之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关系图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174610" y="2639852"/>
            <a:ext cx="2597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endParaRPr lang="zh-TW" altLang="en-US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265097" y="4396125"/>
            <a:ext cx="25066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日常管理</a:t>
            </a:r>
            <a:r>
              <a:rPr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endParaRPr lang="zh-TW" altLang="en-US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(也</a:t>
            </a:r>
            <a:r>
              <a:rPr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称为经营</a:t>
            </a: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</a:t>
            </a:r>
            <a:endParaRPr lang="zh-TW" altLang="en-US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本管理</a:t>
            </a:r>
            <a:r>
              <a:rPr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目)</a:t>
            </a:r>
            <a:endParaRPr lang="zh-TW" altLang="en-US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2862263" y="2528888"/>
            <a:ext cx="3871912" cy="720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2800" b="0" dirty="0">
                <a:solidFill>
                  <a:srgbClr val="66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欲促</a:t>
            </a:r>
            <a:r>
              <a:rPr lang="zh-CN" altLang="en-US" sz="2800" b="0" dirty="0">
                <a:solidFill>
                  <a:srgbClr val="66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进</a:t>
            </a:r>
            <a:r>
              <a:rPr lang="zh-TW" altLang="en-US" sz="2800" b="0" dirty="0">
                <a:solidFill>
                  <a:srgbClr val="66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明</a:t>
            </a:r>
            <a:r>
              <a:rPr lang="zh-CN" altLang="en-US" sz="2800" b="0" dirty="0">
                <a:solidFill>
                  <a:srgbClr val="66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显</a:t>
            </a:r>
            <a:r>
              <a:rPr lang="zh-TW" altLang="en-US" sz="2800" b="0" dirty="0">
                <a:solidFill>
                  <a:srgbClr val="66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改善的</a:t>
            </a:r>
            <a:r>
              <a:rPr lang="zh-CN" altLang="en-US" sz="2800" b="0" dirty="0">
                <a:solidFill>
                  <a:srgbClr val="66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sz="2800" b="0" dirty="0">
                <a:solidFill>
                  <a:srgbClr val="66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endParaRPr lang="zh-TW" altLang="en-US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2860675" y="4149725"/>
            <a:ext cx="5581650" cy="1890713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rgbClr val="CC99FF">
                  <a:gamma/>
                  <a:tint val="51373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sz="2800" b="0" dirty="0">
                <a:solidFill>
                  <a:srgbClr val="99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</a:t>
            </a:r>
            <a:r>
              <a:rPr lang="zh-CN" altLang="en-US" sz="2800" b="0" dirty="0">
                <a:solidFill>
                  <a:srgbClr val="99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组织机</a:t>
            </a:r>
            <a:r>
              <a:rPr lang="zh-TW" altLang="en-US" sz="2800" b="0" dirty="0">
                <a:solidFill>
                  <a:srgbClr val="99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能、</a:t>
            </a:r>
            <a:r>
              <a:rPr lang="zh-CN" altLang="en-US" sz="2800" b="0" dirty="0">
                <a:solidFill>
                  <a:srgbClr val="99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业务管理范围内</a:t>
            </a:r>
            <a:r>
              <a:rPr lang="zh-TW" altLang="en-US" sz="2800" b="0" dirty="0">
                <a:solidFill>
                  <a:srgbClr val="99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，必需</a:t>
            </a:r>
            <a:r>
              <a:rPr lang="zh-CN" altLang="en-US" sz="2800" b="0" dirty="0">
                <a:solidFill>
                  <a:srgbClr val="99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进</a:t>
            </a:r>
            <a:r>
              <a:rPr lang="zh-TW" altLang="en-US" sz="2800" b="0" dirty="0">
                <a:solidFill>
                  <a:srgbClr val="99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行的日常性</a:t>
            </a:r>
            <a:r>
              <a:rPr lang="zh-CN" altLang="en-US" sz="2800" b="0" dirty="0">
                <a:solidFill>
                  <a:srgbClr val="99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维</a:t>
            </a:r>
            <a:r>
              <a:rPr lang="zh-TW" altLang="en-US" sz="2800" b="0" dirty="0">
                <a:solidFill>
                  <a:srgbClr val="99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持管理。</a:t>
            </a:r>
            <a:endParaRPr lang="zh-TW" altLang="en-US" sz="2800" b="0" dirty="0">
              <a:solidFill>
                <a:srgbClr val="99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1116" name="Text Box 12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animBg="1" autoUpdateAnimBg="0"/>
      <p:bldP spid="431108" grpId="0" autoUpdateAnimBg="0"/>
      <p:bldP spid="431109" grpId="0" autoUpdateAnimBg="0"/>
      <p:bldP spid="431110" grpId="0" animBg="1" autoUpdateAnimBg="0"/>
      <p:bldP spid="43111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323850" y="2655888"/>
            <a:ext cx="1565275" cy="37623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4649788" y="2719388"/>
            <a:ext cx="1565275" cy="37623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日常管理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906463" y="3308350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以打破现状来提高水平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改善的工作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5154613" y="3362325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缩小变异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维持的工作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07" name="Freeform 7"/>
          <p:cNvSpPr/>
          <p:nvPr/>
        </p:nvSpPr>
        <p:spPr bwMode="auto">
          <a:xfrm>
            <a:off x="1238250" y="4168775"/>
            <a:ext cx="2819400" cy="2057400"/>
          </a:xfrm>
          <a:custGeom>
            <a:avLst/>
            <a:gdLst>
              <a:gd name="T0" fmla="*/ 0 w 1776"/>
              <a:gd name="T1" fmla="*/ 0 h 1488"/>
              <a:gd name="T2" fmla="*/ 0 w 1776"/>
              <a:gd name="T3" fmla="*/ 1488 h 1488"/>
              <a:gd name="T4" fmla="*/ 1776 w 1776"/>
              <a:gd name="T5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76" h="1488">
                <a:moveTo>
                  <a:pt x="0" y="0"/>
                </a:moveTo>
                <a:lnTo>
                  <a:pt x="0" y="1488"/>
                </a:lnTo>
                <a:lnTo>
                  <a:pt x="1776" y="1488"/>
                </a:ln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08" name="Freeform 8"/>
          <p:cNvSpPr/>
          <p:nvPr/>
        </p:nvSpPr>
        <p:spPr bwMode="auto">
          <a:xfrm>
            <a:off x="1238250" y="5006975"/>
            <a:ext cx="2590800" cy="609600"/>
          </a:xfrm>
          <a:custGeom>
            <a:avLst/>
            <a:gdLst>
              <a:gd name="T0" fmla="*/ 0 w 1632"/>
              <a:gd name="T1" fmla="*/ 384 h 384"/>
              <a:gd name="T2" fmla="*/ 720 w 1632"/>
              <a:gd name="T3" fmla="*/ 384 h 384"/>
              <a:gd name="T4" fmla="*/ 720 w 1632"/>
              <a:gd name="T5" fmla="*/ 0 h 384"/>
              <a:gd name="T6" fmla="*/ 1632 w 1632"/>
              <a:gd name="T7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2" h="384">
                <a:moveTo>
                  <a:pt x="0" y="384"/>
                </a:moveTo>
                <a:lnTo>
                  <a:pt x="720" y="384"/>
                </a:lnTo>
                <a:lnTo>
                  <a:pt x="720" y="0"/>
                </a:lnTo>
                <a:lnTo>
                  <a:pt x="1632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09" name="Freeform 9"/>
          <p:cNvSpPr/>
          <p:nvPr/>
        </p:nvSpPr>
        <p:spPr bwMode="auto">
          <a:xfrm>
            <a:off x="1390650" y="4702175"/>
            <a:ext cx="2286000" cy="1143000"/>
          </a:xfrm>
          <a:custGeom>
            <a:avLst/>
            <a:gdLst>
              <a:gd name="T0" fmla="*/ 0 w 1440"/>
              <a:gd name="T1" fmla="*/ 624 h 720"/>
              <a:gd name="T2" fmla="*/ 96 w 1440"/>
              <a:gd name="T3" fmla="*/ 480 h 720"/>
              <a:gd name="T4" fmla="*/ 192 w 1440"/>
              <a:gd name="T5" fmla="*/ 720 h 720"/>
              <a:gd name="T6" fmla="*/ 384 w 1440"/>
              <a:gd name="T7" fmla="*/ 432 h 720"/>
              <a:gd name="T8" fmla="*/ 480 w 1440"/>
              <a:gd name="T9" fmla="*/ 672 h 720"/>
              <a:gd name="T10" fmla="*/ 768 w 1440"/>
              <a:gd name="T11" fmla="*/ 48 h 720"/>
              <a:gd name="T12" fmla="*/ 864 w 1440"/>
              <a:gd name="T13" fmla="*/ 336 h 720"/>
              <a:gd name="T14" fmla="*/ 1056 w 1440"/>
              <a:gd name="T15" fmla="*/ 0 h 720"/>
              <a:gd name="T16" fmla="*/ 1248 w 1440"/>
              <a:gd name="T17" fmla="*/ 336 h 720"/>
              <a:gd name="T18" fmla="*/ 1440 w 1440"/>
              <a:gd name="T19" fmla="*/ 9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40" h="720">
                <a:moveTo>
                  <a:pt x="0" y="624"/>
                </a:moveTo>
                <a:lnTo>
                  <a:pt x="96" y="480"/>
                </a:lnTo>
                <a:lnTo>
                  <a:pt x="192" y="720"/>
                </a:lnTo>
                <a:lnTo>
                  <a:pt x="384" y="432"/>
                </a:lnTo>
                <a:lnTo>
                  <a:pt x="480" y="672"/>
                </a:lnTo>
                <a:lnTo>
                  <a:pt x="768" y="48"/>
                </a:lnTo>
                <a:lnTo>
                  <a:pt x="864" y="336"/>
                </a:lnTo>
                <a:lnTo>
                  <a:pt x="1056" y="0"/>
                </a:lnTo>
                <a:lnTo>
                  <a:pt x="1248" y="33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10" name="Freeform 10"/>
          <p:cNvSpPr/>
          <p:nvPr/>
        </p:nvSpPr>
        <p:spPr bwMode="auto">
          <a:xfrm>
            <a:off x="5200650" y="4205288"/>
            <a:ext cx="2819400" cy="2057400"/>
          </a:xfrm>
          <a:custGeom>
            <a:avLst/>
            <a:gdLst>
              <a:gd name="T0" fmla="*/ 0 w 1776"/>
              <a:gd name="T1" fmla="*/ 0 h 1488"/>
              <a:gd name="T2" fmla="*/ 0 w 1776"/>
              <a:gd name="T3" fmla="*/ 1488 h 1488"/>
              <a:gd name="T4" fmla="*/ 1776 w 1776"/>
              <a:gd name="T5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76" h="1488">
                <a:moveTo>
                  <a:pt x="0" y="0"/>
                </a:moveTo>
                <a:lnTo>
                  <a:pt x="0" y="1488"/>
                </a:lnTo>
                <a:lnTo>
                  <a:pt x="1776" y="1488"/>
                </a:ln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11" name="Line 11"/>
          <p:cNvSpPr>
            <a:spLocks noChangeShapeType="1"/>
          </p:cNvSpPr>
          <p:nvPr/>
        </p:nvSpPr>
        <p:spPr bwMode="auto">
          <a:xfrm>
            <a:off x="5200650" y="4967288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12" name="Freeform 12"/>
          <p:cNvSpPr/>
          <p:nvPr/>
        </p:nvSpPr>
        <p:spPr bwMode="auto">
          <a:xfrm>
            <a:off x="5200650" y="4433888"/>
            <a:ext cx="2667000" cy="304800"/>
          </a:xfrm>
          <a:custGeom>
            <a:avLst/>
            <a:gdLst>
              <a:gd name="T0" fmla="*/ 0 w 1680"/>
              <a:gd name="T1" fmla="*/ 0 h 192"/>
              <a:gd name="T2" fmla="*/ 720 w 1680"/>
              <a:gd name="T3" fmla="*/ 0 h 192"/>
              <a:gd name="T4" fmla="*/ 720 w 1680"/>
              <a:gd name="T5" fmla="*/ 192 h 192"/>
              <a:gd name="T6" fmla="*/ 1680 w 1680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0" h="192">
                <a:moveTo>
                  <a:pt x="0" y="0"/>
                </a:moveTo>
                <a:lnTo>
                  <a:pt x="720" y="0"/>
                </a:lnTo>
                <a:lnTo>
                  <a:pt x="720" y="192"/>
                </a:lnTo>
                <a:lnTo>
                  <a:pt x="1680" y="19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13" name="Freeform 13"/>
          <p:cNvSpPr/>
          <p:nvPr/>
        </p:nvSpPr>
        <p:spPr bwMode="auto">
          <a:xfrm>
            <a:off x="5200650" y="5348288"/>
            <a:ext cx="2590800" cy="611187"/>
          </a:xfrm>
          <a:custGeom>
            <a:avLst/>
            <a:gdLst>
              <a:gd name="T0" fmla="*/ 0 w 1632"/>
              <a:gd name="T1" fmla="*/ 384 h 385"/>
              <a:gd name="T2" fmla="*/ 719 w 1632"/>
              <a:gd name="T3" fmla="*/ 385 h 385"/>
              <a:gd name="T4" fmla="*/ 720 w 1632"/>
              <a:gd name="T5" fmla="*/ 0 h 385"/>
              <a:gd name="T6" fmla="*/ 1632 w 1632"/>
              <a:gd name="T7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2" h="385">
                <a:moveTo>
                  <a:pt x="0" y="384"/>
                </a:moveTo>
                <a:lnTo>
                  <a:pt x="719" y="385"/>
                </a:lnTo>
                <a:lnTo>
                  <a:pt x="720" y="0"/>
                </a:lnTo>
                <a:lnTo>
                  <a:pt x="1632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14" name="Freeform 14"/>
          <p:cNvSpPr/>
          <p:nvPr/>
        </p:nvSpPr>
        <p:spPr bwMode="auto">
          <a:xfrm>
            <a:off x="5353050" y="4510088"/>
            <a:ext cx="2438400" cy="1371600"/>
          </a:xfrm>
          <a:custGeom>
            <a:avLst/>
            <a:gdLst>
              <a:gd name="T0" fmla="*/ 0 w 1536"/>
              <a:gd name="T1" fmla="*/ 384 h 864"/>
              <a:gd name="T2" fmla="*/ 96 w 1536"/>
              <a:gd name="T3" fmla="*/ 0 h 864"/>
              <a:gd name="T4" fmla="*/ 240 w 1536"/>
              <a:gd name="T5" fmla="*/ 864 h 864"/>
              <a:gd name="T6" fmla="*/ 384 w 1536"/>
              <a:gd name="T7" fmla="*/ 0 h 864"/>
              <a:gd name="T8" fmla="*/ 528 w 1536"/>
              <a:gd name="T9" fmla="*/ 672 h 864"/>
              <a:gd name="T10" fmla="*/ 672 w 1536"/>
              <a:gd name="T11" fmla="*/ 192 h 864"/>
              <a:gd name="T12" fmla="*/ 816 w 1536"/>
              <a:gd name="T13" fmla="*/ 480 h 864"/>
              <a:gd name="T14" fmla="*/ 1008 w 1536"/>
              <a:gd name="T15" fmla="*/ 192 h 864"/>
              <a:gd name="T16" fmla="*/ 1104 w 1536"/>
              <a:gd name="T17" fmla="*/ 384 h 864"/>
              <a:gd name="T18" fmla="*/ 1296 w 1536"/>
              <a:gd name="T19" fmla="*/ 192 h 864"/>
              <a:gd name="T20" fmla="*/ 1440 w 1536"/>
              <a:gd name="T21" fmla="*/ 480 h 864"/>
              <a:gd name="T22" fmla="*/ 1536 w 1536"/>
              <a:gd name="T23" fmla="*/ 192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36" h="864">
                <a:moveTo>
                  <a:pt x="0" y="384"/>
                </a:moveTo>
                <a:lnTo>
                  <a:pt x="96" y="0"/>
                </a:lnTo>
                <a:lnTo>
                  <a:pt x="240" y="864"/>
                </a:lnTo>
                <a:lnTo>
                  <a:pt x="384" y="0"/>
                </a:lnTo>
                <a:lnTo>
                  <a:pt x="528" y="672"/>
                </a:lnTo>
                <a:lnTo>
                  <a:pt x="672" y="192"/>
                </a:lnTo>
                <a:lnTo>
                  <a:pt x="816" y="480"/>
                </a:lnTo>
                <a:lnTo>
                  <a:pt x="1008" y="192"/>
                </a:lnTo>
                <a:lnTo>
                  <a:pt x="1104" y="384"/>
                </a:lnTo>
                <a:lnTo>
                  <a:pt x="1296" y="192"/>
                </a:lnTo>
                <a:lnTo>
                  <a:pt x="1440" y="480"/>
                </a:lnTo>
                <a:lnTo>
                  <a:pt x="1536" y="192"/>
                </a:lnTo>
              </a:path>
            </a:pathLst>
          </a:cu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15" name="Text Box 15"/>
          <p:cNvSpPr txBox="1">
            <a:spLocks noChangeArrowheads="1"/>
          </p:cNvSpPr>
          <p:nvPr/>
        </p:nvSpPr>
        <p:spPr bwMode="auto">
          <a:xfrm>
            <a:off x="5641975" y="6302375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时间的经过</a:t>
            </a:r>
            <a:endParaRPr lang="zh-TW" altLang="en-US" sz="18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16" name="Line 16"/>
          <p:cNvSpPr>
            <a:spLocks noChangeShapeType="1"/>
          </p:cNvSpPr>
          <p:nvPr/>
        </p:nvSpPr>
        <p:spPr bwMode="auto">
          <a:xfrm>
            <a:off x="6953250" y="64912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17" name="Text Box 17"/>
          <p:cNvSpPr txBox="1">
            <a:spLocks noChangeArrowheads="1"/>
          </p:cNvSpPr>
          <p:nvPr/>
        </p:nvSpPr>
        <p:spPr bwMode="auto">
          <a:xfrm>
            <a:off x="4745335" y="4235450"/>
            <a:ext cx="461665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水</a:t>
            </a:r>
            <a:r>
              <a:rPr lang="zh-CN" altLang="en-US" sz="18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准</a:t>
            </a:r>
            <a:r>
              <a:rPr lang="zh-TW" altLang="en-US" sz="18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好</a:t>
            </a:r>
            <a:endParaRPr lang="zh-TW" altLang="en-US" sz="18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18" name="Line 18"/>
          <p:cNvSpPr>
            <a:spLocks noChangeShapeType="1"/>
          </p:cNvSpPr>
          <p:nvPr/>
        </p:nvSpPr>
        <p:spPr bwMode="auto">
          <a:xfrm flipV="1">
            <a:off x="4972050" y="53482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19" name="Text Box 19"/>
          <p:cNvSpPr txBox="1">
            <a:spLocks noChangeArrowheads="1"/>
          </p:cNvSpPr>
          <p:nvPr/>
        </p:nvSpPr>
        <p:spPr bwMode="auto">
          <a:xfrm>
            <a:off x="1695450" y="622935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时间的经过</a:t>
            </a:r>
            <a:endParaRPr lang="zh-CN" altLang="en-US" sz="18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20" name="Line 20"/>
          <p:cNvSpPr>
            <a:spLocks noChangeShapeType="1"/>
          </p:cNvSpPr>
          <p:nvPr/>
        </p:nvSpPr>
        <p:spPr bwMode="auto">
          <a:xfrm>
            <a:off x="3006725" y="64150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21" name="Text Box 21"/>
          <p:cNvSpPr txBox="1">
            <a:spLocks noChangeArrowheads="1"/>
          </p:cNvSpPr>
          <p:nvPr/>
        </p:nvSpPr>
        <p:spPr bwMode="auto">
          <a:xfrm>
            <a:off x="798810" y="4159250"/>
            <a:ext cx="461665" cy="8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水</a:t>
            </a:r>
            <a:r>
              <a:rPr lang="zh-CN" altLang="en-US" sz="18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准</a:t>
            </a:r>
            <a:r>
              <a:rPr lang="zh-TW" altLang="en-US" sz="18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好</a:t>
            </a:r>
            <a:endParaRPr lang="zh-TW" altLang="en-US" sz="18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22" name="Line 22"/>
          <p:cNvSpPr>
            <a:spLocks noChangeShapeType="1"/>
          </p:cNvSpPr>
          <p:nvPr/>
        </p:nvSpPr>
        <p:spPr bwMode="auto">
          <a:xfrm flipV="1">
            <a:off x="1025525" y="52720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23" name="Rectangle 23"/>
          <p:cNvSpPr>
            <a:spLocks noChangeArrowheads="1"/>
          </p:cNvSpPr>
          <p:nvPr/>
        </p:nvSpPr>
        <p:spPr bwMode="auto">
          <a:xfrm>
            <a:off x="2124075" y="2354263"/>
            <a:ext cx="2382838" cy="8382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zh-CN" altLang="en-US" sz="18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明示「目标」与「方策」，并追踪方策的实施状况。</a:t>
            </a:r>
            <a:endParaRPr lang="zh-TW" altLang="en-US" sz="18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24" name="Rectangle 24"/>
          <p:cNvSpPr>
            <a:spLocks noChangeArrowheads="1"/>
          </p:cNvSpPr>
          <p:nvPr/>
        </p:nvSpPr>
        <p:spPr bwMode="auto">
          <a:xfrm>
            <a:off x="6443663" y="2168525"/>
            <a:ext cx="2089150" cy="143986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0" hangingPunct="0">
              <a:spcBef>
                <a:spcPct val="0"/>
              </a:spcBef>
              <a:buFontTx/>
              <a:buNone/>
            </a:pPr>
            <a:endParaRPr lang="en-US" altLang="zh-CN" sz="18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zh-CN" altLang="en-US" sz="18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以高阶主管所期待的适当水准作为维持管理的前提，包含改善活动。</a:t>
            </a:r>
            <a:r>
              <a:rPr lang="zh-TW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此</a:t>
            </a: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处</a:t>
            </a:r>
            <a:r>
              <a:rPr lang="zh-TW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也有</a:t>
            </a:r>
            <a:r>
              <a:rPr lang="en-US" altLang="zh-TW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PDCA</a:t>
            </a: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循环。</a:t>
            </a:r>
            <a:endParaRPr lang="zh-TW" altLang="en-US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just" eaLnBrk="0" hangingPunct="0">
              <a:spcBef>
                <a:spcPct val="0"/>
              </a:spcBef>
              <a:buFontTx/>
              <a:buNone/>
            </a:pPr>
            <a:endParaRPr lang="zh-TW" altLang="en-US" sz="18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27" name="Text Box 27"/>
          <p:cNvSpPr txBox="1">
            <a:spLocks noChangeArrowheads="1"/>
          </p:cNvSpPr>
          <p:nvPr/>
        </p:nvSpPr>
        <p:spPr bwMode="auto">
          <a:xfrm>
            <a:off x="557213" y="1368425"/>
            <a:ext cx="7345362" cy="535531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针管理项</a:t>
            </a: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目/日常管理</a:t>
            </a: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区</a:t>
            </a: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分</a:t>
            </a:r>
            <a:endParaRPr lang="zh-TW" altLang="en-US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0830" name="Text Box 30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6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971520" y="1969642"/>
            <a:ext cx="1981200" cy="434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t">
              <a:spcBef>
                <a:spcPct val="0"/>
              </a:spcBef>
              <a:buFontTx/>
              <a:buNone/>
            </a:pPr>
            <a:endParaRPr lang="ja-JP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47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4303713" y="1089025"/>
            <a:ext cx="4589462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---</a:t>
            </a:r>
            <a:r>
              <a:rPr lang="zh-CN" altLang="en-US" sz="2400" b="1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有效运转每日</a:t>
            </a:r>
            <a:r>
              <a:rPr lang="en-US" altLang="zh-CN" sz="2400" b="1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PDCA</a:t>
            </a:r>
            <a:r>
              <a:rPr lang="zh-CN" altLang="en-US" sz="2400" b="1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循环</a:t>
            </a:r>
            <a:endParaRPr lang="zh-CN" altLang="en-US" sz="2400" b="1" dirty="0">
              <a:solidFill>
                <a:srgbClr val="FF33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48" name="Text Box 8"/>
          <p:cNvSpPr txBox="1">
            <a:spLocks noChangeArrowheads="1"/>
          </p:cNvSpPr>
          <p:nvPr/>
        </p:nvSpPr>
        <p:spPr bwMode="auto">
          <a:xfrm>
            <a:off x="1352520" y="2655442"/>
            <a:ext cx="1295400" cy="66675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班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长统计</a:t>
            </a: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数据</a:t>
            </a:r>
            <a:endParaRPr lang="ja-JP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49" name="Text Box 9"/>
          <p:cNvSpPr txBox="1">
            <a:spLocks noChangeArrowheads="1"/>
          </p:cNvSpPr>
          <p:nvPr/>
        </p:nvSpPr>
        <p:spPr bwMode="auto">
          <a:xfrm>
            <a:off x="1352520" y="3569842"/>
            <a:ext cx="1295400" cy="66675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班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长统计</a:t>
            </a: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数据</a:t>
            </a:r>
            <a:endParaRPr lang="ja-JP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50" name="Text Box 10"/>
          <p:cNvSpPr txBox="1">
            <a:spLocks noChangeArrowheads="1"/>
          </p:cNvSpPr>
          <p:nvPr/>
        </p:nvSpPr>
        <p:spPr bwMode="auto">
          <a:xfrm>
            <a:off x="1352520" y="4484242"/>
            <a:ext cx="1295400" cy="66675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班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长统计</a:t>
            </a: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数据</a:t>
            </a:r>
            <a:endParaRPr lang="ja-JP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51" name="Text Box 11"/>
          <p:cNvSpPr txBox="1">
            <a:spLocks noChangeArrowheads="1"/>
          </p:cNvSpPr>
          <p:nvPr/>
        </p:nvSpPr>
        <p:spPr bwMode="auto">
          <a:xfrm>
            <a:off x="1352520" y="5322442"/>
            <a:ext cx="1295400" cy="66675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班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长统计</a:t>
            </a: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数据</a:t>
            </a:r>
            <a:endParaRPr lang="ja-JP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52" name="Text Box 12"/>
          <p:cNvSpPr txBox="1">
            <a:spLocks noChangeArrowheads="1"/>
          </p:cNvSpPr>
          <p:nvPr/>
        </p:nvSpPr>
        <p:spPr bwMode="auto">
          <a:xfrm>
            <a:off x="3409920" y="3950842"/>
            <a:ext cx="1295400" cy="66675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车间</a:t>
            </a: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毎天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统计</a:t>
            </a: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数据</a:t>
            </a:r>
            <a:endParaRPr lang="ja-JP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53" name="Text Box 13"/>
          <p:cNvSpPr txBox="1">
            <a:spLocks noChangeArrowheads="1"/>
          </p:cNvSpPr>
          <p:nvPr/>
        </p:nvSpPr>
        <p:spPr bwMode="auto">
          <a:xfrm>
            <a:off x="5162520" y="3950842"/>
            <a:ext cx="12954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车间</a:t>
            </a: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主任毎天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确认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54" name="Text Box 14"/>
          <p:cNvSpPr txBox="1">
            <a:spLocks noChangeArrowheads="1"/>
          </p:cNvSpPr>
          <p:nvPr/>
        </p:nvSpPr>
        <p:spPr bwMode="auto">
          <a:xfrm>
            <a:off x="5238720" y="5398642"/>
            <a:ext cx="1295400" cy="9413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车间</a:t>
            </a: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主任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对班长</a:t>
            </a: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指示</a:t>
            </a:r>
            <a:endParaRPr lang="ja-JP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55" name="Text Box 15"/>
          <p:cNvSpPr txBox="1">
            <a:spLocks noChangeArrowheads="1"/>
          </p:cNvSpPr>
          <p:nvPr/>
        </p:nvSpPr>
        <p:spPr bwMode="auto">
          <a:xfrm>
            <a:off x="1200120" y="2045842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决</a:t>
            </a: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定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统计</a:t>
            </a: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数据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471056" name="AutoShape 16"/>
          <p:cNvCxnSpPr>
            <a:cxnSpLocks noChangeShapeType="1"/>
            <a:stCxn id="471048" idx="3"/>
            <a:endCxn id="471052" idx="1"/>
          </p:cNvCxnSpPr>
          <p:nvPr/>
        </p:nvCxnSpPr>
        <p:spPr bwMode="auto">
          <a:xfrm>
            <a:off x="2660620" y="2988817"/>
            <a:ext cx="736600" cy="12954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57" name="AutoShape 17"/>
          <p:cNvCxnSpPr>
            <a:cxnSpLocks noChangeShapeType="1"/>
            <a:stCxn id="471049" idx="3"/>
            <a:endCxn id="471052" idx="1"/>
          </p:cNvCxnSpPr>
          <p:nvPr/>
        </p:nvCxnSpPr>
        <p:spPr bwMode="auto">
          <a:xfrm>
            <a:off x="2660620" y="3903217"/>
            <a:ext cx="736600" cy="3810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58" name="AutoShape 18"/>
          <p:cNvCxnSpPr>
            <a:cxnSpLocks noChangeShapeType="1"/>
            <a:stCxn id="471050" idx="3"/>
            <a:endCxn id="471052" idx="1"/>
          </p:cNvCxnSpPr>
          <p:nvPr/>
        </p:nvCxnSpPr>
        <p:spPr bwMode="auto">
          <a:xfrm flipV="1">
            <a:off x="2660620" y="4284217"/>
            <a:ext cx="736600" cy="5334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59" name="AutoShape 19"/>
          <p:cNvCxnSpPr>
            <a:cxnSpLocks noChangeShapeType="1"/>
            <a:stCxn id="471051" idx="3"/>
            <a:endCxn id="471052" idx="1"/>
          </p:cNvCxnSpPr>
          <p:nvPr/>
        </p:nvCxnSpPr>
        <p:spPr bwMode="auto">
          <a:xfrm flipV="1">
            <a:off x="2660620" y="4284217"/>
            <a:ext cx="736600" cy="1371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60" name="AutoShape 20"/>
          <p:cNvCxnSpPr>
            <a:cxnSpLocks noChangeShapeType="1"/>
            <a:stCxn id="471052" idx="3"/>
            <a:endCxn id="471053" idx="1"/>
          </p:cNvCxnSpPr>
          <p:nvPr/>
        </p:nvCxnSpPr>
        <p:spPr bwMode="auto">
          <a:xfrm>
            <a:off x="4718020" y="4284217"/>
            <a:ext cx="431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61" name="AutoShape 21"/>
          <p:cNvCxnSpPr>
            <a:cxnSpLocks noChangeShapeType="1"/>
          </p:cNvCxnSpPr>
          <p:nvPr/>
        </p:nvCxnSpPr>
        <p:spPr bwMode="auto">
          <a:xfrm>
            <a:off x="6457920" y="4255642"/>
            <a:ext cx="63500" cy="1579563"/>
          </a:xfrm>
          <a:prstGeom prst="curvedConnector3">
            <a:avLst>
              <a:gd name="adj1" fmla="val 2280000"/>
            </a:avLst>
          </a:prstGeom>
          <a:noFill/>
          <a:ln w="2540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62" name="AutoShape 22"/>
          <p:cNvCxnSpPr>
            <a:cxnSpLocks noChangeShapeType="1"/>
            <a:stCxn id="471054" idx="1"/>
            <a:endCxn id="471051" idx="3"/>
          </p:cNvCxnSpPr>
          <p:nvPr/>
        </p:nvCxnSpPr>
        <p:spPr bwMode="auto">
          <a:xfrm flipH="1" flipV="1">
            <a:off x="2660620" y="5655817"/>
            <a:ext cx="2565400" cy="21431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063" name="Text Box 23"/>
          <p:cNvSpPr txBox="1">
            <a:spLocks noChangeArrowheads="1"/>
          </p:cNvSpPr>
          <p:nvPr/>
        </p:nvSpPr>
        <p:spPr bwMode="auto">
          <a:xfrm>
            <a:off x="7524720" y="4865242"/>
            <a:ext cx="1143000" cy="4001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有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问题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64" name="AutoShape 24"/>
          <p:cNvSpPr/>
          <p:nvPr/>
        </p:nvSpPr>
        <p:spPr bwMode="auto">
          <a:xfrm>
            <a:off x="6229320" y="2668142"/>
            <a:ext cx="2198688" cy="477838"/>
          </a:xfrm>
          <a:prstGeom prst="borderCallout2">
            <a:avLst>
              <a:gd name="adj1" fmla="val 23921"/>
              <a:gd name="adj2" fmla="val -3468"/>
              <a:gd name="adj3" fmla="val 23921"/>
              <a:gd name="adj4" fmla="val -11120"/>
              <a:gd name="adj5" fmla="val 263125"/>
              <a:gd name="adj6" fmla="val -19060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车间目视</a:t>
            </a:r>
            <a:r>
              <a:rPr lang="ja-JP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管理板</a:t>
            </a:r>
            <a:endParaRPr lang="ja-JP" altLang="en-US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65" name="AutoShape 25"/>
          <p:cNvSpPr>
            <a:spLocks noChangeArrowheads="1"/>
          </p:cNvSpPr>
          <p:nvPr/>
        </p:nvSpPr>
        <p:spPr bwMode="auto">
          <a:xfrm>
            <a:off x="3171795" y="1982342"/>
            <a:ext cx="2514600" cy="1524000"/>
          </a:xfrm>
          <a:prstGeom prst="wedgeRectCallout">
            <a:avLst>
              <a:gd name="adj1" fmla="val -59532"/>
              <a:gd name="adj2" fmla="val -33542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〈例子〉</a:t>
            </a:r>
            <a:endParaRPr lang="ja-JP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Q：</a:t>
            </a:r>
            <a:r>
              <a:rPr lang="ja-JP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自工程不良率</a:t>
            </a:r>
            <a:endParaRPr lang="ja-JP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C：</a:t>
            </a: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废</a:t>
            </a:r>
            <a:r>
              <a:rPr lang="ja-JP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品金</a:t>
            </a: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额</a:t>
            </a:r>
            <a:endParaRPr lang="zh-CN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D：</a:t>
            </a:r>
            <a:r>
              <a:rPr lang="ja-JP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故障件数、時</a:t>
            </a: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间</a:t>
            </a:r>
            <a:endParaRPr lang="zh-CN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　在制品金</a:t>
            </a: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额</a:t>
            </a:r>
            <a:endParaRPr lang="zh-CN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66" name="Text Box 26"/>
          <p:cNvSpPr txBox="1">
            <a:spLocks noChangeArrowheads="1"/>
          </p:cNvSpPr>
          <p:nvPr/>
        </p:nvSpPr>
        <p:spPr bwMode="auto">
          <a:xfrm>
            <a:off x="5467320" y="4560442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</a:t>
            </a:r>
            <a:endParaRPr lang="en-US" altLang="ja-JP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67" name="Text Box 27"/>
          <p:cNvSpPr txBox="1">
            <a:spLocks noChangeArrowheads="1"/>
          </p:cNvSpPr>
          <p:nvPr/>
        </p:nvSpPr>
        <p:spPr bwMode="auto">
          <a:xfrm>
            <a:off x="5619720" y="6313042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</a:t>
            </a:r>
            <a:endParaRPr lang="en-US" altLang="ja-JP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71" name="Text Box 31"/>
          <p:cNvSpPr txBox="1">
            <a:spLocks noChangeArrowheads="1"/>
          </p:cNvSpPr>
          <p:nvPr/>
        </p:nvSpPr>
        <p:spPr bwMode="auto">
          <a:xfrm>
            <a:off x="630238" y="1089025"/>
            <a:ext cx="4121150" cy="535531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日常管理</a:t>
            </a: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的基本</a:t>
            </a:r>
            <a:endParaRPr lang="zh-CN" altLang="en-US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1072" name="Text Box 32"/>
          <p:cNvSpPr txBox="1">
            <a:spLocks noChangeArrowheads="1"/>
          </p:cNvSpPr>
          <p:nvPr/>
        </p:nvSpPr>
        <p:spPr bwMode="auto">
          <a:xfrm>
            <a:off x="6972270" y="6782942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7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2547144" y="98556"/>
            <a:ext cx="40497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前     言</a:t>
            </a:r>
            <a:endParaRPr lang="zh-CN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7061" name="Text Box 5"/>
          <p:cNvSpPr txBox="1">
            <a:spLocks noChangeArrowheads="1"/>
          </p:cNvSpPr>
          <p:nvPr/>
        </p:nvSpPr>
        <p:spPr bwMode="auto">
          <a:xfrm>
            <a:off x="341436" y="1718772"/>
            <a:ext cx="8610600" cy="388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kumimoji="0" lang="en-US" altLang="zh-CN" sz="2000" b="0" dirty="0">
                <a:solidFill>
                  <a:srgbClr val="0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“</a:t>
            </a:r>
            <a:r>
              <a:rPr kumimoji="0" lang="zh-CN" altLang="en-US" sz="2000" b="0" dirty="0">
                <a:solidFill>
                  <a:srgbClr val="0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工欲善其事 ，必先利其器。”方针管理是一种先进的管理方式，它强调数据说话，把每一项工作进行量化，在每一个环节，通过提高质量、降低成本、缩短交付时间来促进企业管理水平本质化改善，它不是我们管理的负担！！这一点每个员工要有明确的认识，否则方针管理就会流于形式，成为无用之功。</a:t>
            </a:r>
            <a:endParaRPr kumimoji="0" lang="zh-CN" altLang="en-US" sz="2000" b="0" dirty="0">
              <a:solidFill>
                <a:srgbClr val="00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solidFill>
                  <a:srgbClr val="0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日产导入方针管理用了八年的时间，经历过一次失败，他们已经摸索出来了一整套成功的经验，只要我们充分理解和领会方针管理的核心内容，我们就可以少走弯路，提高我们的工作质量。</a:t>
            </a:r>
            <a:endParaRPr kumimoji="0" lang="zh-CN" altLang="en-US" sz="2000" b="0" dirty="0">
              <a:solidFill>
                <a:srgbClr val="00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6" name="AutoShape 4"/>
          <p:cNvSpPr>
            <a:spLocks noChangeAspect="1" noChangeArrowheads="1" noTextEdit="1"/>
          </p:cNvSpPr>
          <p:nvPr/>
        </p:nvSpPr>
        <p:spPr bwMode="auto">
          <a:xfrm>
            <a:off x="3200400" y="5410200"/>
            <a:ext cx="8382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63558" name="Text Box 6"/>
          <p:cNvSpPr txBox="1">
            <a:spLocks noChangeArrowheads="1"/>
          </p:cNvSpPr>
          <p:nvPr/>
        </p:nvSpPr>
        <p:spPr bwMode="auto">
          <a:xfrm>
            <a:off x="881063" y="1898650"/>
            <a:ext cx="7650162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000" b="0" dirty="0">
                <a:latin typeface="黑体" panose="02010609060101010101" charset="-122"/>
                <a:ea typeface="黑体" panose="02010609060101010101" charset="-122"/>
              </a:rPr>
              <a:t>公司级、部室级管理项目的数据必须来源于事业部（公司）及其它上级部门；或者来源于本单位数据库，或者来自东风公司外部用户或管理部门，如：整车制造厂家、质量安全环保等贯标单位。部室级数据也可来自工厂内其他业务管理部室。</a:t>
            </a:r>
            <a:endParaRPr lang="zh-CN" altLang="en-US" sz="2000" b="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20000"/>
              </a:spcBef>
            </a:pPr>
            <a:endParaRPr lang="zh-CN" altLang="en-US" sz="2000" b="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000" b="0" dirty="0">
                <a:latin typeface="黑体" panose="02010609060101010101" charset="-122"/>
                <a:ea typeface="黑体" panose="02010609060101010101" charset="-122"/>
              </a:rPr>
              <a:t>车间级这一层次数据必须来源于各管理部室的管理数据平台，如：生产日报、安环日报、质量日报、月底综合考核报表等。</a:t>
            </a:r>
            <a:endParaRPr lang="zh-CN" altLang="en-US" sz="2000" b="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20000"/>
              </a:spcBef>
            </a:pPr>
            <a:endParaRPr lang="zh-CN" altLang="en-US" sz="2000" b="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000" b="0" dirty="0">
                <a:latin typeface="黑体" panose="02010609060101010101" charset="-122"/>
                <a:ea typeface="黑体" panose="02010609060101010101" charset="-122"/>
              </a:rPr>
              <a:t>班组这一级除了来源于车间以外数据信息平台外，也可来源于车间内部管理数据信息平台。</a:t>
            </a:r>
            <a:endParaRPr lang="zh-CN" altLang="en-US" sz="2000" b="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20000"/>
              </a:spcBef>
            </a:pPr>
            <a:endParaRPr lang="zh-CN" altLang="en-US" sz="2000" b="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000" b="0" dirty="0">
                <a:latin typeface="黑体" panose="02010609060101010101" charset="-122"/>
                <a:ea typeface="黑体" panose="02010609060101010101" charset="-122"/>
              </a:rPr>
              <a:t>个人的数据除了来源于班组以外数据信息外，也可来源于班组内部信息平台。</a:t>
            </a:r>
            <a:endParaRPr lang="zh-CN" altLang="en-US" sz="20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63559" name="Text Box 7"/>
          <p:cNvSpPr txBox="1">
            <a:spLocks noChangeArrowheads="1"/>
          </p:cNvSpPr>
          <p:nvPr/>
        </p:nvSpPr>
        <p:spPr bwMode="auto">
          <a:xfrm>
            <a:off x="630238" y="1089025"/>
            <a:ext cx="4121150" cy="535531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数据流程管理</a:t>
            </a:r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6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9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ext Box 2">
            <a:hlinkClick r:id="rId1" action="ppaction://hlinkfile"/>
          </p:cNvPr>
          <p:cNvSpPr txBox="1">
            <a:spLocks noChangeArrowheads="1"/>
          </p:cNvSpPr>
          <p:nvPr/>
        </p:nvSpPr>
        <p:spPr bwMode="auto">
          <a:xfrm>
            <a:off x="609600" y="2099779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800" dirty="0">
                <a:solidFill>
                  <a:srgbClr val="33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hlinkClick r:id="rId2" action="ppaction://hlinkfile"/>
              </a:rPr>
              <a:t>数据采集</a:t>
            </a:r>
            <a:endParaRPr kumimoji="0" lang="zh-CN" altLang="en-US" sz="2800" dirty="0">
              <a:solidFill>
                <a:srgbClr val="3333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64579" name="Text Box 3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3810000" y="2099779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800" dirty="0">
                <a:solidFill>
                  <a:srgbClr val="33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hlinkClick r:id="rId4" action="ppaction://hlinkfile"/>
              </a:rPr>
              <a:t>数据平台</a:t>
            </a:r>
            <a:endParaRPr kumimoji="0" lang="zh-CN" altLang="en-US" sz="2800" dirty="0">
              <a:solidFill>
                <a:srgbClr val="3333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2438400" y="3505200"/>
            <a:ext cx="2286000" cy="914400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2400" b="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管理项目进展表</a:t>
            </a:r>
            <a:endParaRPr kumimoji="0" lang="zh-CN" altLang="en-US" sz="2400" b="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4953000" y="3505200"/>
            <a:ext cx="1371600" cy="914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管理图表</a:t>
            </a:r>
            <a:endParaRPr kumimoji="0" lang="zh-CN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6705600" y="3505200"/>
            <a:ext cx="1752600" cy="914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回顾书</a:t>
            </a:r>
            <a:endParaRPr kumimoji="0"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64583" name="AutoShape 7"/>
          <p:cNvSpPr>
            <a:spLocks noChangeArrowheads="1"/>
          </p:cNvSpPr>
          <p:nvPr/>
        </p:nvSpPr>
        <p:spPr bwMode="auto">
          <a:xfrm>
            <a:off x="609600" y="4572000"/>
            <a:ext cx="7772400" cy="1371600"/>
          </a:xfrm>
          <a:prstGeom prst="upArrowCallout">
            <a:avLst>
              <a:gd name="adj1" fmla="val 77812"/>
              <a:gd name="adj2" fmla="val 90457"/>
              <a:gd name="adj3" fmla="val 18333"/>
              <a:gd name="adj4" fmla="val 6666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24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最终实现全套表格的自动生成，减轻重复劳动</a:t>
            </a:r>
            <a:endParaRPr kumimoji="0" lang="zh-CN" altLang="en-US" sz="24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685800" y="3505200"/>
            <a:ext cx="1524000" cy="914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数据平台</a:t>
            </a:r>
            <a:endParaRPr kumimoji="0" lang="zh-CN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64585" name="Line 9"/>
          <p:cNvSpPr>
            <a:spLocks noChangeShapeType="1"/>
          </p:cNvSpPr>
          <p:nvPr/>
        </p:nvSpPr>
        <p:spPr bwMode="auto">
          <a:xfrm>
            <a:off x="2514600" y="235933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64586" name="Text Box 10"/>
          <p:cNvSpPr txBox="1">
            <a:spLocks noChangeArrowheads="1"/>
          </p:cNvSpPr>
          <p:nvPr/>
        </p:nvSpPr>
        <p:spPr bwMode="auto">
          <a:xfrm>
            <a:off x="630238" y="1089025"/>
            <a:ext cx="4121150" cy="535531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数据流程管理案例</a:t>
            </a:r>
            <a:endParaRPr lang="zh-CN" altLang="en-US" dirty="0">
              <a:solidFill>
                <a:srgbClr val="FF33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6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095" name="Object 7"/>
          <p:cNvGraphicFramePr>
            <a:graphicFrameLocks noChangeAspect="1"/>
          </p:cNvGraphicFramePr>
          <p:nvPr/>
        </p:nvGraphicFramePr>
        <p:xfrm>
          <a:off x="323850" y="1616105"/>
          <a:ext cx="8305800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37" name="グラフ" r:id="rId1" imgW="5886450" imgH="4286250" progId="MSGraph.Chart.8">
                  <p:embed followColorScheme="full"/>
                </p:oleObj>
              </mc:Choice>
              <mc:Fallback>
                <p:oleObj name="グラフ" r:id="rId1" imgW="5886450" imgH="4286250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16105"/>
                        <a:ext cx="8305800" cy="496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6" name="Oval 8"/>
          <p:cNvSpPr>
            <a:spLocks noChangeArrowheads="1"/>
          </p:cNvSpPr>
          <p:nvPr/>
        </p:nvSpPr>
        <p:spPr bwMode="auto">
          <a:xfrm>
            <a:off x="5111750" y="2101880"/>
            <a:ext cx="360363" cy="360363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3097" name="AutoShape 9"/>
          <p:cNvSpPr>
            <a:spLocks noChangeArrowheads="1"/>
          </p:cNvSpPr>
          <p:nvPr/>
        </p:nvSpPr>
        <p:spPr bwMode="auto">
          <a:xfrm>
            <a:off x="6781800" y="1346230"/>
            <a:ext cx="1828800" cy="1371600"/>
          </a:xfrm>
          <a:prstGeom prst="wedgeRectCallout">
            <a:avLst>
              <a:gd name="adj1" fmla="val -121093"/>
              <a:gd name="adj2" fmla="val 2060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部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长</a:t>
            </a: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・主任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对负责</a:t>
            </a: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人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做</a:t>
            </a: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指示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・原因解析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・改善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标准</a:t>
            </a: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化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3102" name="Text Box 14"/>
          <p:cNvSpPr txBox="1">
            <a:spLocks noChangeArrowheads="1"/>
          </p:cNvSpPr>
          <p:nvPr/>
        </p:nvSpPr>
        <p:spPr bwMode="auto">
          <a:xfrm>
            <a:off x="611188" y="1089025"/>
            <a:ext cx="2411412" cy="480131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日常管理</a:t>
            </a:r>
            <a:r>
              <a:rPr lang="zh-CN" altLang="en-US" sz="28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图</a:t>
            </a:r>
            <a:endParaRPr lang="zh-CN" altLang="en-US" sz="28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73104" name="Text Box 16"/>
          <p:cNvSpPr txBox="1">
            <a:spLocks noChangeArrowheads="1"/>
          </p:cNvSpPr>
          <p:nvPr/>
        </p:nvSpPr>
        <p:spPr bwMode="auto">
          <a:xfrm>
            <a:off x="7219950" y="669293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7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660400" y="1268413"/>
            <a:ext cx="4541838" cy="492443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tIns="0" bIns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方针管理体系构建思路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792163" y="2619375"/>
            <a:ext cx="7740650" cy="289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以方针管理为主线，以</a:t>
            </a:r>
            <a:r>
              <a:rPr lang="en-US" altLang="zh-CN" sz="3200" b="0" dirty="0">
                <a:latin typeface="黑体" panose="02010609060101010101" charset="-122"/>
                <a:ea typeface="黑体" panose="02010609060101010101" charset="-122"/>
              </a:rPr>
              <a:t>QCD</a:t>
            </a: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改善为工具，遵循</a:t>
            </a:r>
            <a:r>
              <a:rPr lang="en-US" altLang="zh-CN" sz="3200" b="0" dirty="0">
                <a:latin typeface="黑体" panose="02010609060101010101" charset="-122"/>
                <a:ea typeface="黑体" panose="02010609060101010101" charset="-122"/>
              </a:rPr>
              <a:t>PDCA</a:t>
            </a: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原则。</a:t>
            </a:r>
            <a:endParaRPr lang="zh-CN" altLang="en-US" sz="3200" b="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 以</a:t>
            </a:r>
            <a:r>
              <a:rPr lang="en-US" altLang="zh-CN" sz="3200" b="0" dirty="0">
                <a:latin typeface="黑体" panose="02010609060101010101" charset="-122"/>
                <a:ea typeface="黑体" panose="02010609060101010101" charset="-122"/>
              </a:rPr>
              <a:t>KPI</a:t>
            </a: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指标管理为载体、以绩效评价为支撑，构建方针管理体系。</a:t>
            </a:r>
            <a:endParaRPr lang="zh-CN" altLang="en-US" sz="3200" b="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endParaRPr lang="en-US" altLang="zh-CN" sz="32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AutoShape 2"/>
          <p:cNvSpPr>
            <a:spLocks noChangeArrowheads="1"/>
          </p:cNvSpPr>
          <p:nvPr/>
        </p:nvSpPr>
        <p:spPr bwMode="auto">
          <a:xfrm>
            <a:off x="1371600" y="4114800"/>
            <a:ext cx="4114800" cy="1600200"/>
          </a:xfrm>
          <a:prstGeom prst="roundRect">
            <a:avLst>
              <a:gd name="adj" fmla="val 10319"/>
            </a:avLst>
          </a:prstGeom>
          <a:solidFill>
            <a:srgbClr val="0000FF">
              <a:alpha val="50000"/>
            </a:srgbClr>
          </a:solidFill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31" name="AutoShape 3"/>
          <p:cNvSpPr>
            <a:spLocks noChangeArrowheads="1"/>
          </p:cNvSpPr>
          <p:nvPr/>
        </p:nvSpPr>
        <p:spPr bwMode="auto">
          <a:xfrm>
            <a:off x="4343400" y="4191000"/>
            <a:ext cx="2819400" cy="990600"/>
          </a:xfrm>
          <a:prstGeom prst="roundRect">
            <a:avLst>
              <a:gd name="adj" fmla="val 16667"/>
            </a:avLst>
          </a:prstGeom>
          <a:solidFill>
            <a:srgbClr val="FFFF00">
              <a:alpha val="50000"/>
            </a:srgbClr>
          </a:solidFill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32" name="AutoShape 4"/>
          <p:cNvSpPr>
            <a:spLocks noChangeArrowheads="1"/>
          </p:cNvSpPr>
          <p:nvPr/>
        </p:nvSpPr>
        <p:spPr bwMode="auto">
          <a:xfrm>
            <a:off x="1524000" y="4114800"/>
            <a:ext cx="1143000" cy="2133600"/>
          </a:xfrm>
          <a:prstGeom prst="roundRect">
            <a:avLst>
              <a:gd name="adj" fmla="val 16667"/>
            </a:avLst>
          </a:prstGeom>
          <a:solidFill>
            <a:srgbClr val="A50021">
              <a:alpha val="50000"/>
            </a:srgbClr>
          </a:solidFill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34" name="Text Box 6"/>
          <p:cNvSpPr txBox="1">
            <a:spLocks noChangeArrowheads="1"/>
          </p:cNvSpPr>
          <p:nvPr/>
        </p:nvSpPr>
        <p:spPr bwMode="auto">
          <a:xfrm>
            <a:off x="503648" y="1808163"/>
            <a:ext cx="8234363" cy="52322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ja-JP" sz="28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KPI = </a:t>
            </a:r>
            <a:r>
              <a:rPr lang="zh-CN" alt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主要业绩评价指标</a:t>
            </a:r>
            <a:r>
              <a:rPr lang="ja-JP" altLang="en-US" sz="2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ja-JP" sz="2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Key Performance Indicator)</a:t>
            </a:r>
            <a:endParaRPr lang="en-US" altLang="ja-JP" sz="24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35" name="Text Box 7"/>
          <p:cNvSpPr txBox="1">
            <a:spLocks noChangeArrowheads="1"/>
          </p:cNvSpPr>
          <p:nvPr/>
        </p:nvSpPr>
        <p:spPr bwMode="auto">
          <a:xfrm>
            <a:off x="762000" y="2516188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 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厂长和科长的</a:t>
            </a:r>
            <a:r>
              <a:rPr lang="en-US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KPI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，基本上都要和方针管理上的目标相对应。（也有一部分作为日常管理或方策的情况）</a:t>
            </a:r>
            <a:endParaRPr lang="ja-JP" altLang="en-US" sz="1600" b="0" dirty="0">
              <a:solidFill>
                <a:schemeClr val="accent2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83336" name="Rectangle 8"/>
          <p:cNvSpPr>
            <a:spLocks noChangeArrowheads="1"/>
          </p:cNvSpPr>
          <p:nvPr/>
        </p:nvSpPr>
        <p:spPr bwMode="auto">
          <a:xfrm>
            <a:off x="1600200" y="4267200"/>
            <a:ext cx="990600" cy="381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endParaRPr lang="ja-JP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37" name="Rectangle 9"/>
          <p:cNvSpPr>
            <a:spLocks noChangeArrowheads="1"/>
          </p:cNvSpPr>
          <p:nvPr/>
        </p:nvSpPr>
        <p:spPr bwMode="auto">
          <a:xfrm>
            <a:off x="3200400" y="4267200"/>
            <a:ext cx="990600" cy="381000"/>
          </a:xfrm>
          <a:prstGeom prst="rect">
            <a:avLst/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ja-JP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38" name="Rectangle 10"/>
          <p:cNvSpPr>
            <a:spLocks noChangeArrowheads="1"/>
          </p:cNvSpPr>
          <p:nvPr/>
        </p:nvSpPr>
        <p:spPr bwMode="auto">
          <a:xfrm>
            <a:off x="3200400" y="5257800"/>
            <a:ext cx="990600" cy="381000"/>
          </a:xfrm>
          <a:prstGeom prst="rect">
            <a:avLst/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ja-JP" altLang="en-US" sz="2400" b="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39" name="Rectangle 11"/>
          <p:cNvSpPr>
            <a:spLocks noChangeArrowheads="1"/>
          </p:cNvSpPr>
          <p:nvPr/>
        </p:nvSpPr>
        <p:spPr bwMode="auto">
          <a:xfrm>
            <a:off x="1600200" y="5715000"/>
            <a:ext cx="990600" cy="381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endParaRPr lang="ja-JP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40" name="Rectangle 12"/>
          <p:cNvSpPr>
            <a:spLocks noChangeArrowheads="1"/>
          </p:cNvSpPr>
          <p:nvPr/>
        </p:nvSpPr>
        <p:spPr bwMode="auto">
          <a:xfrm>
            <a:off x="3200400" y="5715000"/>
            <a:ext cx="990600" cy="381000"/>
          </a:xfrm>
          <a:prstGeom prst="rect">
            <a:avLst/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ja-JP" altLang="en-US" sz="2400" b="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41" name="Rectangle 13"/>
          <p:cNvSpPr>
            <a:spLocks noChangeArrowheads="1"/>
          </p:cNvSpPr>
          <p:nvPr/>
        </p:nvSpPr>
        <p:spPr bwMode="auto">
          <a:xfrm>
            <a:off x="3200400" y="6172200"/>
            <a:ext cx="990600" cy="381000"/>
          </a:xfrm>
          <a:prstGeom prst="rect">
            <a:avLst/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ja-JP" altLang="en-US" sz="2400" b="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42" name="AutoShape 14"/>
          <p:cNvSpPr/>
          <p:nvPr/>
        </p:nvSpPr>
        <p:spPr bwMode="auto">
          <a:xfrm rot="5380649">
            <a:off x="2895600" y="2895600"/>
            <a:ext cx="152400" cy="2286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43" name="Text Box 15"/>
          <p:cNvSpPr txBox="1">
            <a:spLocks noChangeArrowheads="1"/>
          </p:cNvSpPr>
          <p:nvPr/>
        </p:nvSpPr>
        <p:spPr bwMode="auto">
          <a:xfrm>
            <a:off x="2501900" y="3429000"/>
            <a:ext cx="95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工厂</a:t>
            </a: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483344" name="AutoShape 16"/>
          <p:cNvCxnSpPr>
            <a:cxnSpLocks noChangeShapeType="1"/>
            <a:stCxn id="483336" idx="3"/>
            <a:endCxn id="483337" idx="1"/>
          </p:cNvCxnSpPr>
          <p:nvPr/>
        </p:nvCxnSpPr>
        <p:spPr bwMode="auto">
          <a:xfrm>
            <a:off x="2590800" y="4457700"/>
            <a:ext cx="609600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45" name="AutoShape 17"/>
          <p:cNvCxnSpPr>
            <a:cxnSpLocks noChangeShapeType="1"/>
            <a:stCxn id="483336" idx="3"/>
            <a:endCxn id="483338" idx="1"/>
          </p:cNvCxnSpPr>
          <p:nvPr/>
        </p:nvCxnSpPr>
        <p:spPr bwMode="auto">
          <a:xfrm>
            <a:off x="2590800" y="4457700"/>
            <a:ext cx="609600" cy="990600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46" name="AutoShape 18"/>
          <p:cNvCxnSpPr>
            <a:cxnSpLocks noChangeShapeType="1"/>
            <a:stCxn id="483339" idx="3"/>
            <a:endCxn id="483341" idx="1"/>
          </p:cNvCxnSpPr>
          <p:nvPr/>
        </p:nvCxnSpPr>
        <p:spPr bwMode="auto">
          <a:xfrm>
            <a:off x="2590800" y="5905500"/>
            <a:ext cx="609600" cy="457200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47" name="AutoShape 19"/>
          <p:cNvCxnSpPr>
            <a:cxnSpLocks noChangeShapeType="1"/>
            <a:stCxn id="483340" idx="1"/>
            <a:endCxn id="483339" idx="3"/>
          </p:cNvCxnSpPr>
          <p:nvPr/>
        </p:nvCxnSpPr>
        <p:spPr bwMode="auto">
          <a:xfrm rot="10800000">
            <a:off x="2590800" y="5905500"/>
            <a:ext cx="609600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3348" name="Rectangle 20"/>
          <p:cNvSpPr>
            <a:spLocks noChangeArrowheads="1"/>
          </p:cNvSpPr>
          <p:nvPr/>
        </p:nvSpPr>
        <p:spPr bwMode="auto">
          <a:xfrm>
            <a:off x="4419600" y="4267200"/>
            <a:ext cx="990600" cy="381000"/>
          </a:xfrm>
          <a:prstGeom prst="rect">
            <a:avLst/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endParaRPr lang="ja-JP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49" name="Rectangle 21"/>
          <p:cNvSpPr>
            <a:spLocks noChangeArrowheads="1"/>
          </p:cNvSpPr>
          <p:nvPr/>
        </p:nvSpPr>
        <p:spPr bwMode="auto">
          <a:xfrm>
            <a:off x="4419600" y="5257800"/>
            <a:ext cx="990600" cy="381000"/>
          </a:xfrm>
          <a:prstGeom prst="rect">
            <a:avLst/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endParaRPr lang="ja-JP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50" name="Rectangle 22"/>
          <p:cNvSpPr>
            <a:spLocks noChangeArrowheads="1"/>
          </p:cNvSpPr>
          <p:nvPr/>
        </p:nvSpPr>
        <p:spPr bwMode="auto">
          <a:xfrm>
            <a:off x="6019800" y="4267200"/>
            <a:ext cx="990600" cy="381000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ja-JP" altLang="en-US" sz="2400" b="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51" name="Rectangle 23"/>
          <p:cNvSpPr>
            <a:spLocks noChangeArrowheads="1"/>
          </p:cNvSpPr>
          <p:nvPr/>
        </p:nvSpPr>
        <p:spPr bwMode="auto">
          <a:xfrm>
            <a:off x="6019800" y="4724400"/>
            <a:ext cx="990600" cy="381000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ja-JP" altLang="en-US" sz="2400" b="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52" name="Rectangle 24"/>
          <p:cNvSpPr>
            <a:spLocks noChangeArrowheads="1"/>
          </p:cNvSpPr>
          <p:nvPr/>
        </p:nvSpPr>
        <p:spPr bwMode="auto">
          <a:xfrm>
            <a:off x="6019800" y="5257800"/>
            <a:ext cx="990600" cy="381000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ja-JP" altLang="en-US" sz="2400" b="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53" name="Rectangle 25"/>
          <p:cNvSpPr>
            <a:spLocks noChangeArrowheads="1"/>
          </p:cNvSpPr>
          <p:nvPr/>
        </p:nvSpPr>
        <p:spPr bwMode="auto">
          <a:xfrm>
            <a:off x="6019800" y="5715000"/>
            <a:ext cx="990600" cy="381000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ja-JP" altLang="en-US" sz="2400" b="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54" name="AutoShape 26"/>
          <p:cNvSpPr/>
          <p:nvPr/>
        </p:nvSpPr>
        <p:spPr bwMode="auto">
          <a:xfrm rot="5380649">
            <a:off x="5715000" y="2895600"/>
            <a:ext cx="152400" cy="2286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55" name="Text Box 27"/>
          <p:cNvSpPr txBox="1">
            <a:spLocks noChangeArrowheads="1"/>
          </p:cNvSpPr>
          <p:nvPr/>
        </p:nvSpPr>
        <p:spPr bwMode="auto">
          <a:xfrm>
            <a:off x="4932363" y="3429000"/>
            <a:ext cx="169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科室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车间</a:t>
            </a:r>
            <a:endParaRPr lang="en-US" altLang="ja-JP" sz="2400" dirty="0"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483356" name="AutoShape 28"/>
          <p:cNvCxnSpPr>
            <a:cxnSpLocks noChangeShapeType="1"/>
          </p:cNvCxnSpPr>
          <p:nvPr/>
        </p:nvCxnSpPr>
        <p:spPr bwMode="auto">
          <a:xfrm>
            <a:off x="5410200" y="4457700"/>
            <a:ext cx="609600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57" name="AutoShape 29"/>
          <p:cNvCxnSpPr>
            <a:cxnSpLocks noChangeShapeType="1"/>
            <a:endCxn id="483351" idx="1"/>
          </p:cNvCxnSpPr>
          <p:nvPr/>
        </p:nvCxnSpPr>
        <p:spPr bwMode="auto">
          <a:xfrm>
            <a:off x="5410200" y="4457700"/>
            <a:ext cx="609600" cy="457200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3358" name="Text Box 30"/>
          <p:cNvSpPr txBox="1">
            <a:spLocks noChangeArrowheads="1"/>
          </p:cNvSpPr>
          <p:nvPr/>
        </p:nvSpPr>
        <p:spPr bwMode="auto">
          <a:xfrm>
            <a:off x="1143000" y="62325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厂长</a:t>
            </a:r>
            <a:r>
              <a:rPr lang="en-US" altLang="ja-JP" sz="20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KPI</a:t>
            </a:r>
            <a:endParaRPr lang="en-US" altLang="ja-JP" sz="20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59" name="Text Box 31"/>
          <p:cNvSpPr txBox="1">
            <a:spLocks noChangeArrowheads="1"/>
          </p:cNvSpPr>
          <p:nvPr/>
        </p:nvSpPr>
        <p:spPr bwMode="auto">
          <a:xfrm>
            <a:off x="4038600" y="5715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科长</a:t>
            </a:r>
            <a:r>
              <a:rPr lang="en-US" altLang="ja-JP" sz="20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KPI</a:t>
            </a:r>
            <a:endParaRPr lang="en-US" altLang="ja-JP" sz="2000" b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483360" name="AutoShape 32"/>
          <p:cNvCxnSpPr>
            <a:cxnSpLocks noChangeShapeType="1"/>
            <a:stCxn id="483349" idx="3"/>
            <a:endCxn id="483352" idx="1"/>
          </p:cNvCxnSpPr>
          <p:nvPr/>
        </p:nvCxnSpPr>
        <p:spPr bwMode="auto">
          <a:xfrm>
            <a:off x="5410200" y="5448300"/>
            <a:ext cx="609600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61" name="AutoShape 33"/>
          <p:cNvCxnSpPr>
            <a:cxnSpLocks noChangeShapeType="1"/>
            <a:stCxn id="483349" idx="3"/>
            <a:endCxn id="483353" idx="1"/>
          </p:cNvCxnSpPr>
          <p:nvPr/>
        </p:nvCxnSpPr>
        <p:spPr bwMode="auto">
          <a:xfrm>
            <a:off x="5410200" y="5448300"/>
            <a:ext cx="609600" cy="457200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3362" name="Text Box 34"/>
          <p:cNvSpPr txBox="1">
            <a:spLocks noChangeArrowheads="1"/>
          </p:cNvSpPr>
          <p:nvPr/>
        </p:nvSpPr>
        <p:spPr bwMode="auto">
          <a:xfrm>
            <a:off x="7162800" y="44196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担当者</a:t>
            </a:r>
            <a:r>
              <a:rPr lang="en-US" altLang="ja-JP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KPI</a:t>
            </a:r>
            <a:endParaRPr lang="en-US" altLang="ja-JP" sz="2000" b="0" dirty="0"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63" name="Rectangle 35"/>
          <p:cNvSpPr>
            <a:spLocks noChangeArrowheads="1"/>
          </p:cNvSpPr>
          <p:nvPr/>
        </p:nvSpPr>
        <p:spPr bwMode="auto">
          <a:xfrm>
            <a:off x="520700" y="1177925"/>
            <a:ext cx="4411663" cy="539750"/>
          </a:xfrm>
          <a:prstGeom prst="rect">
            <a:avLst/>
          </a:prstGeom>
          <a:solidFill>
            <a:srgbClr val="FFCC99"/>
          </a:solidFill>
          <a:ln w="2222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和</a:t>
            </a:r>
            <a:r>
              <a:rPr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KPI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关系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3366" name="Text Box 38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6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AutoShape 2"/>
          <p:cNvSpPr>
            <a:spLocks noChangeArrowheads="1"/>
          </p:cNvSpPr>
          <p:nvPr/>
        </p:nvSpPr>
        <p:spPr bwMode="auto">
          <a:xfrm>
            <a:off x="762000" y="4191000"/>
            <a:ext cx="7391400" cy="2362200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5379" name="AutoShape 3"/>
          <p:cNvSpPr>
            <a:spLocks noChangeArrowheads="1"/>
          </p:cNvSpPr>
          <p:nvPr/>
        </p:nvSpPr>
        <p:spPr bwMode="auto">
          <a:xfrm>
            <a:off x="4572000" y="4343400"/>
            <a:ext cx="3276600" cy="2057400"/>
          </a:xfrm>
          <a:prstGeom prst="roundRect">
            <a:avLst>
              <a:gd name="adj" fmla="val 12069"/>
            </a:avLst>
          </a:prstGeom>
          <a:solidFill>
            <a:srgbClr val="66FF33">
              <a:alpha val="50000"/>
            </a:srgb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533400" y="2084388"/>
            <a:ext cx="7848600" cy="71437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数据管理 </a:t>
            </a:r>
            <a:r>
              <a:rPr lang="en-US" altLang="ja-JP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= </a:t>
            </a:r>
            <a:r>
              <a: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将每日</a:t>
            </a:r>
            <a:r>
              <a:rPr lang="ja-JP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每月的数据进行记录积累，对应于目标，针对其  达成与否</a:t>
            </a:r>
            <a:r>
              <a:rPr lang="ja-JP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异常值等的情况，使之能够相应进行充分把握。</a:t>
            </a:r>
            <a:endParaRPr lang="ja-JP" altLang="en-US" sz="14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533400" y="2949575"/>
            <a:ext cx="7848600" cy="101917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原单位管理 </a:t>
            </a:r>
            <a:r>
              <a:rPr lang="en-US" altLang="ja-JP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= </a:t>
            </a:r>
            <a:r>
              <a:rPr lang="zh-CN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将每日</a:t>
            </a:r>
            <a:r>
              <a:rPr lang="ja-JP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每月的数据进行整理加工之后的二次</a:t>
            </a:r>
            <a:r>
              <a:rPr lang="ja-JP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</a:t>
            </a:r>
            <a:r>
              <a:rPr lang="zh-CN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三次数据。通过单台使用电力</a:t>
            </a:r>
            <a:r>
              <a:rPr lang="ja-JP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各车型的钢板成品率</a:t>
            </a:r>
            <a:r>
              <a:rPr lang="ja-JP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单吨</a:t>
            </a:r>
            <a:r>
              <a:rPr lang="ja-JP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</a:t>
            </a:r>
            <a:r>
              <a:rPr lang="zh-CN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公里的运输费等的表现形式，来实现对活动的成果和异常值的充分把握。</a:t>
            </a:r>
            <a:endParaRPr lang="ja-JP" altLang="en-US" sz="1400" b="0" dirty="0">
              <a:solidFill>
                <a:schemeClr val="accent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1066800" y="4572000"/>
            <a:ext cx="1066800" cy="40957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成本</a:t>
            </a:r>
            <a:endParaRPr lang="ja-JP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286000" y="4572000"/>
            <a:ext cx="2057400" cy="40957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单</a:t>
            </a:r>
            <a:r>
              <a: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台成本</a:t>
            </a:r>
            <a:endParaRPr lang="ja-JP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800600" y="4572000"/>
            <a:ext cx="2514600" cy="40957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单</a:t>
            </a:r>
            <a:r>
              <a: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台（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吨</a:t>
            </a:r>
            <a:r>
              <a: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）使用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电力</a:t>
            </a:r>
            <a:endParaRPr lang="ja-JP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4800600" y="5791200"/>
            <a:ext cx="2514600" cy="40957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单吨</a:t>
            </a:r>
            <a:r>
              <a: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公里运输费</a:t>
            </a:r>
            <a:endParaRPr lang="ja-JP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5387" name="Text Box 11"/>
          <p:cNvSpPr txBox="1">
            <a:spLocks noChangeArrowheads="1"/>
          </p:cNvSpPr>
          <p:nvPr/>
        </p:nvSpPr>
        <p:spPr bwMode="auto">
          <a:xfrm>
            <a:off x="2286000" y="5181600"/>
            <a:ext cx="2057400" cy="40957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各车型单台</a:t>
            </a:r>
            <a:r>
              <a: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成本</a:t>
            </a:r>
            <a:endParaRPr lang="ja-JP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5388" name="Text Box 12"/>
          <p:cNvSpPr txBox="1">
            <a:spLocks noChangeArrowheads="1"/>
          </p:cNvSpPr>
          <p:nvPr/>
        </p:nvSpPr>
        <p:spPr bwMode="auto">
          <a:xfrm>
            <a:off x="4800600" y="5181600"/>
            <a:ext cx="2514600" cy="40011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各车型的钢板成品率</a:t>
            </a:r>
            <a:endParaRPr lang="ja-JP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5389" name="Text Box 13"/>
          <p:cNvSpPr txBox="1">
            <a:spLocks noChangeArrowheads="1"/>
          </p:cNvSpPr>
          <p:nvPr/>
        </p:nvSpPr>
        <p:spPr bwMode="auto">
          <a:xfrm>
            <a:off x="1066800" y="5181600"/>
            <a:ext cx="1066800" cy="40957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产量</a:t>
            </a:r>
            <a:endParaRPr lang="ja-JP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5390" name="Text Box 14"/>
          <p:cNvSpPr txBox="1">
            <a:spLocks noChangeArrowheads="1"/>
          </p:cNvSpPr>
          <p:nvPr/>
        </p:nvSpPr>
        <p:spPr bwMode="auto">
          <a:xfrm>
            <a:off x="1295400" y="5791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数据</a:t>
            </a:r>
            <a:endParaRPr lang="ja-JP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5391" name="Text Box 15"/>
          <p:cNvSpPr txBox="1">
            <a:spLocks noChangeArrowheads="1"/>
          </p:cNvSpPr>
          <p:nvPr/>
        </p:nvSpPr>
        <p:spPr bwMode="auto">
          <a:xfrm>
            <a:off x="7310477" y="4495800"/>
            <a:ext cx="55399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原单位</a:t>
            </a:r>
            <a:endParaRPr lang="ja-JP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5392" name="Rectangle 16"/>
          <p:cNvSpPr>
            <a:spLocks noChangeArrowheads="1"/>
          </p:cNvSpPr>
          <p:nvPr/>
        </p:nvSpPr>
        <p:spPr bwMode="auto">
          <a:xfrm>
            <a:off x="520700" y="1268413"/>
            <a:ext cx="4591050" cy="539750"/>
          </a:xfrm>
          <a:prstGeom prst="rect">
            <a:avLst/>
          </a:prstGeom>
          <a:solidFill>
            <a:srgbClr val="FFCC99"/>
          </a:solidFill>
          <a:ln w="2222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数据管理和原单位管理</a:t>
            </a:r>
            <a:endParaRPr lang="zh-TW" altLang="en-US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5395" name="Text Box 19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9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426" name="Group 2"/>
          <p:cNvGrpSpPr/>
          <p:nvPr/>
        </p:nvGrpSpPr>
        <p:grpSpPr bwMode="auto">
          <a:xfrm rot="-10800000">
            <a:off x="4267200" y="4191000"/>
            <a:ext cx="2057400" cy="2057400"/>
            <a:chOff x="1392" y="1344"/>
            <a:chExt cx="1296" cy="1296"/>
          </a:xfrm>
        </p:grpSpPr>
        <p:sp>
          <p:nvSpPr>
            <p:cNvPr id="487427" name="Arc 3"/>
            <p:cNvSpPr/>
            <p:nvPr/>
          </p:nvSpPr>
          <p:spPr bwMode="auto">
            <a:xfrm flipH="1">
              <a:off x="1392" y="1344"/>
              <a:ext cx="1296" cy="12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CC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7428" name="Line 4"/>
            <p:cNvSpPr>
              <a:spLocks noChangeShapeType="1"/>
            </p:cNvSpPr>
            <p:nvPr/>
          </p:nvSpPr>
          <p:spPr bwMode="auto">
            <a:xfrm>
              <a:off x="1392" y="2640"/>
              <a:ext cx="12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7429" name="Line 5"/>
            <p:cNvSpPr>
              <a:spLocks noChangeShapeType="1"/>
            </p:cNvSpPr>
            <p:nvPr/>
          </p:nvSpPr>
          <p:spPr bwMode="auto">
            <a:xfrm>
              <a:off x="2688" y="1344"/>
              <a:ext cx="0" cy="12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487430" name="Group 6"/>
          <p:cNvGrpSpPr/>
          <p:nvPr/>
        </p:nvGrpSpPr>
        <p:grpSpPr bwMode="auto">
          <a:xfrm rot="5400000">
            <a:off x="4267200" y="2133600"/>
            <a:ext cx="2057400" cy="2057400"/>
            <a:chOff x="1392" y="1344"/>
            <a:chExt cx="1296" cy="1296"/>
          </a:xfrm>
        </p:grpSpPr>
        <p:sp>
          <p:nvSpPr>
            <p:cNvPr id="487431" name="Arc 7"/>
            <p:cNvSpPr/>
            <p:nvPr/>
          </p:nvSpPr>
          <p:spPr bwMode="auto">
            <a:xfrm flipH="1">
              <a:off x="1392" y="1344"/>
              <a:ext cx="1296" cy="12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7432" name="Line 8"/>
            <p:cNvSpPr>
              <a:spLocks noChangeShapeType="1"/>
            </p:cNvSpPr>
            <p:nvPr/>
          </p:nvSpPr>
          <p:spPr bwMode="auto">
            <a:xfrm>
              <a:off x="1392" y="2640"/>
              <a:ext cx="12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7433" name="Line 9"/>
            <p:cNvSpPr>
              <a:spLocks noChangeShapeType="1"/>
            </p:cNvSpPr>
            <p:nvPr/>
          </p:nvSpPr>
          <p:spPr bwMode="auto">
            <a:xfrm>
              <a:off x="2688" y="1344"/>
              <a:ext cx="0" cy="12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487434" name="Group 10"/>
          <p:cNvGrpSpPr/>
          <p:nvPr/>
        </p:nvGrpSpPr>
        <p:grpSpPr bwMode="auto">
          <a:xfrm rot="-5400000">
            <a:off x="2209800" y="4191000"/>
            <a:ext cx="2057400" cy="2057400"/>
            <a:chOff x="1392" y="1344"/>
            <a:chExt cx="1296" cy="1296"/>
          </a:xfrm>
        </p:grpSpPr>
        <p:sp>
          <p:nvSpPr>
            <p:cNvPr id="487435" name="Arc 11"/>
            <p:cNvSpPr/>
            <p:nvPr/>
          </p:nvSpPr>
          <p:spPr bwMode="auto">
            <a:xfrm flipH="1">
              <a:off x="1392" y="1344"/>
              <a:ext cx="1296" cy="12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7436" name="Line 12"/>
            <p:cNvSpPr>
              <a:spLocks noChangeShapeType="1"/>
            </p:cNvSpPr>
            <p:nvPr/>
          </p:nvSpPr>
          <p:spPr bwMode="auto">
            <a:xfrm>
              <a:off x="1392" y="2640"/>
              <a:ext cx="12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7437" name="Line 13"/>
            <p:cNvSpPr>
              <a:spLocks noChangeShapeType="1"/>
            </p:cNvSpPr>
            <p:nvPr/>
          </p:nvSpPr>
          <p:spPr bwMode="auto">
            <a:xfrm>
              <a:off x="2688" y="1344"/>
              <a:ext cx="0" cy="12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487438" name="Group 14"/>
          <p:cNvGrpSpPr/>
          <p:nvPr/>
        </p:nvGrpSpPr>
        <p:grpSpPr bwMode="auto">
          <a:xfrm>
            <a:off x="2209800" y="2133600"/>
            <a:ext cx="2057400" cy="2057400"/>
            <a:chOff x="1392" y="1344"/>
            <a:chExt cx="1296" cy="1296"/>
          </a:xfrm>
        </p:grpSpPr>
        <p:sp>
          <p:nvSpPr>
            <p:cNvPr id="487439" name="Arc 15"/>
            <p:cNvSpPr/>
            <p:nvPr/>
          </p:nvSpPr>
          <p:spPr bwMode="auto">
            <a:xfrm flipH="1">
              <a:off x="1392" y="1344"/>
              <a:ext cx="1296" cy="12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A5002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7440" name="Line 16"/>
            <p:cNvSpPr>
              <a:spLocks noChangeShapeType="1"/>
            </p:cNvSpPr>
            <p:nvPr/>
          </p:nvSpPr>
          <p:spPr bwMode="auto">
            <a:xfrm>
              <a:off x="1392" y="2640"/>
              <a:ext cx="12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7441" name="Line 17"/>
            <p:cNvSpPr>
              <a:spLocks noChangeShapeType="1"/>
            </p:cNvSpPr>
            <p:nvPr/>
          </p:nvSpPr>
          <p:spPr bwMode="auto">
            <a:xfrm>
              <a:off x="2688" y="1344"/>
              <a:ext cx="0" cy="12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487443" name="Line 19"/>
          <p:cNvSpPr>
            <a:spLocks noChangeShapeType="1"/>
          </p:cNvSpPr>
          <p:nvPr/>
        </p:nvSpPr>
        <p:spPr bwMode="auto">
          <a:xfrm>
            <a:off x="4267200" y="1905000"/>
            <a:ext cx="0" cy="457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44" name="Line 20"/>
          <p:cNvSpPr>
            <a:spLocks noChangeShapeType="1"/>
          </p:cNvSpPr>
          <p:nvPr/>
        </p:nvSpPr>
        <p:spPr bwMode="auto">
          <a:xfrm>
            <a:off x="1828800" y="41910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45" name="Line 21"/>
          <p:cNvSpPr>
            <a:spLocks noChangeShapeType="1"/>
          </p:cNvSpPr>
          <p:nvPr/>
        </p:nvSpPr>
        <p:spPr bwMode="auto">
          <a:xfrm flipV="1">
            <a:off x="4267200" y="2743200"/>
            <a:ext cx="1447800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46" name="Rectangle 22"/>
          <p:cNvSpPr>
            <a:spLocks noChangeArrowheads="1"/>
          </p:cNvSpPr>
          <p:nvPr/>
        </p:nvSpPr>
        <p:spPr bwMode="auto">
          <a:xfrm>
            <a:off x="4343400" y="25288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buFontTx/>
              <a:buNone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决定目标</a:t>
            </a:r>
            <a:endParaRPr lang="ja-JP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47" name="Rectangle 23"/>
          <p:cNvSpPr>
            <a:spLocks noChangeArrowheads="1"/>
          </p:cNvSpPr>
          <p:nvPr/>
        </p:nvSpPr>
        <p:spPr bwMode="auto">
          <a:xfrm>
            <a:off x="4724400" y="3632200"/>
            <a:ext cx="1600200" cy="56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决定目标达成的方策</a:t>
            </a:r>
            <a:endParaRPr lang="ja-JP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48" name="Line 24"/>
          <p:cNvSpPr>
            <a:spLocks noChangeShapeType="1"/>
          </p:cNvSpPr>
          <p:nvPr/>
        </p:nvSpPr>
        <p:spPr bwMode="auto">
          <a:xfrm>
            <a:off x="4267200" y="4191000"/>
            <a:ext cx="1447800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49" name="Rectangle 25"/>
          <p:cNvSpPr>
            <a:spLocks noChangeArrowheads="1"/>
          </p:cNvSpPr>
          <p:nvPr/>
        </p:nvSpPr>
        <p:spPr bwMode="auto">
          <a:xfrm>
            <a:off x="4876800" y="4419600"/>
            <a:ext cx="1219200" cy="33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进行培训</a:t>
            </a:r>
            <a:endParaRPr lang="ja-JP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50" name="Rectangle 26"/>
          <p:cNvSpPr>
            <a:spLocks noChangeArrowheads="1"/>
          </p:cNvSpPr>
          <p:nvPr/>
        </p:nvSpPr>
        <p:spPr bwMode="auto">
          <a:xfrm>
            <a:off x="4191000" y="5334000"/>
            <a:ext cx="1447800" cy="33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工作的实施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51" name="Rectangle 27"/>
          <p:cNvSpPr>
            <a:spLocks noChangeArrowheads="1"/>
          </p:cNvSpPr>
          <p:nvPr/>
        </p:nvSpPr>
        <p:spPr bwMode="auto">
          <a:xfrm>
            <a:off x="5867400" y="2286000"/>
            <a:ext cx="1982788" cy="70852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50000"/>
              </a:spcBef>
              <a:buFontTx/>
              <a:buNone/>
            </a:pPr>
            <a:r>
              <a:rPr lang="ja-JP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ＰＬＡＮ（</a:t>
            </a:r>
            <a:r>
              <a:rPr lang="zh-CN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计划</a:t>
            </a:r>
            <a:r>
              <a:rPr lang="ja-JP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endParaRPr lang="ja-JP" altLang="en-US" sz="2000" b="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52" name="Rectangle 28"/>
          <p:cNvSpPr>
            <a:spLocks noChangeArrowheads="1"/>
          </p:cNvSpPr>
          <p:nvPr/>
        </p:nvSpPr>
        <p:spPr bwMode="auto">
          <a:xfrm>
            <a:off x="5791200" y="5715000"/>
            <a:ext cx="1981200" cy="400752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50000"/>
              </a:spcBef>
              <a:buFontTx/>
              <a:buNone/>
            </a:pPr>
            <a:r>
              <a:rPr lang="ja-JP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ＤＯ（</a:t>
            </a:r>
            <a:r>
              <a:rPr lang="zh-CN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实行</a:t>
            </a:r>
            <a:r>
              <a:rPr lang="en-US" altLang="ja-JP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ja-JP" sz="2000" b="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54" name="Rectangle 30"/>
          <p:cNvSpPr>
            <a:spLocks noChangeArrowheads="1"/>
          </p:cNvSpPr>
          <p:nvPr/>
        </p:nvSpPr>
        <p:spPr bwMode="auto">
          <a:xfrm>
            <a:off x="2514600" y="4648200"/>
            <a:ext cx="1905000" cy="56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确认实施状态</a:t>
            </a: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结果</a:t>
            </a:r>
            <a:endParaRPr lang="ja-JP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55" name="Rectangle 31"/>
          <p:cNvSpPr>
            <a:spLocks noChangeArrowheads="1"/>
          </p:cNvSpPr>
          <p:nvPr/>
        </p:nvSpPr>
        <p:spPr bwMode="auto">
          <a:xfrm>
            <a:off x="2971800" y="3352800"/>
            <a:ext cx="1066800" cy="33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zh-CN" altLang="en-US" sz="1800" b="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处置</a:t>
            </a:r>
            <a:endParaRPr lang="zh-CN" altLang="en-US" sz="1800" b="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56" name="Rectangle 32"/>
          <p:cNvSpPr>
            <a:spLocks noChangeArrowheads="1"/>
          </p:cNvSpPr>
          <p:nvPr/>
        </p:nvSpPr>
        <p:spPr bwMode="auto">
          <a:xfrm>
            <a:off x="533400" y="5715000"/>
            <a:ext cx="2263775" cy="40075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50000"/>
              </a:spcBef>
              <a:buFontTx/>
              <a:buNone/>
            </a:pPr>
            <a:r>
              <a:rPr lang="ja-JP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ＣＨＥＣＫ</a:t>
            </a:r>
            <a:r>
              <a:rPr lang="zh-CN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（确认）</a:t>
            </a:r>
            <a:endParaRPr lang="zh-CN" altLang="en-US" sz="2000" b="0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57" name="Rectangle 33"/>
          <p:cNvSpPr>
            <a:spLocks noChangeArrowheads="1"/>
          </p:cNvSpPr>
          <p:nvPr/>
        </p:nvSpPr>
        <p:spPr bwMode="auto">
          <a:xfrm>
            <a:off x="533400" y="2286000"/>
            <a:ext cx="2111375" cy="708528"/>
          </a:xfrm>
          <a:prstGeom prst="rect">
            <a:avLst/>
          </a:prstGeom>
          <a:solidFill>
            <a:srgbClr val="A50021"/>
          </a:solidFill>
          <a:ln w="254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50000"/>
              </a:spcBef>
              <a:buFontTx/>
              <a:buNone/>
            </a:pPr>
            <a:r>
              <a:rPr lang="ja-JP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ＡＣＴＩＯＮ</a:t>
            </a:r>
            <a:r>
              <a:rPr lang="zh-CN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（处置）</a:t>
            </a:r>
            <a:endParaRPr lang="zh-CN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58" name="AutoShape 34"/>
          <p:cNvSpPr>
            <a:spLocks noChangeArrowheads="1"/>
          </p:cNvSpPr>
          <p:nvPr/>
        </p:nvSpPr>
        <p:spPr bwMode="auto">
          <a:xfrm>
            <a:off x="5791200" y="4114800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59" name="AutoShape 35"/>
          <p:cNvSpPr>
            <a:spLocks noChangeArrowheads="1"/>
          </p:cNvSpPr>
          <p:nvPr/>
        </p:nvSpPr>
        <p:spPr bwMode="auto">
          <a:xfrm>
            <a:off x="4114800" y="5727700"/>
            <a:ext cx="2286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60" name="AutoShape 36"/>
          <p:cNvSpPr>
            <a:spLocks noChangeArrowheads="1"/>
          </p:cNvSpPr>
          <p:nvPr/>
        </p:nvSpPr>
        <p:spPr bwMode="auto">
          <a:xfrm rot="10685768">
            <a:off x="2286000" y="4051300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61" name="AutoShape 37"/>
          <p:cNvSpPr>
            <a:spLocks noChangeArrowheads="1"/>
          </p:cNvSpPr>
          <p:nvPr/>
        </p:nvSpPr>
        <p:spPr bwMode="auto">
          <a:xfrm>
            <a:off x="4191000" y="2209800"/>
            <a:ext cx="2286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62" name="Rectangle 38"/>
          <p:cNvSpPr>
            <a:spLocks noChangeArrowheads="1"/>
          </p:cNvSpPr>
          <p:nvPr/>
        </p:nvSpPr>
        <p:spPr bwMode="auto">
          <a:xfrm>
            <a:off x="520700" y="1268413"/>
            <a:ext cx="8102600" cy="539750"/>
          </a:xfrm>
          <a:prstGeom prst="rect">
            <a:avLst/>
          </a:prstGeom>
          <a:solidFill>
            <a:srgbClr val="FFCC99"/>
          </a:solidFill>
          <a:ln w="2222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PDCA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循环的运行方式</a:t>
            </a:r>
            <a:r>
              <a:rPr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---</a:t>
            </a:r>
            <a:r>
              <a:rPr lang="ja-JP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周期的</a:t>
            </a:r>
            <a:r>
              <a:rPr lang="en-US" altLang="zh-CN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</a:t>
            </a:r>
            <a:r>
              <a:rPr lang="zh-CN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个步骤</a:t>
            </a:r>
            <a:r>
              <a:rPr lang="en-US" altLang="zh-CN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endParaRPr lang="en-US" altLang="ja-JP" sz="2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7464" name="Text Box 40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6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489548" name="Group 76"/>
          <p:cNvGraphicFramePr>
            <a:graphicFrameLocks noGrp="1"/>
          </p:cNvGraphicFramePr>
          <p:nvPr/>
        </p:nvGraphicFramePr>
        <p:xfrm>
          <a:off x="71438" y="1089025"/>
          <a:ext cx="8982075" cy="4535424"/>
        </p:xfrm>
        <a:graphic>
          <a:graphicData uri="http://schemas.openxmlformats.org/drawingml/2006/table">
            <a:tbl>
              <a:tblPr/>
              <a:tblGrid>
                <a:gridCol w="390525"/>
                <a:gridCol w="2219325"/>
                <a:gridCol w="2160587"/>
                <a:gridCol w="2339975"/>
                <a:gridCol w="1871663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年度</a:t>
                      </a:r>
                      <a:endParaRPr kumimoji="1" lang="ja-JP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上半年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每季</a:t>
                      </a:r>
                      <a:endParaRPr kumimoji="1" lang="ja-JP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每月</a:t>
                      </a:r>
                      <a:endParaRPr kumimoji="1" lang="ja-JP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每天</a:t>
                      </a:r>
                      <a:endParaRPr kumimoji="1" lang="ja-JP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</a:t>
                      </a:r>
                      <a:endParaRPr kumimoji="1" lang="en-US" altLang="ja-JP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制作和认可活动计划书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目标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・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目标值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（方策・管理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・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目标值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・担当者）、（方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针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制作和认可活动计划书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修正版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</a:t>
                      </a: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修订和认可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活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动计划书的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方策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（方策・管理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项目的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追加、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修订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制作对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策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的计划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</a:t>
                      </a:r>
                      <a:endParaRPr kumimoji="1" lang="en-US" altLang="ja-JP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说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活动计划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1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＜毎月</a:t>
                      </a:r>
                      <a:r>
                        <a:rPr kumimoji="1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PDCA</a:t>
                      </a:r>
                      <a:r>
                        <a:rPr kumimoji="1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＞</a:t>
                      </a:r>
                      <a:endParaRPr kumimoji="1" lang="ja-JP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＜毎月</a:t>
                      </a:r>
                      <a:r>
                        <a:rPr kumimoji="1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PDCA</a:t>
                      </a:r>
                      <a:r>
                        <a:rPr kumimoji="1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＞</a:t>
                      </a:r>
                      <a:endParaRPr kumimoji="1" lang="ja-JP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＜毎天</a:t>
                      </a:r>
                      <a:r>
                        <a:rPr kumimoji="1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PDCA</a:t>
                      </a:r>
                      <a:r>
                        <a:rPr kumimoji="1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＞</a:t>
                      </a:r>
                      <a:endParaRPr kumimoji="1" lang="ja-JP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推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进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方策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和实施对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策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2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</a:t>
                      </a:r>
                      <a:endParaRPr kumimoji="1" lang="en-US" altLang="ja-JP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实施</a:t>
                      </a: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年度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回顾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（管理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项目进展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表）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（上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半年回顾书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（上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半年回顾书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2)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达成项目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（次年度活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动计划草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案）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实施上半年</a:t>
                      </a: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每季回顾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（管理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项目进展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表）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（上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半年回顾书</a:t>
                      </a: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（上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半年回顾书</a:t>
                      </a: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2)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达成项目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（活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动计划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修正版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草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案）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实施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度回顾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报告目标值和实绩值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报告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方策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推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进情况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→ 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问题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点共有化（目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视板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计划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・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目标和确认实绩</a:t>
                      </a:r>
                      <a:endParaRPr kumimoji="1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发现了异常值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→目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视板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、管理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图表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kumimoji="1" lang="en-US" altLang="ja-JP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领导的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指示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领导的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指示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查明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原因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和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指示（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责任</a:t>
                      </a: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者）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决定问题的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原因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方策）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查明</a:t>
                      </a: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原因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和对</a:t>
                      </a: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策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</a:t>
                      </a: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立案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89546" name="Group 74"/>
          <p:cNvGrpSpPr/>
          <p:nvPr/>
        </p:nvGrpSpPr>
        <p:grpSpPr bwMode="auto">
          <a:xfrm>
            <a:off x="304800" y="5445125"/>
            <a:ext cx="3457575" cy="1223963"/>
            <a:chOff x="192" y="3261"/>
            <a:chExt cx="2178" cy="771"/>
          </a:xfrm>
        </p:grpSpPr>
        <p:sp>
          <p:nvSpPr>
            <p:cNvPr id="489513" name="Oval 41"/>
            <p:cNvSpPr>
              <a:spLocks noChangeArrowheads="1"/>
            </p:cNvSpPr>
            <p:nvPr/>
          </p:nvSpPr>
          <p:spPr bwMode="auto">
            <a:xfrm>
              <a:off x="192" y="3264"/>
              <a:ext cx="594" cy="767"/>
            </a:xfrm>
            <a:prstGeom prst="ellipse">
              <a:avLst/>
            </a:prstGeom>
            <a:solidFill>
              <a:srgbClr val="CCFFCC"/>
            </a:solidFill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年度</a:t>
              </a:r>
              <a:endParaRPr lang="ja-JP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PDCA</a:t>
              </a:r>
              <a:endParaRPr lang="en-US" altLang="ja-JP" sz="20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14" name="Oval 42"/>
            <p:cNvSpPr>
              <a:spLocks noChangeArrowheads="1"/>
            </p:cNvSpPr>
            <p:nvPr/>
          </p:nvSpPr>
          <p:spPr bwMode="auto">
            <a:xfrm>
              <a:off x="720" y="3264"/>
              <a:ext cx="594" cy="767"/>
            </a:xfrm>
            <a:prstGeom prst="ellipse">
              <a:avLst/>
            </a:prstGeom>
            <a:solidFill>
              <a:srgbClr val="66FFFF"/>
            </a:solidFill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上半年</a:t>
              </a:r>
              <a:endParaRPr lang="ja-JP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PDCA</a:t>
              </a:r>
              <a:endParaRPr lang="en-US" altLang="ja-JP" sz="20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15" name="Oval 43"/>
            <p:cNvSpPr>
              <a:spLocks noChangeArrowheads="1"/>
            </p:cNvSpPr>
            <p:nvPr/>
          </p:nvSpPr>
          <p:spPr bwMode="auto">
            <a:xfrm>
              <a:off x="1248" y="3264"/>
              <a:ext cx="594" cy="767"/>
            </a:xfrm>
            <a:prstGeom prst="ellipse">
              <a:avLst/>
            </a:prstGeom>
            <a:solidFill>
              <a:srgbClr val="FFCCCC"/>
            </a:solidFill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solidFill>
                    <a:srgbClr val="A5002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每月</a:t>
              </a:r>
              <a:endParaRPr lang="ja-JP" altLang="en-US" sz="2000" dirty="0">
                <a:solidFill>
                  <a:srgbClr val="A5002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solidFill>
                    <a:srgbClr val="A5002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PDCA</a:t>
              </a:r>
              <a:endParaRPr lang="en-US" altLang="ja-JP" sz="2000" dirty="0">
                <a:solidFill>
                  <a:srgbClr val="A5002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16" name="Oval 44"/>
            <p:cNvSpPr>
              <a:spLocks noChangeArrowheads="1"/>
            </p:cNvSpPr>
            <p:nvPr/>
          </p:nvSpPr>
          <p:spPr bwMode="auto">
            <a:xfrm>
              <a:off x="1776" y="3264"/>
              <a:ext cx="594" cy="767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solidFill>
                    <a:srgbClr val="A5002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每天</a:t>
              </a:r>
              <a:endParaRPr lang="ja-JP" altLang="en-US" sz="2000" dirty="0">
                <a:solidFill>
                  <a:srgbClr val="A5002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solidFill>
                    <a:srgbClr val="A5002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PDCA</a:t>
              </a:r>
              <a:endParaRPr lang="en-US" altLang="ja-JP" sz="2000" dirty="0">
                <a:solidFill>
                  <a:srgbClr val="A5002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17" name="AutoShape 45"/>
            <p:cNvSpPr>
              <a:spLocks noChangeArrowheads="1"/>
            </p:cNvSpPr>
            <p:nvPr/>
          </p:nvSpPr>
          <p:spPr bwMode="auto">
            <a:xfrm rot="8715862">
              <a:off x="671" y="3261"/>
              <a:ext cx="56" cy="9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18" name="AutoShape 46"/>
            <p:cNvSpPr>
              <a:spLocks noChangeArrowheads="1"/>
            </p:cNvSpPr>
            <p:nvPr/>
          </p:nvSpPr>
          <p:spPr bwMode="auto">
            <a:xfrm rot="8715862">
              <a:off x="1199" y="3261"/>
              <a:ext cx="56" cy="9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19" name="AutoShape 47"/>
            <p:cNvSpPr>
              <a:spLocks noChangeArrowheads="1"/>
            </p:cNvSpPr>
            <p:nvPr/>
          </p:nvSpPr>
          <p:spPr bwMode="auto">
            <a:xfrm rot="8715862">
              <a:off x="1727" y="3261"/>
              <a:ext cx="56" cy="97"/>
            </a:xfrm>
            <a:prstGeom prst="triangle">
              <a:avLst>
                <a:gd name="adj" fmla="val 50000"/>
              </a:avLst>
            </a:prstGeom>
            <a:solidFill>
              <a:srgbClr val="A5002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20" name="AutoShape 48"/>
            <p:cNvSpPr>
              <a:spLocks noChangeArrowheads="1"/>
            </p:cNvSpPr>
            <p:nvPr/>
          </p:nvSpPr>
          <p:spPr bwMode="auto">
            <a:xfrm rot="8715862">
              <a:off x="2255" y="3261"/>
              <a:ext cx="56" cy="97"/>
            </a:xfrm>
            <a:prstGeom prst="triangle">
              <a:avLst>
                <a:gd name="adj" fmla="val 50000"/>
              </a:avLst>
            </a:prstGeom>
            <a:solidFill>
              <a:srgbClr val="A5002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21" name="AutoShape 49"/>
            <p:cNvSpPr>
              <a:spLocks noChangeArrowheads="1"/>
            </p:cNvSpPr>
            <p:nvPr/>
          </p:nvSpPr>
          <p:spPr bwMode="auto">
            <a:xfrm rot="12614871">
              <a:off x="671" y="3938"/>
              <a:ext cx="56" cy="9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22" name="AutoShape 50"/>
            <p:cNvSpPr>
              <a:spLocks noChangeArrowheads="1"/>
            </p:cNvSpPr>
            <p:nvPr/>
          </p:nvSpPr>
          <p:spPr bwMode="auto">
            <a:xfrm rot="12614871">
              <a:off x="1199" y="3938"/>
              <a:ext cx="56" cy="9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23" name="AutoShape 51"/>
            <p:cNvSpPr>
              <a:spLocks noChangeArrowheads="1"/>
            </p:cNvSpPr>
            <p:nvPr/>
          </p:nvSpPr>
          <p:spPr bwMode="auto">
            <a:xfrm rot="12614871">
              <a:off x="1727" y="3938"/>
              <a:ext cx="56" cy="94"/>
            </a:xfrm>
            <a:prstGeom prst="triangle">
              <a:avLst>
                <a:gd name="adj" fmla="val 50000"/>
              </a:avLst>
            </a:prstGeom>
            <a:solidFill>
              <a:srgbClr val="A5002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2400" b="0" dirty="0">
                <a:solidFill>
                  <a:srgbClr val="A5002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24" name="AutoShape 52"/>
            <p:cNvSpPr>
              <a:spLocks noChangeArrowheads="1"/>
            </p:cNvSpPr>
            <p:nvPr/>
          </p:nvSpPr>
          <p:spPr bwMode="auto">
            <a:xfrm rot="12614871">
              <a:off x="2255" y="3938"/>
              <a:ext cx="56" cy="94"/>
            </a:xfrm>
            <a:prstGeom prst="triangle">
              <a:avLst>
                <a:gd name="adj" fmla="val 50000"/>
              </a:avLst>
            </a:prstGeom>
            <a:solidFill>
              <a:srgbClr val="A5002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25" name="AutoShape 53"/>
            <p:cNvSpPr>
              <a:spLocks noChangeArrowheads="1"/>
            </p:cNvSpPr>
            <p:nvPr/>
          </p:nvSpPr>
          <p:spPr bwMode="auto">
            <a:xfrm rot="20077639">
              <a:off x="239" y="3934"/>
              <a:ext cx="56" cy="9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26" name="AutoShape 54"/>
            <p:cNvSpPr>
              <a:spLocks noChangeArrowheads="1"/>
            </p:cNvSpPr>
            <p:nvPr/>
          </p:nvSpPr>
          <p:spPr bwMode="auto">
            <a:xfrm rot="20077639">
              <a:off x="767" y="3934"/>
              <a:ext cx="56" cy="9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27" name="AutoShape 55"/>
            <p:cNvSpPr>
              <a:spLocks noChangeArrowheads="1"/>
            </p:cNvSpPr>
            <p:nvPr/>
          </p:nvSpPr>
          <p:spPr bwMode="auto">
            <a:xfrm rot="20077639">
              <a:off x="1295" y="3934"/>
              <a:ext cx="56" cy="96"/>
            </a:xfrm>
            <a:prstGeom prst="triangle">
              <a:avLst>
                <a:gd name="adj" fmla="val 50000"/>
              </a:avLst>
            </a:prstGeom>
            <a:solidFill>
              <a:srgbClr val="A5002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28" name="AutoShape 56"/>
            <p:cNvSpPr>
              <a:spLocks noChangeArrowheads="1"/>
            </p:cNvSpPr>
            <p:nvPr/>
          </p:nvSpPr>
          <p:spPr bwMode="auto">
            <a:xfrm rot="20077639">
              <a:off x="1823" y="3934"/>
              <a:ext cx="56" cy="96"/>
            </a:xfrm>
            <a:prstGeom prst="triangle">
              <a:avLst>
                <a:gd name="adj" fmla="val 50000"/>
              </a:avLst>
            </a:prstGeom>
            <a:solidFill>
              <a:srgbClr val="A5002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29" name="AutoShape 57"/>
            <p:cNvSpPr>
              <a:spLocks noChangeArrowheads="1"/>
            </p:cNvSpPr>
            <p:nvPr/>
          </p:nvSpPr>
          <p:spPr bwMode="auto">
            <a:xfrm rot="23809764">
              <a:off x="239" y="3266"/>
              <a:ext cx="56" cy="9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30" name="AutoShape 58"/>
            <p:cNvSpPr>
              <a:spLocks noChangeArrowheads="1"/>
            </p:cNvSpPr>
            <p:nvPr/>
          </p:nvSpPr>
          <p:spPr bwMode="auto">
            <a:xfrm rot="23809764">
              <a:off x="767" y="3266"/>
              <a:ext cx="56" cy="9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31" name="AutoShape 59"/>
            <p:cNvSpPr>
              <a:spLocks noChangeArrowheads="1"/>
            </p:cNvSpPr>
            <p:nvPr/>
          </p:nvSpPr>
          <p:spPr bwMode="auto">
            <a:xfrm rot="23809764">
              <a:off x="1295" y="3266"/>
              <a:ext cx="56" cy="94"/>
            </a:xfrm>
            <a:prstGeom prst="triangle">
              <a:avLst>
                <a:gd name="adj" fmla="val 50000"/>
              </a:avLst>
            </a:prstGeom>
            <a:solidFill>
              <a:srgbClr val="A5002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89532" name="AutoShape 60"/>
            <p:cNvSpPr>
              <a:spLocks noChangeArrowheads="1"/>
            </p:cNvSpPr>
            <p:nvPr/>
          </p:nvSpPr>
          <p:spPr bwMode="auto">
            <a:xfrm rot="23809764">
              <a:off x="1823" y="3266"/>
              <a:ext cx="56" cy="94"/>
            </a:xfrm>
            <a:prstGeom prst="triangle">
              <a:avLst>
                <a:gd name="adj" fmla="val 50000"/>
              </a:avLst>
            </a:prstGeom>
            <a:solidFill>
              <a:srgbClr val="A5002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489533" name="Text Box 61"/>
          <p:cNvSpPr txBox="1">
            <a:spLocks noChangeArrowheads="1"/>
          </p:cNvSpPr>
          <p:nvPr/>
        </p:nvSpPr>
        <p:spPr bwMode="auto">
          <a:xfrm>
            <a:off x="4032250" y="5769312"/>
            <a:ext cx="4876800" cy="846386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通过运转</a:t>
            </a:r>
            <a:r>
              <a:rPr lang="en-US" altLang="ja-JP" sz="1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PDCA</a:t>
            </a:r>
            <a:r>
              <a:rPr lang="zh-CN" altLang="en-US" sz="1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，就能够使业务的执行状态和问题点得以明确。        </a:t>
            </a:r>
            <a:r>
              <a:rPr lang="ja-JP" altLang="en-US" sz="900" b="0" dirty="0">
                <a:solidFill>
                  <a:schemeClr val="accent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ja-JP" altLang="en-US" sz="900" b="0" dirty="0">
              <a:solidFill>
                <a:schemeClr val="accent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 →  </a:t>
            </a:r>
            <a:r>
              <a:rPr lang="zh-CN" altLang="en-US" sz="1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分析原因对策的捷径</a:t>
            </a:r>
            <a:r>
              <a:rPr lang="ja-JP" altLang="en-US" sz="1400" b="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考虑问题的能力</a:t>
            </a:r>
            <a:r>
              <a:rPr lang="ja-JP" altLang="en-US" sz="1400" b="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交流</a:t>
            </a:r>
            <a:endParaRPr lang="ja-JP" altLang="en-US" sz="14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9549" name="Rectangle 77"/>
          <p:cNvSpPr>
            <a:spLocks noChangeArrowheads="1"/>
          </p:cNvSpPr>
          <p:nvPr/>
        </p:nvSpPr>
        <p:spPr bwMode="auto">
          <a:xfrm>
            <a:off x="341436" y="458788"/>
            <a:ext cx="4500562" cy="539750"/>
          </a:xfrm>
          <a:prstGeom prst="rect">
            <a:avLst/>
          </a:prstGeom>
          <a:solidFill>
            <a:srgbClr val="FFCC99"/>
          </a:solidFill>
          <a:ln w="2222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年间方针管理的</a:t>
            </a:r>
            <a:r>
              <a:rPr lang="en-US" altLang="ja-JP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PDCA</a:t>
            </a:r>
            <a:endParaRPr lang="zh-TW" altLang="en-US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89551" name="Text Box 79"/>
          <p:cNvSpPr txBox="1">
            <a:spLocks noChangeArrowheads="1"/>
          </p:cNvSpPr>
          <p:nvPr/>
        </p:nvSpPr>
        <p:spPr bwMode="auto">
          <a:xfrm>
            <a:off x="7219950" y="6526213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54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Oval 3"/>
          <p:cNvSpPr>
            <a:spLocks noChangeArrowheads="1"/>
          </p:cNvSpPr>
          <p:nvPr/>
        </p:nvSpPr>
        <p:spPr bwMode="auto">
          <a:xfrm>
            <a:off x="6400800" y="2209800"/>
            <a:ext cx="1600200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zh-TW" altLang="en-US" sz="2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56" name="Line 4"/>
          <p:cNvSpPr>
            <a:spLocks noChangeShapeType="1"/>
          </p:cNvSpPr>
          <p:nvPr/>
        </p:nvSpPr>
        <p:spPr bwMode="auto">
          <a:xfrm>
            <a:off x="6400800" y="3048000"/>
            <a:ext cx="1600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57" name="Line 5"/>
          <p:cNvSpPr>
            <a:spLocks noChangeShapeType="1"/>
          </p:cNvSpPr>
          <p:nvPr/>
        </p:nvSpPr>
        <p:spPr bwMode="auto">
          <a:xfrm>
            <a:off x="7162800" y="2209800"/>
            <a:ext cx="1588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58" name="Oval 6"/>
          <p:cNvSpPr>
            <a:spLocks noChangeArrowheads="1"/>
          </p:cNvSpPr>
          <p:nvPr/>
        </p:nvSpPr>
        <p:spPr bwMode="auto">
          <a:xfrm>
            <a:off x="6858000" y="2667000"/>
            <a:ext cx="685800" cy="762000"/>
          </a:xfrm>
          <a:prstGeom prst="ellipse">
            <a:avLst/>
          </a:prstGeom>
          <a:solidFill>
            <a:srgbClr val="FF00FF"/>
          </a:soli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日常</a:t>
            </a:r>
            <a:endParaRPr lang="zh-TW" altLang="en-US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endParaRPr lang="zh-TW" altLang="en-US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59" name="Text Box 7"/>
          <p:cNvSpPr txBox="1">
            <a:spLocks noChangeArrowheads="1"/>
          </p:cNvSpPr>
          <p:nvPr/>
        </p:nvSpPr>
        <p:spPr bwMode="auto">
          <a:xfrm>
            <a:off x="6597964" y="2436168"/>
            <a:ext cx="394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</a:t>
            </a:r>
            <a:endParaRPr lang="en-US" altLang="zh-TW" sz="2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60" name="Text Box 8"/>
          <p:cNvSpPr txBox="1">
            <a:spLocks noChangeArrowheads="1"/>
          </p:cNvSpPr>
          <p:nvPr/>
        </p:nvSpPr>
        <p:spPr bwMode="auto">
          <a:xfrm>
            <a:off x="7293707" y="2359968"/>
            <a:ext cx="6367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</a:t>
            </a:r>
            <a:r>
              <a:rPr lang="en-US" altLang="zh-TW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en-US" altLang="zh-TW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</a:t>
            </a:r>
            <a:r>
              <a:rPr lang="en-US" altLang="zh-TW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TW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61" name="Text Box 9"/>
          <p:cNvSpPr txBox="1">
            <a:spLocks noChangeArrowheads="1"/>
          </p:cNvSpPr>
          <p:nvPr/>
        </p:nvSpPr>
        <p:spPr bwMode="auto">
          <a:xfrm>
            <a:off x="7428951" y="3274368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</a:t>
            </a:r>
            <a:endParaRPr lang="en-US" altLang="zh-TW" sz="2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62" name="Text Box 10"/>
          <p:cNvSpPr txBox="1">
            <a:spLocks noChangeArrowheads="1"/>
          </p:cNvSpPr>
          <p:nvPr/>
        </p:nvSpPr>
        <p:spPr bwMode="auto">
          <a:xfrm>
            <a:off x="6599567" y="3198168"/>
            <a:ext cx="3914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</a:t>
            </a:r>
            <a:endParaRPr lang="en-US" altLang="zh-TW" sz="2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63" name="Text Box 11"/>
          <p:cNvSpPr txBox="1">
            <a:spLocks noChangeArrowheads="1"/>
          </p:cNvSpPr>
          <p:nvPr/>
        </p:nvSpPr>
        <p:spPr bwMode="auto">
          <a:xfrm>
            <a:off x="6127976" y="4417368"/>
            <a:ext cx="271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标准</a:t>
            </a:r>
            <a:r>
              <a:rPr lang="zh-TW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r>
              <a:rPr lang="zh-CN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维</a:t>
            </a:r>
            <a:r>
              <a:rPr lang="zh-TW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持、改善</a:t>
            </a:r>
            <a:endParaRPr lang="zh-TW" altLang="en-US" sz="2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64" name="AutoShape 12"/>
          <p:cNvSpPr>
            <a:spLocks noChangeArrowheads="1"/>
          </p:cNvSpPr>
          <p:nvPr/>
        </p:nvSpPr>
        <p:spPr bwMode="auto">
          <a:xfrm>
            <a:off x="7696200" y="2362200"/>
            <a:ext cx="457200" cy="1295400"/>
          </a:xfrm>
          <a:custGeom>
            <a:avLst/>
            <a:gdLst>
              <a:gd name="G0" fmla="+- 592370 0 0"/>
              <a:gd name="G1" fmla="+- -6159439 0 0"/>
              <a:gd name="G2" fmla="+- 592370 0 -6159439"/>
              <a:gd name="G3" fmla="+- 10800 0 0"/>
              <a:gd name="G4" fmla="+- 0 0 59237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41 0 0"/>
              <a:gd name="G9" fmla="+- 0 0 -6159439"/>
              <a:gd name="G10" fmla="+- 8141 0 2700"/>
              <a:gd name="G11" fmla="cos G10 592370"/>
              <a:gd name="G12" fmla="sin G10 592370"/>
              <a:gd name="G13" fmla="cos 13500 592370"/>
              <a:gd name="G14" fmla="sin 13500 592370"/>
              <a:gd name="G15" fmla="+- G11 10800 0"/>
              <a:gd name="G16" fmla="+- G12 10800 0"/>
              <a:gd name="G17" fmla="+- G13 10800 0"/>
              <a:gd name="G18" fmla="+- G14 10800 0"/>
              <a:gd name="G19" fmla="*/ 8141 1 2"/>
              <a:gd name="G20" fmla="+- G19 5400 0"/>
              <a:gd name="G21" fmla="cos G20 592370"/>
              <a:gd name="G22" fmla="sin G20 592370"/>
              <a:gd name="G23" fmla="+- G21 10800 0"/>
              <a:gd name="G24" fmla="+- G12 G23 G22"/>
              <a:gd name="G25" fmla="+- G22 G23 G11"/>
              <a:gd name="G26" fmla="cos 10800 592370"/>
              <a:gd name="G27" fmla="sin 10800 592370"/>
              <a:gd name="G28" fmla="cos 8141 592370"/>
              <a:gd name="G29" fmla="sin 8141 59237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159439"/>
              <a:gd name="G36" fmla="sin G34 -6159439"/>
              <a:gd name="G37" fmla="+/ -6159439 59237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41 G39"/>
              <a:gd name="G43" fmla="sin 814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65 w 21600"/>
              <a:gd name="T5" fmla="*/ 3507 h 21600"/>
              <a:gd name="T6" fmla="*/ 10141 w 21600"/>
              <a:gd name="T7" fmla="*/ 1351 h 21600"/>
              <a:gd name="T8" fmla="*/ 16804 w 21600"/>
              <a:gd name="T9" fmla="*/ 5302 h 21600"/>
              <a:gd name="T10" fmla="*/ 24132 w 21600"/>
              <a:gd name="T11" fmla="*/ 12920 h 21600"/>
              <a:gd name="T12" fmla="*/ 19520 w 21600"/>
              <a:gd name="T13" fmla="*/ 16267 h 21600"/>
              <a:gd name="T14" fmla="*/ 16173 w 21600"/>
              <a:gd name="T15" fmla="*/ 116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39" y="12078"/>
                </a:moveTo>
                <a:cubicBezTo>
                  <a:pt x="18907" y="11655"/>
                  <a:pt x="18941" y="11228"/>
                  <a:pt x="18941" y="10800"/>
                </a:cubicBezTo>
                <a:cubicBezTo>
                  <a:pt x="18941" y="6303"/>
                  <a:pt x="15296" y="2659"/>
                  <a:pt x="10800" y="2659"/>
                </a:cubicBezTo>
                <a:cubicBezTo>
                  <a:pt x="10611" y="2658"/>
                  <a:pt x="10422" y="2665"/>
                  <a:pt x="10234" y="2678"/>
                </a:cubicBezTo>
                <a:lnTo>
                  <a:pt x="10049" y="26"/>
                </a:lnTo>
                <a:cubicBezTo>
                  <a:pt x="10299" y="8"/>
                  <a:pt x="1054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368"/>
                  <a:pt x="21555" y="11935"/>
                  <a:pt x="21465" y="12496"/>
                </a:cubicBezTo>
                <a:lnTo>
                  <a:pt x="24132" y="12920"/>
                </a:lnTo>
                <a:lnTo>
                  <a:pt x="19520" y="16267"/>
                </a:lnTo>
                <a:lnTo>
                  <a:pt x="16173" y="11654"/>
                </a:lnTo>
                <a:lnTo>
                  <a:pt x="18839" y="12078"/>
                </a:lnTo>
                <a:close/>
              </a:path>
            </a:pathLst>
          </a:custGeom>
          <a:solidFill>
            <a:srgbClr val="FF00FF"/>
          </a:solidFill>
          <a:ln w="19050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65" name="AutoShape 13"/>
          <p:cNvSpPr>
            <a:spLocks noChangeArrowheads="1"/>
          </p:cNvSpPr>
          <p:nvPr/>
        </p:nvSpPr>
        <p:spPr bwMode="auto">
          <a:xfrm rot="10319422">
            <a:off x="6170613" y="2286000"/>
            <a:ext cx="687387" cy="1295400"/>
          </a:xfrm>
          <a:custGeom>
            <a:avLst/>
            <a:gdLst>
              <a:gd name="G0" fmla="+- 4532597 0 0"/>
              <a:gd name="G1" fmla="+- -2657400 0 0"/>
              <a:gd name="G2" fmla="+- 4532597 0 -2657400"/>
              <a:gd name="G3" fmla="+- 10800 0 0"/>
              <a:gd name="G4" fmla="+- 0 0 453259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03 0 0"/>
              <a:gd name="G9" fmla="+- 0 0 -2657400"/>
              <a:gd name="G10" fmla="+- 8703 0 2700"/>
              <a:gd name="G11" fmla="cos G10 4532597"/>
              <a:gd name="G12" fmla="sin G10 4532597"/>
              <a:gd name="G13" fmla="cos 13500 4532597"/>
              <a:gd name="G14" fmla="sin 13500 4532597"/>
              <a:gd name="G15" fmla="+- G11 10800 0"/>
              <a:gd name="G16" fmla="+- G12 10800 0"/>
              <a:gd name="G17" fmla="+- G13 10800 0"/>
              <a:gd name="G18" fmla="+- G14 10800 0"/>
              <a:gd name="G19" fmla="*/ 8703 1 2"/>
              <a:gd name="G20" fmla="+- G19 5400 0"/>
              <a:gd name="G21" fmla="cos G20 4532597"/>
              <a:gd name="G22" fmla="sin G20 4532597"/>
              <a:gd name="G23" fmla="+- G21 10800 0"/>
              <a:gd name="G24" fmla="+- G12 G23 G22"/>
              <a:gd name="G25" fmla="+- G22 G23 G11"/>
              <a:gd name="G26" fmla="cos 10800 4532597"/>
              <a:gd name="G27" fmla="sin 10800 4532597"/>
              <a:gd name="G28" fmla="cos 8703 4532597"/>
              <a:gd name="G29" fmla="sin 8703 453259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2657400"/>
              <a:gd name="G36" fmla="sin G34 -2657400"/>
              <a:gd name="G37" fmla="+/ -2657400 453259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03 G39"/>
              <a:gd name="G43" fmla="sin 870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265 w 21600"/>
              <a:gd name="T5" fmla="*/ 13468 h 21600"/>
              <a:gd name="T6" fmla="*/ 18210 w 21600"/>
              <a:gd name="T7" fmla="*/ 4460 h 21600"/>
              <a:gd name="T8" fmla="*/ 19233 w 21600"/>
              <a:gd name="T9" fmla="*/ 12950 h 21600"/>
              <a:gd name="T10" fmla="*/ 15602 w 21600"/>
              <a:gd name="T11" fmla="*/ 23416 h 21600"/>
              <a:gd name="T12" fmla="*/ 10765 w 21600"/>
              <a:gd name="T13" fmla="*/ 21248 h 21600"/>
              <a:gd name="T14" fmla="*/ 12935 w 21600"/>
              <a:gd name="T15" fmla="*/ 164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895" y="18933"/>
                </a:moveTo>
                <a:cubicBezTo>
                  <a:pt x="17271" y="17648"/>
                  <a:pt x="19503" y="14412"/>
                  <a:pt x="19503" y="10800"/>
                </a:cubicBezTo>
                <a:cubicBezTo>
                  <a:pt x="19503" y="8725"/>
                  <a:pt x="18761" y="6718"/>
                  <a:pt x="17413" y="5142"/>
                </a:cubicBezTo>
                <a:lnTo>
                  <a:pt x="19006" y="3778"/>
                </a:lnTo>
                <a:cubicBezTo>
                  <a:pt x="20680" y="5735"/>
                  <a:pt x="21600" y="8225"/>
                  <a:pt x="21600" y="10800"/>
                </a:cubicBezTo>
                <a:cubicBezTo>
                  <a:pt x="21600" y="15282"/>
                  <a:pt x="18831" y="19299"/>
                  <a:pt x="14641" y="20893"/>
                </a:cubicBezTo>
                <a:lnTo>
                  <a:pt x="15602" y="23416"/>
                </a:lnTo>
                <a:lnTo>
                  <a:pt x="10765" y="21248"/>
                </a:lnTo>
                <a:lnTo>
                  <a:pt x="12935" y="16410"/>
                </a:lnTo>
                <a:lnTo>
                  <a:pt x="13895" y="18933"/>
                </a:lnTo>
                <a:close/>
              </a:path>
            </a:pathLst>
          </a:custGeom>
          <a:solidFill>
            <a:srgbClr val="FF00FF"/>
          </a:solidFill>
          <a:ln w="19050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66" name="AutoShape 14"/>
          <p:cNvSpPr>
            <a:spLocks noChangeArrowheads="1"/>
          </p:cNvSpPr>
          <p:nvPr/>
        </p:nvSpPr>
        <p:spPr bwMode="auto">
          <a:xfrm>
            <a:off x="8077200" y="1981200"/>
            <a:ext cx="1066800" cy="609600"/>
          </a:xfrm>
          <a:prstGeom prst="flowChartDocument">
            <a:avLst/>
          </a:prstGeom>
          <a:gradFill rotWithShape="0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endParaRPr lang="zh-TW" altLang="en-US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67" name="Line 15"/>
          <p:cNvSpPr>
            <a:spLocks noChangeShapeType="1"/>
          </p:cNvSpPr>
          <p:nvPr/>
        </p:nvSpPr>
        <p:spPr bwMode="auto">
          <a:xfrm>
            <a:off x="6019800" y="4114800"/>
            <a:ext cx="3048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68" name="Line 16"/>
          <p:cNvSpPr>
            <a:spLocks noChangeShapeType="1"/>
          </p:cNvSpPr>
          <p:nvPr/>
        </p:nvSpPr>
        <p:spPr bwMode="auto">
          <a:xfrm flipH="1">
            <a:off x="6172200" y="4114800"/>
            <a:ext cx="76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69" name="Line 17"/>
          <p:cNvSpPr>
            <a:spLocks noChangeShapeType="1"/>
          </p:cNvSpPr>
          <p:nvPr/>
        </p:nvSpPr>
        <p:spPr bwMode="auto">
          <a:xfrm flipH="1">
            <a:off x="7543800" y="4114800"/>
            <a:ext cx="76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70" name="Line 18"/>
          <p:cNvSpPr>
            <a:spLocks noChangeShapeType="1"/>
          </p:cNvSpPr>
          <p:nvPr/>
        </p:nvSpPr>
        <p:spPr bwMode="auto">
          <a:xfrm flipH="1">
            <a:off x="6400800" y="4114800"/>
            <a:ext cx="76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71" name="Line 19"/>
          <p:cNvSpPr>
            <a:spLocks noChangeShapeType="1"/>
          </p:cNvSpPr>
          <p:nvPr/>
        </p:nvSpPr>
        <p:spPr bwMode="auto">
          <a:xfrm flipH="1">
            <a:off x="7772400" y="4114800"/>
            <a:ext cx="76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72" name="Line 20"/>
          <p:cNvSpPr>
            <a:spLocks noChangeShapeType="1"/>
          </p:cNvSpPr>
          <p:nvPr/>
        </p:nvSpPr>
        <p:spPr bwMode="auto">
          <a:xfrm flipH="1">
            <a:off x="6629400" y="4114800"/>
            <a:ext cx="76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73" name="Line 21"/>
          <p:cNvSpPr>
            <a:spLocks noChangeShapeType="1"/>
          </p:cNvSpPr>
          <p:nvPr/>
        </p:nvSpPr>
        <p:spPr bwMode="auto">
          <a:xfrm flipH="1">
            <a:off x="6858000" y="4114800"/>
            <a:ext cx="76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74" name="Line 22"/>
          <p:cNvSpPr>
            <a:spLocks noChangeShapeType="1"/>
          </p:cNvSpPr>
          <p:nvPr/>
        </p:nvSpPr>
        <p:spPr bwMode="auto">
          <a:xfrm flipH="1">
            <a:off x="7086600" y="4114800"/>
            <a:ext cx="76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75" name="Line 23"/>
          <p:cNvSpPr>
            <a:spLocks noChangeShapeType="1"/>
          </p:cNvSpPr>
          <p:nvPr/>
        </p:nvSpPr>
        <p:spPr bwMode="auto">
          <a:xfrm flipH="1">
            <a:off x="7315200" y="4114800"/>
            <a:ext cx="76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76" name="Line 24"/>
          <p:cNvSpPr>
            <a:spLocks noChangeShapeType="1"/>
          </p:cNvSpPr>
          <p:nvPr/>
        </p:nvSpPr>
        <p:spPr bwMode="auto">
          <a:xfrm flipH="1">
            <a:off x="8001000" y="4114800"/>
            <a:ext cx="76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77" name="Line 25"/>
          <p:cNvSpPr>
            <a:spLocks noChangeShapeType="1"/>
          </p:cNvSpPr>
          <p:nvPr/>
        </p:nvSpPr>
        <p:spPr bwMode="auto">
          <a:xfrm flipH="1">
            <a:off x="8229600" y="4114800"/>
            <a:ext cx="76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78" name="Line 26"/>
          <p:cNvSpPr>
            <a:spLocks noChangeShapeType="1"/>
          </p:cNvSpPr>
          <p:nvPr/>
        </p:nvSpPr>
        <p:spPr bwMode="auto">
          <a:xfrm flipH="1">
            <a:off x="8458200" y="4114800"/>
            <a:ext cx="76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79" name="Line 27"/>
          <p:cNvSpPr>
            <a:spLocks noChangeShapeType="1"/>
          </p:cNvSpPr>
          <p:nvPr/>
        </p:nvSpPr>
        <p:spPr bwMode="auto">
          <a:xfrm flipH="1">
            <a:off x="8686800" y="4114800"/>
            <a:ext cx="76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180" name="Line 28"/>
          <p:cNvSpPr>
            <a:spLocks noChangeShapeType="1"/>
          </p:cNvSpPr>
          <p:nvPr/>
        </p:nvSpPr>
        <p:spPr bwMode="auto">
          <a:xfrm flipH="1">
            <a:off x="8915400" y="4114800"/>
            <a:ext cx="76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433181" name="Group 29"/>
          <p:cNvGrpSpPr/>
          <p:nvPr/>
        </p:nvGrpSpPr>
        <p:grpSpPr bwMode="auto">
          <a:xfrm>
            <a:off x="76200" y="3046413"/>
            <a:ext cx="3810000" cy="3357563"/>
            <a:chOff x="48" y="1919"/>
            <a:chExt cx="2400" cy="2115"/>
          </a:xfrm>
        </p:grpSpPr>
        <p:sp>
          <p:nvSpPr>
            <p:cNvPr id="433182" name="Line 30"/>
            <p:cNvSpPr>
              <a:spLocks noChangeShapeType="1"/>
            </p:cNvSpPr>
            <p:nvPr/>
          </p:nvSpPr>
          <p:spPr bwMode="auto">
            <a:xfrm>
              <a:off x="144" y="3600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83" name="AutoShape 31"/>
            <p:cNvSpPr>
              <a:spLocks noChangeArrowheads="1"/>
            </p:cNvSpPr>
            <p:nvPr/>
          </p:nvSpPr>
          <p:spPr bwMode="auto">
            <a:xfrm>
              <a:off x="48" y="2208"/>
              <a:ext cx="768" cy="384"/>
            </a:xfrm>
            <a:prstGeom prst="flowChartDocumen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</a:t>
              </a:r>
              <a:r>
                <a:rPr lang="zh-CN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项</a:t>
              </a:r>
              <a:r>
                <a:rPr lang="zh-TW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</a:t>
              </a:r>
              <a:endParaRPr lang="zh-TW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84" name="Text Box 32"/>
            <p:cNvSpPr txBox="1">
              <a:spLocks noChangeArrowheads="1"/>
            </p:cNvSpPr>
            <p:nvPr/>
          </p:nvSpPr>
          <p:spPr bwMode="auto">
            <a:xfrm>
              <a:off x="164" y="3743"/>
              <a:ext cx="17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标准</a:t>
              </a:r>
              <a:r>
                <a:rPr lang="zh-TW" altLang="en-US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的</a:t>
              </a:r>
              <a:r>
                <a:rPr lang="zh-CN" altLang="en-US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维</a:t>
              </a:r>
              <a:r>
                <a:rPr lang="zh-TW" altLang="en-US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持、改善</a:t>
              </a:r>
              <a:endParaRPr lang="zh-TW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85" name="AutoShape 33"/>
            <p:cNvSpPr>
              <a:spLocks noChangeArrowheads="1"/>
            </p:cNvSpPr>
            <p:nvPr/>
          </p:nvSpPr>
          <p:spPr bwMode="auto">
            <a:xfrm>
              <a:off x="1440" y="2640"/>
              <a:ext cx="288" cy="816"/>
            </a:xfrm>
            <a:custGeom>
              <a:avLst/>
              <a:gdLst>
                <a:gd name="G0" fmla="+- 686044 0 0"/>
                <a:gd name="G1" fmla="+- -5817502 0 0"/>
                <a:gd name="G2" fmla="+- 686044 0 -5817502"/>
                <a:gd name="G3" fmla="+- 10800 0 0"/>
                <a:gd name="G4" fmla="+- 0 0 68604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995 0 0"/>
                <a:gd name="G9" fmla="+- 0 0 -5817502"/>
                <a:gd name="G10" fmla="+- 6995 0 2700"/>
                <a:gd name="G11" fmla="cos G10 686044"/>
                <a:gd name="G12" fmla="sin G10 686044"/>
                <a:gd name="G13" fmla="cos 13500 686044"/>
                <a:gd name="G14" fmla="sin 13500 686044"/>
                <a:gd name="G15" fmla="+- G11 10800 0"/>
                <a:gd name="G16" fmla="+- G12 10800 0"/>
                <a:gd name="G17" fmla="+- G13 10800 0"/>
                <a:gd name="G18" fmla="+- G14 10800 0"/>
                <a:gd name="G19" fmla="*/ 6995 1 2"/>
                <a:gd name="G20" fmla="+- G19 5400 0"/>
                <a:gd name="G21" fmla="cos G20 686044"/>
                <a:gd name="G22" fmla="sin G20 686044"/>
                <a:gd name="G23" fmla="+- G21 10800 0"/>
                <a:gd name="G24" fmla="+- G12 G23 G22"/>
                <a:gd name="G25" fmla="+- G22 G23 G11"/>
                <a:gd name="G26" fmla="cos 10800 686044"/>
                <a:gd name="G27" fmla="sin 10800 686044"/>
                <a:gd name="G28" fmla="cos 6995 686044"/>
                <a:gd name="G29" fmla="sin 6995 68604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817502"/>
                <a:gd name="G36" fmla="sin G34 -5817502"/>
                <a:gd name="G37" fmla="+/ -5817502 68604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995 G39"/>
                <a:gd name="G43" fmla="sin 6995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9175 w 21600"/>
                <a:gd name="T5" fmla="*/ 3981 h 21600"/>
                <a:gd name="T6" fmla="*/ 10991 w 21600"/>
                <a:gd name="T7" fmla="*/ 1904 h 21600"/>
                <a:gd name="T8" fmla="*/ 16224 w 21600"/>
                <a:gd name="T9" fmla="*/ 6383 h 21600"/>
                <a:gd name="T10" fmla="*/ 24075 w 21600"/>
                <a:gd name="T11" fmla="*/ 13252 h 21600"/>
                <a:gd name="T12" fmla="*/ 18713 w 21600"/>
                <a:gd name="T13" fmla="*/ 16942 h 21600"/>
                <a:gd name="T14" fmla="*/ 15023 w 21600"/>
                <a:gd name="T15" fmla="*/ 1158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678" y="12070"/>
                  </a:moveTo>
                  <a:cubicBezTo>
                    <a:pt x="17756" y="11651"/>
                    <a:pt x="17795" y="11226"/>
                    <a:pt x="17795" y="10800"/>
                  </a:cubicBezTo>
                  <a:cubicBezTo>
                    <a:pt x="17795" y="6995"/>
                    <a:pt x="14754" y="3888"/>
                    <a:pt x="10950" y="3806"/>
                  </a:cubicBezTo>
                  <a:lnTo>
                    <a:pt x="11032" y="2"/>
                  </a:lnTo>
                  <a:cubicBezTo>
                    <a:pt x="16905" y="128"/>
                    <a:pt x="21600" y="4925"/>
                    <a:pt x="21600" y="10800"/>
                  </a:cubicBezTo>
                  <a:cubicBezTo>
                    <a:pt x="21600" y="11458"/>
                    <a:pt x="21539" y="12115"/>
                    <a:pt x="21420" y="12762"/>
                  </a:cubicBezTo>
                  <a:lnTo>
                    <a:pt x="24075" y="13252"/>
                  </a:lnTo>
                  <a:lnTo>
                    <a:pt x="18713" y="16942"/>
                  </a:lnTo>
                  <a:lnTo>
                    <a:pt x="15023" y="11580"/>
                  </a:lnTo>
                  <a:lnTo>
                    <a:pt x="17678" y="12070"/>
                  </a:lnTo>
                  <a:close/>
                </a:path>
              </a:pathLst>
            </a:custGeom>
            <a:solidFill>
              <a:srgbClr val="FF00FF"/>
            </a:solid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86" name="AutoShape 34"/>
            <p:cNvSpPr>
              <a:spLocks noChangeArrowheads="1"/>
            </p:cNvSpPr>
            <p:nvPr/>
          </p:nvSpPr>
          <p:spPr bwMode="auto">
            <a:xfrm rot="10319422">
              <a:off x="480" y="2592"/>
              <a:ext cx="432" cy="816"/>
            </a:xfrm>
            <a:custGeom>
              <a:avLst/>
              <a:gdLst>
                <a:gd name="G0" fmla="+- 4532597 0 0"/>
                <a:gd name="G1" fmla="+- -2657400 0 0"/>
                <a:gd name="G2" fmla="+- 4532597 0 -2657400"/>
                <a:gd name="G3" fmla="+- 10800 0 0"/>
                <a:gd name="G4" fmla="+- 0 0 453259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703 0 0"/>
                <a:gd name="G9" fmla="+- 0 0 -2657400"/>
                <a:gd name="G10" fmla="+- 8703 0 2700"/>
                <a:gd name="G11" fmla="cos G10 4532597"/>
                <a:gd name="G12" fmla="sin G10 4532597"/>
                <a:gd name="G13" fmla="cos 13500 4532597"/>
                <a:gd name="G14" fmla="sin 13500 4532597"/>
                <a:gd name="G15" fmla="+- G11 10800 0"/>
                <a:gd name="G16" fmla="+- G12 10800 0"/>
                <a:gd name="G17" fmla="+- G13 10800 0"/>
                <a:gd name="G18" fmla="+- G14 10800 0"/>
                <a:gd name="G19" fmla="*/ 8703 1 2"/>
                <a:gd name="G20" fmla="+- G19 5400 0"/>
                <a:gd name="G21" fmla="cos G20 4532597"/>
                <a:gd name="G22" fmla="sin G20 4532597"/>
                <a:gd name="G23" fmla="+- G21 10800 0"/>
                <a:gd name="G24" fmla="+- G12 G23 G22"/>
                <a:gd name="G25" fmla="+- G22 G23 G11"/>
                <a:gd name="G26" fmla="cos 10800 4532597"/>
                <a:gd name="G27" fmla="sin 10800 4532597"/>
                <a:gd name="G28" fmla="cos 8703 4532597"/>
                <a:gd name="G29" fmla="sin 8703 453259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657400"/>
                <a:gd name="G36" fmla="sin G34 -2657400"/>
                <a:gd name="G37" fmla="+/ -2657400 453259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703 G39"/>
                <a:gd name="G43" fmla="sin 870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265 w 21600"/>
                <a:gd name="T5" fmla="*/ 13468 h 21600"/>
                <a:gd name="T6" fmla="*/ 18210 w 21600"/>
                <a:gd name="T7" fmla="*/ 4460 h 21600"/>
                <a:gd name="T8" fmla="*/ 19233 w 21600"/>
                <a:gd name="T9" fmla="*/ 12950 h 21600"/>
                <a:gd name="T10" fmla="*/ 15602 w 21600"/>
                <a:gd name="T11" fmla="*/ 23416 h 21600"/>
                <a:gd name="T12" fmla="*/ 10765 w 21600"/>
                <a:gd name="T13" fmla="*/ 21248 h 21600"/>
                <a:gd name="T14" fmla="*/ 12935 w 21600"/>
                <a:gd name="T15" fmla="*/ 164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3895" y="18933"/>
                  </a:moveTo>
                  <a:cubicBezTo>
                    <a:pt x="17271" y="17648"/>
                    <a:pt x="19503" y="14412"/>
                    <a:pt x="19503" y="10800"/>
                  </a:cubicBezTo>
                  <a:cubicBezTo>
                    <a:pt x="19503" y="8725"/>
                    <a:pt x="18761" y="6718"/>
                    <a:pt x="17413" y="5142"/>
                  </a:cubicBezTo>
                  <a:lnTo>
                    <a:pt x="19006" y="3778"/>
                  </a:lnTo>
                  <a:cubicBezTo>
                    <a:pt x="20680" y="5735"/>
                    <a:pt x="21600" y="8225"/>
                    <a:pt x="21600" y="10800"/>
                  </a:cubicBezTo>
                  <a:cubicBezTo>
                    <a:pt x="21600" y="15282"/>
                    <a:pt x="18831" y="19299"/>
                    <a:pt x="14641" y="20893"/>
                  </a:cubicBezTo>
                  <a:lnTo>
                    <a:pt x="15602" y="23416"/>
                  </a:lnTo>
                  <a:lnTo>
                    <a:pt x="10765" y="21248"/>
                  </a:lnTo>
                  <a:lnTo>
                    <a:pt x="12935" y="16410"/>
                  </a:lnTo>
                  <a:lnTo>
                    <a:pt x="13895" y="18933"/>
                  </a:ln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87" name="AutoShape 35"/>
            <p:cNvSpPr>
              <a:spLocks noChangeArrowheads="1"/>
            </p:cNvSpPr>
            <p:nvPr/>
          </p:nvSpPr>
          <p:spPr bwMode="auto">
            <a:xfrm rot="-2429488">
              <a:off x="2016" y="3072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88" name="Line 36"/>
            <p:cNvSpPr>
              <a:spLocks noChangeShapeType="1"/>
            </p:cNvSpPr>
            <p:nvPr/>
          </p:nvSpPr>
          <p:spPr bwMode="auto">
            <a:xfrm flipH="1">
              <a:off x="96" y="3600"/>
              <a:ext cx="4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89" name="Line 37"/>
            <p:cNvSpPr>
              <a:spLocks noChangeShapeType="1"/>
            </p:cNvSpPr>
            <p:nvPr/>
          </p:nvSpPr>
          <p:spPr bwMode="auto">
            <a:xfrm flipH="1">
              <a:off x="240" y="3600"/>
              <a:ext cx="4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90" name="Line 38"/>
            <p:cNvSpPr>
              <a:spLocks noChangeShapeType="1"/>
            </p:cNvSpPr>
            <p:nvPr/>
          </p:nvSpPr>
          <p:spPr bwMode="auto">
            <a:xfrm flipH="1">
              <a:off x="1104" y="3600"/>
              <a:ext cx="4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91" name="Line 39"/>
            <p:cNvSpPr>
              <a:spLocks noChangeShapeType="1"/>
            </p:cNvSpPr>
            <p:nvPr/>
          </p:nvSpPr>
          <p:spPr bwMode="auto">
            <a:xfrm flipH="1">
              <a:off x="384" y="3600"/>
              <a:ext cx="4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92" name="Line 40"/>
            <p:cNvSpPr>
              <a:spLocks noChangeShapeType="1"/>
            </p:cNvSpPr>
            <p:nvPr/>
          </p:nvSpPr>
          <p:spPr bwMode="auto">
            <a:xfrm flipH="1">
              <a:off x="1248" y="3600"/>
              <a:ext cx="4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93" name="Line 41"/>
            <p:cNvSpPr>
              <a:spLocks noChangeShapeType="1"/>
            </p:cNvSpPr>
            <p:nvPr/>
          </p:nvSpPr>
          <p:spPr bwMode="auto">
            <a:xfrm flipH="1">
              <a:off x="528" y="3600"/>
              <a:ext cx="4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94" name="Line 42"/>
            <p:cNvSpPr>
              <a:spLocks noChangeShapeType="1"/>
            </p:cNvSpPr>
            <p:nvPr/>
          </p:nvSpPr>
          <p:spPr bwMode="auto">
            <a:xfrm flipH="1">
              <a:off x="672" y="3600"/>
              <a:ext cx="4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95" name="Line 43"/>
            <p:cNvSpPr>
              <a:spLocks noChangeShapeType="1"/>
            </p:cNvSpPr>
            <p:nvPr/>
          </p:nvSpPr>
          <p:spPr bwMode="auto">
            <a:xfrm flipH="1">
              <a:off x="816" y="3600"/>
              <a:ext cx="4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96" name="Line 44"/>
            <p:cNvSpPr>
              <a:spLocks noChangeShapeType="1"/>
            </p:cNvSpPr>
            <p:nvPr/>
          </p:nvSpPr>
          <p:spPr bwMode="auto">
            <a:xfrm flipH="1">
              <a:off x="960" y="3600"/>
              <a:ext cx="4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97" name="Line 45"/>
            <p:cNvSpPr>
              <a:spLocks noChangeShapeType="1"/>
            </p:cNvSpPr>
            <p:nvPr/>
          </p:nvSpPr>
          <p:spPr bwMode="auto">
            <a:xfrm flipH="1">
              <a:off x="1392" y="3600"/>
              <a:ext cx="4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98" name="Line 46"/>
            <p:cNvSpPr>
              <a:spLocks noChangeShapeType="1"/>
            </p:cNvSpPr>
            <p:nvPr/>
          </p:nvSpPr>
          <p:spPr bwMode="auto">
            <a:xfrm flipH="1">
              <a:off x="1536" y="3600"/>
              <a:ext cx="4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199" name="Line 47"/>
            <p:cNvSpPr>
              <a:spLocks noChangeShapeType="1"/>
            </p:cNvSpPr>
            <p:nvPr/>
          </p:nvSpPr>
          <p:spPr bwMode="auto">
            <a:xfrm flipH="1">
              <a:off x="1680" y="3600"/>
              <a:ext cx="4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00" name="Line 48"/>
            <p:cNvSpPr>
              <a:spLocks noChangeShapeType="1"/>
            </p:cNvSpPr>
            <p:nvPr/>
          </p:nvSpPr>
          <p:spPr bwMode="auto">
            <a:xfrm flipH="1">
              <a:off x="1824" y="3600"/>
              <a:ext cx="4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01" name="Line 49"/>
            <p:cNvSpPr>
              <a:spLocks noChangeShapeType="1"/>
            </p:cNvSpPr>
            <p:nvPr/>
          </p:nvSpPr>
          <p:spPr bwMode="auto">
            <a:xfrm flipH="1">
              <a:off x="1968" y="3600"/>
              <a:ext cx="4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02" name="Text Box 50"/>
            <p:cNvSpPr txBox="1">
              <a:spLocks noChangeArrowheads="1"/>
            </p:cNvSpPr>
            <p:nvPr/>
          </p:nvSpPr>
          <p:spPr bwMode="auto">
            <a:xfrm>
              <a:off x="677" y="1919"/>
              <a:ext cx="9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(</a:t>
              </a:r>
              <a:r>
                <a:rPr lang="en-US" altLang="zh-TW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S)：</a:t>
              </a:r>
              <a:r>
                <a:rPr lang="zh-CN" altLang="en-US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标准</a:t>
              </a:r>
              <a:endParaRPr lang="zh-TW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03" name="Oval 51"/>
            <p:cNvSpPr>
              <a:spLocks noChangeArrowheads="1"/>
            </p:cNvSpPr>
            <p:nvPr/>
          </p:nvSpPr>
          <p:spPr bwMode="auto">
            <a:xfrm>
              <a:off x="576" y="2496"/>
              <a:ext cx="1008" cy="1056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50000">
                  <a:srgbClr val="FFFFFF"/>
                </a:gs>
                <a:gs pos="100000">
                  <a:srgbClr val="66FFFF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zh-TW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04" name="Text Box 52"/>
            <p:cNvSpPr txBox="1">
              <a:spLocks noChangeArrowheads="1"/>
            </p:cNvSpPr>
            <p:nvPr/>
          </p:nvSpPr>
          <p:spPr bwMode="auto">
            <a:xfrm>
              <a:off x="732" y="2639"/>
              <a:ext cx="2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A</a:t>
              </a:r>
              <a:endParaRPr lang="en-US" altLang="zh-TW" sz="24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05" name="Text Box 53"/>
            <p:cNvSpPr txBox="1">
              <a:spLocks noChangeArrowheads="1"/>
            </p:cNvSpPr>
            <p:nvPr/>
          </p:nvSpPr>
          <p:spPr bwMode="auto">
            <a:xfrm>
              <a:off x="1197" y="2639"/>
              <a:ext cx="4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P</a:t>
              </a:r>
              <a:r>
                <a:rPr lang="en-US" altLang="zh-TW" sz="16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(</a:t>
              </a:r>
              <a:r>
                <a:rPr lang="en-US" altLang="zh-TW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s</a:t>
              </a:r>
              <a:r>
                <a:rPr lang="en-US" altLang="zh-TW" sz="16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)</a:t>
              </a:r>
              <a:endParaRPr lang="en-US" altLang="zh-TW" sz="16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06" name="Text Box 54"/>
            <p:cNvSpPr txBox="1">
              <a:spLocks noChangeArrowheads="1"/>
            </p:cNvSpPr>
            <p:nvPr/>
          </p:nvSpPr>
          <p:spPr bwMode="auto">
            <a:xfrm>
              <a:off x="1208" y="3167"/>
              <a:ext cx="2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D</a:t>
              </a:r>
              <a:endParaRPr lang="en-US" altLang="zh-TW" sz="24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07" name="Text Box 55"/>
            <p:cNvSpPr txBox="1">
              <a:spLocks noChangeArrowheads="1"/>
            </p:cNvSpPr>
            <p:nvPr/>
          </p:nvSpPr>
          <p:spPr bwMode="auto">
            <a:xfrm>
              <a:off x="701" y="3119"/>
              <a:ext cx="2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C</a:t>
              </a:r>
              <a:endParaRPr lang="en-US" altLang="zh-TW" sz="24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08" name="Line 56"/>
            <p:cNvSpPr>
              <a:spLocks noChangeShapeType="1"/>
            </p:cNvSpPr>
            <p:nvPr/>
          </p:nvSpPr>
          <p:spPr bwMode="auto">
            <a:xfrm>
              <a:off x="1104" y="2496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09" name="Line 57"/>
            <p:cNvSpPr>
              <a:spLocks noChangeShapeType="1"/>
            </p:cNvSpPr>
            <p:nvPr/>
          </p:nvSpPr>
          <p:spPr bwMode="auto">
            <a:xfrm>
              <a:off x="576" y="3072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10" name="Oval 58"/>
            <p:cNvSpPr>
              <a:spLocks noChangeArrowheads="1"/>
            </p:cNvSpPr>
            <p:nvPr/>
          </p:nvSpPr>
          <p:spPr bwMode="auto">
            <a:xfrm>
              <a:off x="864" y="2832"/>
              <a:ext cx="432" cy="480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日常</a:t>
              </a:r>
              <a:endParaRPr lang="zh-TW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</a:t>
              </a:r>
              <a:endParaRPr lang="zh-TW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433211" name="Line 59"/>
          <p:cNvSpPr>
            <a:spLocks noChangeShapeType="1"/>
          </p:cNvSpPr>
          <p:nvPr/>
        </p:nvSpPr>
        <p:spPr bwMode="auto">
          <a:xfrm flipV="1">
            <a:off x="3276600" y="4114800"/>
            <a:ext cx="2743200" cy="1600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212" name="AutoShape 60"/>
          <p:cNvSpPr>
            <a:spLocks noChangeArrowheads="1"/>
          </p:cNvSpPr>
          <p:nvPr/>
        </p:nvSpPr>
        <p:spPr bwMode="auto">
          <a:xfrm rot="-1914123">
            <a:off x="3733800" y="5029200"/>
            <a:ext cx="2209800" cy="762000"/>
          </a:xfrm>
          <a:prstGeom prst="rightArrow">
            <a:avLst>
              <a:gd name="adj1" fmla="val 57500"/>
              <a:gd name="adj2" fmla="val 120833"/>
            </a:avLst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大改善、革新</a:t>
            </a:r>
            <a:endParaRPr lang="zh-TW" altLang="en-US" sz="2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433213" name="Group 61"/>
          <p:cNvGrpSpPr/>
          <p:nvPr/>
        </p:nvGrpSpPr>
        <p:grpSpPr bwMode="auto">
          <a:xfrm>
            <a:off x="3276600" y="2286000"/>
            <a:ext cx="2819400" cy="2286000"/>
            <a:chOff x="2064" y="1440"/>
            <a:chExt cx="1776" cy="1440"/>
          </a:xfrm>
        </p:grpSpPr>
        <p:sp>
          <p:nvSpPr>
            <p:cNvPr id="433214" name="AutoShape 62"/>
            <p:cNvSpPr>
              <a:spLocks noChangeArrowheads="1"/>
            </p:cNvSpPr>
            <p:nvPr/>
          </p:nvSpPr>
          <p:spPr bwMode="auto">
            <a:xfrm>
              <a:off x="2064" y="1440"/>
              <a:ext cx="624" cy="384"/>
            </a:xfrm>
            <a:prstGeom prst="flowChartDocumen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方針</a:t>
              </a:r>
              <a:endParaRPr lang="zh-TW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grpSp>
          <p:nvGrpSpPr>
            <p:cNvPr id="433215" name="Group 63"/>
            <p:cNvGrpSpPr/>
            <p:nvPr/>
          </p:nvGrpSpPr>
          <p:grpSpPr bwMode="auto">
            <a:xfrm>
              <a:off x="2256" y="1824"/>
              <a:ext cx="1104" cy="1056"/>
              <a:chOff x="2256" y="1824"/>
              <a:chExt cx="1104" cy="1056"/>
            </a:xfrm>
          </p:grpSpPr>
          <p:sp>
            <p:nvSpPr>
              <p:cNvPr id="433216" name="Oval 64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1008" cy="1056"/>
              </a:xfrm>
              <a:prstGeom prst="ellipse">
                <a:avLst/>
              </a:prstGeom>
              <a:gradFill rotWithShape="0">
                <a:gsLst>
                  <a:gs pos="0">
                    <a:srgbClr val="CC99FF"/>
                  </a:gs>
                  <a:gs pos="50000">
                    <a:srgbClr val="FFFFFF"/>
                  </a:gs>
                  <a:gs pos="100000">
                    <a:srgbClr val="CC99FF"/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TW" altLang="en-US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33217" name="Line 65"/>
              <p:cNvSpPr>
                <a:spLocks noChangeShapeType="1"/>
              </p:cNvSpPr>
              <p:nvPr/>
            </p:nvSpPr>
            <p:spPr bwMode="auto">
              <a:xfrm>
                <a:off x="2256" y="2400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33218" name="Line 66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0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33219" name="Oval 67"/>
              <p:cNvSpPr>
                <a:spLocks noChangeArrowheads="1"/>
              </p:cNvSpPr>
              <p:nvPr/>
            </p:nvSpPr>
            <p:spPr bwMode="auto">
              <a:xfrm>
                <a:off x="2544" y="2160"/>
                <a:ext cx="432" cy="480"/>
              </a:xfrm>
              <a:prstGeom prst="ellipse">
                <a:avLst/>
              </a:prstGeom>
              <a:solidFill>
                <a:srgbClr val="FFCC99"/>
              </a:solidFill>
              <a:ln w="190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TW" altLang="en-US" sz="200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方</a:t>
                </a:r>
                <a:r>
                  <a:rPr lang="zh-CN" altLang="en-US" sz="200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针</a:t>
                </a:r>
                <a:endParaRPr lang="zh-CN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TW" altLang="en-US" sz="200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管理</a:t>
                </a:r>
                <a:endParaRPr lang="zh-TW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33220" name="Text Box 68"/>
              <p:cNvSpPr txBox="1">
                <a:spLocks noChangeArrowheads="1"/>
              </p:cNvSpPr>
              <p:nvPr/>
            </p:nvSpPr>
            <p:spPr bwMode="auto">
              <a:xfrm>
                <a:off x="2364" y="1967"/>
                <a:ext cx="24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A</a:t>
                </a:r>
                <a:endParaRPr lang="en-US" altLang="zh-TW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33221" name="Text Box 69"/>
              <p:cNvSpPr txBox="1">
                <a:spLocks noChangeArrowheads="1"/>
              </p:cNvSpPr>
              <p:nvPr/>
            </p:nvSpPr>
            <p:spPr bwMode="auto">
              <a:xfrm>
                <a:off x="2892" y="1968"/>
                <a:ext cx="2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P</a:t>
                </a:r>
                <a:r>
                  <a:rPr lang="en-US" altLang="zh-TW" sz="160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 </a:t>
                </a:r>
                <a:endParaRPr lang="en-US" altLang="zh-TW" sz="16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33222" name="Text Box 70"/>
              <p:cNvSpPr txBox="1">
                <a:spLocks noChangeArrowheads="1"/>
              </p:cNvSpPr>
              <p:nvPr/>
            </p:nvSpPr>
            <p:spPr bwMode="auto">
              <a:xfrm>
                <a:off x="2888" y="2495"/>
                <a:ext cx="25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D</a:t>
                </a:r>
                <a:endParaRPr lang="en-US" altLang="zh-TW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33223" name="Text Box 71"/>
              <p:cNvSpPr txBox="1">
                <a:spLocks noChangeArrowheads="1"/>
              </p:cNvSpPr>
              <p:nvPr/>
            </p:nvSpPr>
            <p:spPr bwMode="auto">
              <a:xfrm>
                <a:off x="2333" y="2447"/>
                <a:ext cx="24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240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C</a:t>
                </a:r>
                <a:endParaRPr lang="en-US" altLang="zh-TW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33224" name="AutoShape 72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336" cy="816"/>
              </a:xfrm>
              <a:custGeom>
                <a:avLst/>
                <a:gdLst>
                  <a:gd name="G0" fmla="+- 592370 0 0"/>
                  <a:gd name="G1" fmla="+- -5739484 0 0"/>
                  <a:gd name="G2" fmla="+- 592370 0 -5739484"/>
                  <a:gd name="G3" fmla="+- 10800 0 0"/>
                  <a:gd name="G4" fmla="+- 0 0 59237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141 0 0"/>
                  <a:gd name="G9" fmla="+- 0 0 -5739484"/>
                  <a:gd name="G10" fmla="+- 8141 0 2700"/>
                  <a:gd name="G11" fmla="cos G10 592370"/>
                  <a:gd name="G12" fmla="sin G10 592370"/>
                  <a:gd name="G13" fmla="cos 13500 592370"/>
                  <a:gd name="G14" fmla="sin 13500 59237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141 1 2"/>
                  <a:gd name="G20" fmla="+- G19 5400 0"/>
                  <a:gd name="G21" fmla="cos G20 592370"/>
                  <a:gd name="G22" fmla="sin G20 592370"/>
                  <a:gd name="G23" fmla="+- G21 10800 0"/>
                  <a:gd name="G24" fmla="+- G12 G23 G22"/>
                  <a:gd name="G25" fmla="+- G22 G23 G11"/>
                  <a:gd name="G26" fmla="cos 10800 592370"/>
                  <a:gd name="G27" fmla="sin 10800 592370"/>
                  <a:gd name="G28" fmla="cos 8141 592370"/>
                  <a:gd name="G29" fmla="sin 8141 59237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739484"/>
                  <a:gd name="G36" fmla="sin G34 -5739484"/>
                  <a:gd name="G37" fmla="+/ -5739484 59237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141 G39"/>
                  <a:gd name="G43" fmla="sin 814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9161 w 21600"/>
                  <a:gd name="T5" fmla="*/ 3963 h 21600"/>
                  <a:gd name="T6" fmla="*/ 11200 w 21600"/>
                  <a:gd name="T7" fmla="*/ 1337 h 21600"/>
                  <a:gd name="T8" fmla="*/ 17102 w 21600"/>
                  <a:gd name="T9" fmla="*/ 5647 h 21600"/>
                  <a:gd name="T10" fmla="*/ 24132 w 21600"/>
                  <a:gd name="T11" fmla="*/ 12920 h 21600"/>
                  <a:gd name="T12" fmla="*/ 19520 w 21600"/>
                  <a:gd name="T13" fmla="*/ 16267 h 21600"/>
                  <a:gd name="T14" fmla="*/ 16173 w 21600"/>
                  <a:gd name="T15" fmla="*/ 116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839" y="12078"/>
                    </a:moveTo>
                    <a:cubicBezTo>
                      <a:pt x="18907" y="11655"/>
                      <a:pt x="18941" y="11228"/>
                      <a:pt x="18941" y="10800"/>
                    </a:cubicBezTo>
                    <a:cubicBezTo>
                      <a:pt x="18941" y="6437"/>
                      <a:pt x="15502" y="2850"/>
                      <a:pt x="11144" y="2666"/>
                    </a:cubicBezTo>
                    <a:lnTo>
                      <a:pt x="11256" y="9"/>
                    </a:lnTo>
                    <a:cubicBezTo>
                      <a:pt x="17038" y="254"/>
                      <a:pt x="21600" y="5012"/>
                      <a:pt x="21600" y="10800"/>
                    </a:cubicBezTo>
                    <a:cubicBezTo>
                      <a:pt x="21600" y="11368"/>
                      <a:pt x="21555" y="11935"/>
                      <a:pt x="21465" y="12496"/>
                    </a:cubicBezTo>
                    <a:lnTo>
                      <a:pt x="24132" y="12920"/>
                    </a:lnTo>
                    <a:lnTo>
                      <a:pt x="19520" y="16267"/>
                    </a:lnTo>
                    <a:lnTo>
                      <a:pt x="16173" y="11654"/>
                    </a:lnTo>
                    <a:lnTo>
                      <a:pt x="18839" y="12078"/>
                    </a:lnTo>
                    <a:close/>
                  </a:path>
                </a:pathLst>
              </a:custGeom>
              <a:solidFill>
                <a:srgbClr val="FF00FF"/>
              </a:solidFill>
              <a:ln w="19050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  <p:sp>
          <p:nvSpPr>
            <p:cNvPr id="433225" name="AutoShape 73"/>
            <p:cNvSpPr>
              <a:spLocks noChangeArrowheads="1"/>
            </p:cNvSpPr>
            <p:nvPr/>
          </p:nvSpPr>
          <p:spPr bwMode="auto">
            <a:xfrm rot="10319422">
              <a:off x="2112" y="2016"/>
              <a:ext cx="432" cy="816"/>
            </a:xfrm>
            <a:custGeom>
              <a:avLst/>
              <a:gdLst>
                <a:gd name="G0" fmla="+- 4532597 0 0"/>
                <a:gd name="G1" fmla="+- -2657400 0 0"/>
                <a:gd name="G2" fmla="+- 4532597 0 -2657400"/>
                <a:gd name="G3" fmla="+- 10800 0 0"/>
                <a:gd name="G4" fmla="+- 0 0 453259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703 0 0"/>
                <a:gd name="G9" fmla="+- 0 0 -2657400"/>
                <a:gd name="G10" fmla="+- 8703 0 2700"/>
                <a:gd name="G11" fmla="cos G10 4532597"/>
                <a:gd name="G12" fmla="sin G10 4532597"/>
                <a:gd name="G13" fmla="cos 13500 4532597"/>
                <a:gd name="G14" fmla="sin 13500 4532597"/>
                <a:gd name="G15" fmla="+- G11 10800 0"/>
                <a:gd name="G16" fmla="+- G12 10800 0"/>
                <a:gd name="G17" fmla="+- G13 10800 0"/>
                <a:gd name="G18" fmla="+- G14 10800 0"/>
                <a:gd name="G19" fmla="*/ 8703 1 2"/>
                <a:gd name="G20" fmla="+- G19 5400 0"/>
                <a:gd name="G21" fmla="cos G20 4532597"/>
                <a:gd name="G22" fmla="sin G20 4532597"/>
                <a:gd name="G23" fmla="+- G21 10800 0"/>
                <a:gd name="G24" fmla="+- G12 G23 G22"/>
                <a:gd name="G25" fmla="+- G22 G23 G11"/>
                <a:gd name="G26" fmla="cos 10800 4532597"/>
                <a:gd name="G27" fmla="sin 10800 4532597"/>
                <a:gd name="G28" fmla="cos 8703 4532597"/>
                <a:gd name="G29" fmla="sin 8703 453259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657400"/>
                <a:gd name="G36" fmla="sin G34 -2657400"/>
                <a:gd name="G37" fmla="+/ -2657400 453259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703 G39"/>
                <a:gd name="G43" fmla="sin 870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265 w 21600"/>
                <a:gd name="T5" fmla="*/ 13468 h 21600"/>
                <a:gd name="T6" fmla="*/ 18210 w 21600"/>
                <a:gd name="T7" fmla="*/ 4460 h 21600"/>
                <a:gd name="T8" fmla="*/ 19233 w 21600"/>
                <a:gd name="T9" fmla="*/ 12950 h 21600"/>
                <a:gd name="T10" fmla="*/ 15602 w 21600"/>
                <a:gd name="T11" fmla="*/ 23416 h 21600"/>
                <a:gd name="T12" fmla="*/ 10765 w 21600"/>
                <a:gd name="T13" fmla="*/ 21248 h 21600"/>
                <a:gd name="T14" fmla="*/ 12935 w 21600"/>
                <a:gd name="T15" fmla="*/ 164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3895" y="18933"/>
                  </a:moveTo>
                  <a:cubicBezTo>
                    <a:pt x="17271" y="17648"/>
                    <a:pt x="19503" y="14412"/>
                    <a:pt x="19503" y="10800"/>
                  </a:cubicBezTo>
                  <a:cubicBezTo>
                    <a:pt x="19503" y="8725"/>
                    <a:pt x="18761" y="6718"/>
                    <a:pt x="17413" y="5142"/>
                  </a:cubicBezTo>
                  <a:lnTo>
                    <a:pt x="19006" y="3778"/>
                  </a:lnTo>
                  <a:cubicBezTo>
                    <a:pt x="20680" y="5735"/>
                    <a:pt x="21600" y="8225"/>
                    <a:pt x="21600" y="10800"/>
                  </a:cubicBezTo>
                  <a:cubicBezTo>
                    <a:pt x="21600" y="15282"/>
                    <a:pt x="18831" y="19299"/>
                    <a:pt x="14641" y="20893"/>
                  </a:cubicBezTo>
                  <a:lnTo>
                    <a:pt x="15602" y="23416"/>
                  </a:lnTo>
                  <a:lnTo>
                    <a:pt x="10765" y="21248"/>
                  </a:lnTo>
                  <a:lnTo>
                    <a:pt x="12935" y="16410"/>
                  </a:lnTo>
                  <a:lnTo>
                    <a:pt x="13895" y="18933"/>
                  </a:ln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26" name="AutoShape 74"/>
            <p:cNvSpPr>
              <a:spLocks noChangeArrowheads="1"/>
            </p:cNvSpPr>
            <p:nvPr/>
          </p:nvSpPr>
          <p:spPr bwMode="auto">
            <a:xfrm rot="-2429488">
              <a:off x="3408" y="2304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27" name="Line 75"/>
            <p:cNvSpPr>
              <a:spLocks noChangeShapeType="1"/>
            </p:cNvSpPr>
            <p:nvPr/>
          </p:nvSpPr>
          <p:spPr bwMode="auto">
            <a:xfrm flipH="1">
              <a:off x="3744" y="2592"/>
              <a:ext cx="48" cy="9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28" name="AutoShape 76"/>
            <p:cNvSpPr>
              <a:spLocks noChangeArrowheads="1"/>
            </p:cNvSpPr>
            <p:nvPr/>
          </p:nvSpPr>
          <p:spPr bwMode="auto">
            <a:xfrm>
              <a:off x="2064" y="1440"/>
              <a:ext cx="624" cy="384"/>
            </a:xfrm>
            <a:prstGeom prst="flowChartDocumen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</a:t>
              </a:r>
              <a:r>
                <a:rPr lang="zh-CN" altLang="en-US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针</a:t>
              </a:r>
              <a:endParaRPr lang="zh-CN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3229" name="AutoShape 77"/>
            <p:cNvSpPr>
              <a:spLocks noChangeArrowheads="1"/>
            </p:cNvSpPr>
            <p:nvPr/>
          </p:nvSpPr>
          <p:spPr bwMode="auto">
            <a:xfrm rot="10319422">
              <a:off x="2112" y="2016"/>
              <a:ext cx="432" cy="816"/>
            </a:xfrm>
            <a:custGeom>
              <a:avLst/>
              <a:gdLst>
                <a:gd name="G0" fmla="+- 4532597 0 0"/>
                <a:gd name="G1" fmla="+- -2657400 0 0"/>
                <a:gd name="G2" fmla="+- 4532597 0 -2657400"/>
                <a:gd name="G3" fmla="+- 10800 0 0"/>
                <a:gd name="G4" fmla="+- 0 0 453259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703 0 0"/>
                <a:gd name="G9" fmla="+- 0 0 -2657400"/>
                <a:gd name="G10" fmla="+- 8703 0 2700"/>
                <a:gd name="G11" fmla="cos G10 4532597"/>
                <a:gd name="G12" fmla="sin G10 4532597"/>
                <a:gd name="G13" fmla="cos 13500 4532597"/>
                <a:gd name="G14" fmla="sin 13500 4532597"/>
                <a:gd name="G15" fmla="+- G11 10800 0"/>
                <a:gd name="G16" fmla="+- G12 10800 0"/>
                <a:gd name="G17" fmla="+- G13 10800 0"/>
                <a:gd name="G18" fmla="+- G14 10800 0"/>
                <a:gd name="G19" fmla="*/ 8703 1 2"/>
                <a:gd name="G20" fmla="+- G19 5400 0"/>
                <a:gd name="G21" fmla="cos G20 4532597"/>
                <a:gd name="G22" fmla="sin G20 4532597"/>
                <a:gd name="G23" fmla="+- G21 10800 0"/>
                <a:gd name="G24" fmla="+- G12 G23 G22"/>
                <a:gd name="G25" fmla="+- G22 G23 G11"/>
                <a:gd name="G26" fmla="cos 10800 4532597"/>
                <a:gd name="G27" fmla="sin 10800 4532597"/>
                <a:gd name="G28" fmla="cos 8703 4532597"/>
                <a:gd name="G29" fmla="sin 8703 453259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657400"/>
                <a:gd name="G36" fmla="sin G34 -2657400"/>
                <a:gd name="G37" fmla="+/ -2657400 453259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703 G39"/>
                <a:gd name="G43" fmla="sin 870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265 w 21600"/>
                <a:gd name="T5" fmla="*/ 13468 h 21600"/>
                <a:gd name="T6" fmla="*/ 18210 w 21600"/>
                <a:gd name="T7" fmla="*/ 4460 h 21600"/>
                <a:gd name="T8" fmla="*/ 19233 w 21600"/>
                <a:gd name="T9" fmla="*/ 12950 h 21600"/>
                <a:gd name="T10" fmla="*/ 15602 w 21600"/>
                <a:gd name="T11" fmla="*/ 23416 h 21600"/>
                <a:gd name="T12" fmla="*/ 10765 w 21600"/>
                <a:gd name="T13" fmla="*/ 21248 h 21600"/>
                <a:gd name="T14" fmla="*/ 12935 w 21600"/>
                <a:gd name="T15" fmla="*/ 164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3895" y="18933"/>
                  </a:moveTo>
                  <a:cubicBezTo>
                    <a:pt x="17271" y="17648"/>
                    <a:pt x="19503" y="14412"/>
                    <a:pt x="19503" y="10800"/>
                  </a:cubicBezTo>
                  <a:cubicBezTo>
                    <a:pt x="19503" y="8725"/>
                    <a:pt x="18761" y="6718"/>
                    <a:pt x="17413" y="5142"/>
                  </a:cubicBezTo>
                  <a:lnTo>
                    <a:pt x="19006" y="3778"/>
                  </a:lnTo>
                  <a:cubicBezTo>
                    <a:pt x="20680" y="5735"/>
                    <a:pt x="21600" y="8225"/>
                    <a:pt x="21600" y="10800"/>
                  </a:cubicBezTo>
                  <a:cubicBezTo>
                    <a:pt x="21600" y="15282"/>
                    <a:pt x="18831" y="19299"/>
                    <a:pt x="14641" y="20893"/>
                  </a:cubicBezTo>
                  <a:lnTo>
                    <a:pt x="15602" y="23416"/>
                  </a:lnTo>
                  <a:lnTo>
                    <a:pt x="10765" y="21248"/>
                  </a:lnTo>
                  <a:lnTo>
                    <a:pt x="12935" y="16410"/>
                  </a:lnTo>
                  <a:lnTo>
                    <a:pt x="13895" y="18933"/>
                  </a:ln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433230" name="Rectangle 78"/>
          <p:cNvSpPr>
            <a:spLocks noChangeArrowheads="1"/>
          </p:cNvSpPr>
          <p:nvPr/>
        </p:nvSpPr>
        <p:spPr bwMode="auto">
          <a:xfrm>
            <a:off x="520700" y="1268413"/>
            <a:ext cx="5761038" cy="539750"/>
          </a:xfrm>
          <a:prstGeom prst="rect">
            <a:avLst/>
          </a:prstGeom>
          <a:solidFill>
            <a:srgbClr val="FFCC99"/>
          </a:solidFill>
          <a:ln w="2222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管理就是</a:t>
            </a:r>
            <a:r>
              <a:rPr lang="en-US" altLang="zh-TW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PDCA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循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环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运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作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3232" name="Text Box 80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23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951" name="Group 7"/>
          <p:cNvGrpSpPr/>
          <p:nvPr/>
        </p:nvGrpSpPr>
        <p:grpSpPr bwMode="auto">
          <a:xfrm>
            <a:off x="665353" y="1911694"/>
            <a:ext cx="7777163" cy="4757738"/>
            <a:chOff x="621" y="816"/>
            <a:chExt cx="4899" cy="2997"/>
          </a:xfrm>
        </p:grpSpPr>
        <p:sp>
          <p:nvSpPr>
            <p:cNvPr id="466952" name="Text Box 8"/>
            <p:cNvSpPr txBox="1">
              <a:spLocks noChangeArrowheads="1"/>
            </p:cNvSpPr>
            <p:nvPr/>
          </p:nvSpPr>
          <p:spPr bwMode="auto">
            <a:xfrm>
              <a:off x="1248" y="2832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</a:t>
              </a:r>
              <a:endPara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66953" name="Text Box 9"/>
            <p:cNvSpPr txBox="1">
              <a:spLocks noChangeArrowheads="1"/>
            </p:cNvSpPr>
            <p:nvPr/>
          </p:nvSpPr>
          <p:spPr bwMode="auto">
            <a:xfrm>
              <a:off x="2016" y="2352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</a:t>
              </a:r>
              <a:endPara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66954" name="Text Box 10"/>
            <p:cNvSpPr txBox="1">
              <a:spLocks noChangeArrowheads="1"/>
            </p:cNvSpPr>
            <p:nvPr/>
          </p:nvSpPr>
          <p:spPr bwMode="auto">
            <a:xfrm>
              <a:off x="2784" y="1872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</a:t>
              </a:r>
              <a:endPara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66955" name="Text Box 11"/>
            <p:cNvSpPr txBox="1">
              <a:spLocks noChangeArrowheads="1"/>
            </p:cNvSpPr>
            <p:nvPr/>
          </p:nvSpPr>
          <p:spPr bwMode="auto">
            <a:xfrm>
              <a:off x="3600" y="1440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</a:t>
              </a:r>
              <a:endPara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66956" name="Text Box 12"/>
            <p:cNvSpPr txBox="1">
              <a:spLocks noChangeArrowheads="1"/>
            </p:cNvSpPr>
            <p:nvPr/>
          </p:nvSpPr>
          <p:spPr bwMode="auto">
            <a:xfrm>
              <a:off x="4512" y="960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</a:t>
              </a:r>
              <a:endPara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66957" name="Text Box 13"/>
            <p:cNvSpPr txBox="1">
              <a:spLocks noChangeArrowheads="1"/>
            </p:cNvSpPr>
            <p:nvPr/>
          </p:nvSpPr>
          <p:spPr bwMode="auto">
            <a:xfrm>
              <a:off x="1968" y="2736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改善</a:t>
              </a:r>
              <a:endParaRPr lang="ja-JP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66958" name="Text Box 14"/>
            <p:cNvSpPr txBox="1">
              <a:spLocks noChangeArrowheads="1"/>
            </p:cNvSpPr>
            <p:nvPr/>
          </p:nvSpPr>
          <p:spPr bwMode="auto">
            <a:xfrm>
              <a:off x="2832" y="2256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改善</a:t>
              </a:r>
              <a:endParaRPr lang="ja-JP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66959" name="Text Box 15"/>
            <p:cNvSpPr txBox="1">
              <a:spLocks noChangeArrowheads="1"/>
            </p:cNvSpPr>
            <p:nvPr/>
          </p:nvSpPr>
          <p:spPr bwMode="auto">
            <a:xfrm>
              <a:off x="3600" y="1824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改善</a:t>
              </a:r>
              <a:endParaRPr lang="ja-JP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66960" name="Text Box 16"/>
            <p:cNvSpPr txBox="1">
              <a:spLocks noChangeArrowheads="1"/>
            </p:cNvSpPr>
            <p:nvPr/>
          </p:nvSpPr>
          <p:spPr bwMode="auto">
            <a:xfrm>
              <a:off x="4464" y="1344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改善</a:t>
              </a:r>
              <a:endParaRPr lang="ja-JP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grpSp>
          <p:nvGrpSpPr>
            <p:cNvPr id="466961" name="Group 17"/>
            <p:cNvGrpSpPr/>
            <p:nvPr/>
          </p:nvGrpSpPr>
          <p:grpSpPr bwMode="auto">
            <a:xfrm>
              <a:off x="621" y="816"/>
              <a:ext cx="4899" cy="2997"/>
              <a:chOff x="621" y="816"/>
              <a:chExt cx="4899" cy="2997"/>
            </a:xfrm>
          </p:grpSpPr>
          <p:sp>
            <p:nvSpPr>
              <p:cNvPr id="466962" name="Line 18"/>
              <p:cNvSpPr>
                <a:spLocks noChangeShapeType="1"/>
              </p:cNvSpPr>
              <p:nvPr/>
            </p:nvSpPr>
            <p:spPr bwMode="auto">
              <a:xfrm>
                <a:off x="1248" y="1344"/>
                <a:ext cx="0" cy="2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66963" name="Line 19"/>
              <p:cNvSpPr>
                <a:spLocks noChangeShapeType="1"/>
              </p:cNvSpPr>
              <p:nvPr/>
            </p:nvSpPr>
            <p:spPr bwMode="auto">
              <a:xfrm>
                <a:off x="1248" y="3552"/>
                <a:ext cx="41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66964" name="Freeform 20"/>
              <p:cNvSpPr/>
              <p:nvPr/>
            </p:nvSpPr>
            <p:spPr bwMode="auto">
              <a:xfrm>
                <a:off x="1248" y="1200"/>
                <a:ext cx="3984" cy="368"/>
              </a:xfrm>
              <a:custGeom>
                <a:avLst/>
                <a:gdLst>
                  <a:gd name="T0" fmla="*/ 0 w 3984"/>
                  <a:gd name="T1" fmla="*/ 1896 h 1968"/>
                  <a:gd name="T2" fmla="*/ 672 w 3984"/>
                  <a:gd name="T3" fmla="*/ 1896 h 1968"/>
                  <a:gd name="T4" fmla="*/ 768 w 3984"/>
                  <a:gd name="T5" fmla="*/ 1464 h 1968"/>
                  <a:gd name="T6" fmla="*/ 1488 w 3984"/>
                  <a:gd name="T7" fmla="*/ 1416 h 1968"/>
                  <a:gd name="T8" fmla="*/ 1584 w 3984"/>
                  <a:gd name="T9" fmla="*/ 984 h 1968"/>
                  <a:gd name="T10" fmla="*/ 2256 w 3984"/>
                  <a:gd name="T11" fmla="*/ 936 h 1968"/>
                  <a:gd name="T12" fmla="*/ 2352 w 3984"/>
                  <a:gd name="T13" fmla="*/ 504 h 1968"/>
                  <a:gd name="T14" fmla="*/ 3072 w 3984"/>
                  <a:gd name="T15" fmla="*/ 456 h 1968"/>
                  <a:gd name="T16" fmla="*/ 3216 w 3984"/>
                  <a:gd name="T17" fmla="*/ 72 h 1968"/>
                  <a:gd name="T18" fmla="*/ 3984 w 3984"/>
                  <a:gd name="T19" fmla="*/ 24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84" h="1968">
                    <a:moveTo>
                      <a:pt x="0" y="1896"/>
                    </a:moveTo>
                    <a:cubicBezTo>
                      <a:pt x="272" y="1932"/>
                      <a:pt x="544" y="1968"/>
                      <a:pt x="672" y="1896"/>
                    </a:cubicBezTo>
                    <a:cubicBezTo>
                      <a:pt x="800" y="1824"/>
                      <a:pt x="632" y="1544"/>
                      <a:pt x="768" y="1464"/>
                    </a:cubicBezTo>
                    <a:cubicBezTo>
                      <a:pt x="904" y="1384"/>
                      <a:pt x="1352" y="1496"/>
                      <a:pt x="1488" y="1416"/>
                    </a:cubicBezTo>
                    <a:cubicBezTo>
                      <a:pt x="1624" y="1336"/>
                      <a:pt x="1456" y="1064"/>
                      <a:pt x="1584" y="984"/>
                    </a:cubicBezTo>
                    <a:cubicBezTo>
                      <a:pt x="1712" y="904"/>
                      <a:pt x="2128" y="1016"/>
                      <a:pt x="2256" y="936"/>
                    </a:cubicBezTo>
                    <a:cubicBezTo>
                      <a:pt x="2384" y="856"/>
                      <a:pt x="2216" y="584"/>
                      <a:pt x="2352" y="504"/>
                    </a:cubicBezTo>
                    <a:cubicBezTo>
                      <a:pt x="2488" y="424"/>
                      <a:pt x="2928" y="528"/>
                      <a:pt x="3072" y="456"/>
                    </a:cubicBezTo>
                    <a:cubicBezTo>
                      <a:pt x="3216" y="384"/>
                      <a:pt x="3064" y="144"/>
                      <a:pt x="3216" y="72"/>
                    </a:cubicBezTo>
                    <a:cubicBezTo>
                      <a:pt x="3368" y="0"/>
                      <a:pt x="3856" y="32"/>
                      <a:pt x="3984" y="24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66965" name="Text Box 21"/>
              <p:cNvSpPr txBox="1">
                <a:spLocks noChangeArrowheads="1"/>
              </p:cNvSpPr>
              <p:nvPr/>
            </p:nvSpPr>
            <p:spPr bwMode="auto">
              <a:xfrm>
                <a:off x="4464" y="3580"/>
                <a:ext cx="10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zh-CN" altLang="en-US" sz="20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时间</a:t>
                </a:r>
                <a:endParaRPr lang="zh-CN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66966" name="Text Box 22"/>
              <p:cNvSpPr txBox="1">
                <a:spLocks noChangeArrowheads="1"/>
              </p:cNvSpPr>
              <p:nvPr/>
            </p:nvSpPr>
            <p:spPr bwMode="auto">
              <a:xfrm>
                <a:off x="621" y="1200"/>
                <a:ext cx="430" cy="16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ja-JP" sz="36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QCD</a:t>
                </a:r>
                <a:r>
                  <a:rPr lang="zh-CN" altLang="en-US" sz="36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水平</a:t>
                </a:r>
                <a:endParaRPr lang="ja-JP" altLang="en-US" sz="3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66967" name="Text Box 23"/>
              <p:cNvSpPr txBox="1">
                <a:spLocks noChangeArrowheads="1"/>
              </p:cNvSpPr>
              <p:nvPr/>
            </p:nvSpPr>
            <p:spPr bwMode="auto">
              <a:xfrm>
                <a:off x="1440" y="816"/>
                <a:ext cx="235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zh-CN" altLang="en-US" sz="20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管理者通过管理明确课题，与改善相联系，这一点非常重要。</a:t>
                </a:r>
                <a:endParaRPr lang="en-US" altLang="ja-JP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</p:grpSp>
      <p:sp>
        <p:nvSpPr>
          <p:cNvPr id="466969" name="Rectangle 25"/>
          <p:cNvSpPr>
            <a:spLocks noChangeArrowheads="1"/>
          </p:cNvSpPr>
          <p:nvPr/>
        </p:nvSpPr>
        <p:spPr bwMode="auto">
          <a:xfrm>
            <a:off x="520700" y="1089025"/>
            <a:ext cx="2971800" cy="539750"/>
          </a:xfrm>
          <a:prstGeom prst="rect">
            <a:avLst/>
          </a:prstGeom>
          <a:solidFill>
            <a:srgbClr val="FFCC99"/>
          </a:solidFill>
          <a:ln w="2222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ja-JP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和改善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6971" name="Text Box 27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6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854" name="Object 6"/>
          <p:cNvGraphicFramePr>
            <a:graphicFrameLocks noChangeAspect="1"/>
          </p:cNvGraphicFramePr>
          <p:nvPr/>
        </p:nvGraphicFramePr>
        <p:xfrm>
          <a:off x="4554546" y="3969072"/>
          <a:ext cx="4502150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8" name="ビットマップ イメージ" r:id="rId1" imgW="2867025" imgH="1476375" progId="Paint.Picture">
                  <p:embed/>
                </p:oleObj>
              </mc:Choice>
              <mc:Fallback>
                <p:oleObj name="ビットマップ イメージ" r:id="rId1" imgW="2867025" imgH="147637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46" y="3969072"/>
                        <a:ext cx="4502150" cy="247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55" name="Oval 7"/>
          <p:cNvSpPr>
            <a:spLocks noChangeArrowheads="1"/>
          </p:cNvSpPr>
          <p:nvPr/>
        </p:nvSpPr>
        <p:spPr bwMode="auto">
          <a:xfrm>
            <a:off x="7435859" y="5499422"/>
            <a:ext cx="900112" cy="811212"/>
          </a:xfrm>
          <a:prstGeom prst="ellipse">
            <a:avLst/>
          </a:prstGeom>
          <a:solidFill>
            <a:schemeClr val="bg1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日常管理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2856" name="Oval 8"/>
          <p:cNvSpPr>
            <a:spLocks noChangeArrowheads="1"/>
          </p:cNvSpPr>
          <p:nvPr/>
        </p:nvSpPr>
        <p:spPr bwMode="auto">
          <a:xfrm>
            <a:off x="4645034" y="5499422"/>
            <a:ext cx="900112" cy="811212"/>
          </a:xfrm>
          <a:prstGeom prst="ellipse">
            <a:avLst/>
          </a:prstGeom>
          <a:solidFill>
            <a:schemeClr val="bg1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2859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2860" name="Rectangle 12"/>
          <p:cNvSpPr>
            <a:spLocks noChangeArrowheads="1"/>
          </p:cNvSpPr>
          <p:nvPr/>
        </p:nvSpPr>
        <p:spPr bwMode="auto">
          <a:xfrm>
            <a:off x="0" y="13589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ja-JP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★</a:t>
            </a:r>
            <a:r>
              <a:rPr lang="en-US" altLang="ja-JP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TQM </a:t>
            </a:r>
            <a:r>
              <a:rPr lang="ja-JP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ja-JP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Total Quality Management</a:t>
            </a:r>
            <a:r>
              <a:rPr lang="ja-JP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endParaRPr lang="ja-JP" altLang="zh-CN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0" dirty="0">
                <a:solidFill>
                  <a:srgbClr val="FFFF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zh-CN" sz="2400" b="0" dirty="0">
                <a:solidFill>
                  <a:srgbClr val="FFFF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2400" b="0" dirty="0">
                <a:solidFill>
                  <a:srgbClr val="FFFF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zh-CN" sz="2400" b="0" dirty="0">
                <a:solidFill>
                  <a:srgbClr val="FFFF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2400" b="0" dirty="0">
                <a:solidFill>
                  <a:srgbClr val="FFFF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zh-CN" sz="2400" b="0" dirty="0">
                <a:solidFill>
                  <a:srgbClr val="FFFF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＝</a:t>
            </a:r>
            <a:r>
              <a:rPr lang="zh-CN" altLang="en-US" sz="2400" b="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为了效率性地达成全公司的经营目标，而采取的有组织</a:t>
            </a:r>
            <a:endParaRPr lang="zh-CN" altLang="en-US" sz="2400" b="0" dirty="0">
              <a:solidFill>
                <a:srgbClr val="3333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性地活动。</a:t>
            </a:r>
            <a:r>
              <a:rPr lang="zh-CN" altLang="en-US" sz="24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ja-JP" altLang="en-US" sz="24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　　　</a:t>
            </a:r>
            <a:r>
              <a:rPr lang="ja-JP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ja-JP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</a:t>
            </a:r>
            <a:endParaRPr lang="ja-JP" altLang="en-US" sz="2400" b="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2861" name="Rectangle 13"/>
          <p:cNvSpPr>
            <a:spLocks noChangeArrowheads="1"/>
          </p:cNvSpPr>
          <p:nvPr/>
        </p:nvSpPr>
        <p:spPr bwMode="auto">
          <a:xfrm>
            <a:off x="520101" y="3338513"/>
            <a:ext cx="3781425" cy="2959100"/>
          </a:xfrm>
          <a:prstGeom prst="rect">
            <a:avLst/>
          </a:prstGeom>
          <a:gradFill rotWithShape="1">
            <a:gsLst>
              <a:gs pos="0">
                <a:srgbClr val="00FFFF">
                  <a:gamma/>
                  <a:shade val="75686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7568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方针管理的基本</a:t>
            </a:r>
            <a:r>
              <a:rPr lang="en-US" altLang="zh-CN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r>
              <a:rPr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在工厂内实施作为基础的日常管理。</a:t>
            </a:r>
            <a:r>
              <a:rPr lang="ja-JP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　　　</a:t>
            </a:r>
            <a:endParaRPr lang="ja-JP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</a:t>
            </a:r>
            <a:r>
              <a:rPr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全员参加 </a:t>
            </a:r>
            <a:endParaRPr lang="zh-CN" altLang="en-US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</a:t>
            </a:r>
            <a:r>
              <a:rPr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提高工作质量和改善企业素质</a:t>
            </a:r>
            <a:endParaRPr lang="zh-CN" altLang="en-US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999" name="Group 7"/>
          <p:cNvGrpSpPr/>
          <p:nvPr/>
        </p:nvGrpSpPr>
        <p:grpSpPr bwMode="auto">
          <a:xfrm>
            <a:off x="606426" y="2361432"/>
            <a:ext cx="7700963" cy="4217988"/>
            <a:chOff x="621" y="960"/>
            <a:chExt cx="4851" cy="2657"/>
          </a:xfrm>
        </p:grpSpPr>
        <p:sp>
          <p:nvSpPr>
            <p:cNvPr id="469000" name="Line 8"/>
            <p:cNvSpPr>
              <a:spLocks noChangeShapeType="1"/>
            </p:cNvSpPr>
            <p:nvPr/>
          </p:nvSpPr>
          <p:spPr bwMode="auto">
            <a:xfrm>
              <a:off x="1248" y="3312"/>
              <a:ext cx="4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grpSp>
          <p:nvGrpSpPr>
            <p:cNvPr id="469001" name="Group 9"/>
            <p:cNvGrpSpPr/>
            <p:nvPr/>
          </p:nvGrpSpPr>
          <p:grpSpPr bwMode="auto">
            <a:xfrm>
              <a:off x="621" y="960"/>
              <a:ext cx="4851" cy="2657"/>
              <a:chOff x="621" y="960"/>
              <a:chExt cx="4851" cy="2657"/>
            </a:xfrm>
          </p:grpSpPr>
          <p:sp>
            <p:nvSpPr>
              <p:cNvPr id="469002" name="Line 10"/>
              <p:cNvSpPr>
                <a:spLocks noChangeShapeType="1"/>
              </p:cNvSpPr>
              <p:nvPr/>
            </p:nvSpPr>
            <p:spPr bwMode="auto">
              <a:xfrm>
                <a:off x="1248" y="1104"/>
                <a:ext cx="0" cy="2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69003" name="Text Box 11"/>
              <p:cNvSpPr txBox="1">
                <a:spLocks noChangeArrowheads="1"/>
              </p:cNvSpPr>
              <p:nvPr/>
            </p:nvSpPr>
            <p:spPr bwMode="auto">
              <a:xfrm>
                <a:off x="1488" y="2784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ja-JP" altLang="en-US" sz="2000" dirty="0">
                    <a:solidFill>
                      <a:srgbClr val="0000FF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改善</a:t>
                </a:r>
                <a:endParaRPr lang="ja-JP" altLang="en-US" sz="200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69004" name="Text Box 12"/>
              <p:cNvSpPr txBox="1">
                <a:spLocks noChangeArrowheads="1"/>
              </p:cNvSpPr>
              <p:nvPr/>
            </p:nvSpPr>
            <p:spPr bwMode="auto">
              <a:xfrm>
                <a:off x="2832" y="2688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ja-JP" altLang="en-US" sz="2000" dirty="0">
                    <a:solidFill>
                      <a:srgbClr val="0000FF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改善</a:t>
                </a:r>
                <a:endParaRPr lang="ja-JP" altLang="en-US" sz="200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69005" name="Text Box 13"/>
              <p:cNvSpPr txBox="1">
                <a:spLocks noChangeArrowheads="1"/>
              </p:cNvSpPr>
              <p:nvPr/>
            </p:nvSpPr>
            <p:spPr bwMode="auto">
              <a:xfrm>
                <a:off x="4080" y="2496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ja-JP" altLang="en-US" sz="2000" dirty="0">
                    <a:solidFill>
                      <a:srgbClr val="0000FF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改善</a:t>
                </a:r>
                <a:endParaRPr lang="ja-JP" altLang="en-US" sz="200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69006" name="Text Box 14"/>
              <p:cNvSpPr txBox="1">
                <a:spLocks noChangeArrowheads="1"/>
              </p:cNvSpPr>
              <p:nvPr/>
            </p:nvSpPr>
            <p:spPr bwMode="auto">
              <a:xfrm>
                <a:off x="2928" y="2064"/>
                <a:ext cx="8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ja-JP" altLang="en-US" sz="200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没有管理</a:t>
                </a:r>
                <a:endParaRPr lang="ja-JP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69007" name="Text Box 15"/>
              <p:cNvSpPr txBox="1">
                <a:spLocks noChangeArrowheads="1"/>
              </p:cNvSpPr>
              <p:nvPr/>
            </p:nvSpPr>
            <p:spPr bwMode="auto">
              <a:xfrm>
                <a:off x="4416" y="3384"/>
                <a:ext cx="10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zh-CN" altLang="en-US" sz="200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时间</a:t>
                </a:r>
                <a:endParaRPr lang="zh-CN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69008" name="Text Box 16"/>
              <p:cNvSpPr txBox="1">
                <a:spLocks noChangeArrowheads="1"/>
              </p:cNvSpPr>
              <p:nvPr/>
            </p:nvSpPr>
            <p:spPr bwMode="auto">
              <a:xfrm>
                <a:off x="621" y="960"/>
                <a:ext cx="430" cy="16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ja-JP" sz="36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QCD</a:t>
                </a:r>
                <a:r>
                  <a:rPr lang="zh-CN" altLang="en-US" sz="36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水平</a:t>
                </a:r>
                <a:endParaRPr lang="ja-JP" altLang="en-US" sz="3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69009" name="Freeform 17"/>
              <p:cNvSpPr/>
              <p:nvPr/>
            </p:nvSpPr>
            <p:spPr bwMode="auto">
              <a:xfrm>
                <a:off x="1248" y="2136"/>
                <a:ext cx="4128" cy="368"/>
              </a:xfrm>
              <a:custGeom>
                <a:avLst/>
                <a:gdLst>
                  <a:gd name="T0" fmla="*/ 0 w 4128"/>
                  <a:gd name="T1" fmla="*/ 1176 h 1176"/>
                  <a:gd name="T2" fmla="*/ 192 w 4128"/>
                  <a:gd name="T3" fmla="*/ 792 h 1176"/>
                  <a:gd name="T4" fmla="*/ 432 w 4128"/>
                  <a:gd name="T5" fmla="*/ 360 h 1176"/>
                  <a:gd name="T6" fmla="*/ 1152 w 4128"/>
                  <a:gd name="T7" fmla="*/ 600 h 1176"/>
                  <a:gd name="T8" fmla="*/ 1440 w 4128"/>
                  <a:gd name="T9" fmla="*/ 1032 h 1176"/>
                  <a:gd name="T10" fmla="*/ 1680 w 4128"/>
                  <a:gd name="T11" fmla="*/ 216 h 1176"/>
                  <a:gd name="T12" fmla="*/ 2448 w 4128"/>
                  <a:gd name="T13" fmla="*/ 456 h 1176"/>
                  <a:gd name="T14" fmla="*/ 2688 w 4128"/>
                  <a:gd name="T15" fmla="*/ 840 h 1176"/>
                  <a:gd name="T16" fmla="*/ 2976 w 4128"/>
                  <a:gd name="T17" fmla="*/ 72 h 1176"/>
                  <a:gd name="T18" fmla="*/ 3888 w 4128"/>
                  <a:gd name="T19" fmla="*/ 408 h 1176"/>
                  <a:gd name="T20" fmla="*/ 4128 w 4128"/>
                  <a:gd name="T21" fmla="*/ 744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28" h="1176">
                    <a:moveTo>
                      <a:pt x="0" y="1176"/>
                    </a:moveTo>
                    <a:cubicBezTo>
                      <a:pt x="60" y="1052"/>
                      <a:pt x="120" y="928"/>
                      <a:pt x="192" y="792"/>
                    </a:cubicBezTo>
                    <a:cubicBezTo>
                      <a:pt x="264" y="656"/>
                      <a:pt x="272" y="392"/>
                      <a:pt x="432" y="360"/>
                    </a:cubicBezTo>
                    <a:cubicBezTo>
                      <a:pt x="592" y="328"/>
                      <a:pt x="984" y="488"/>
                      <a:pt x="1152" y="600"/>
                    </a:cubicBezTo>
                    <a:cubicBezTo>
                      <a:pt x="1320" y="712"/>
                      <a:pt x="1352" y="1096"/>
                      <a:pt x="1440" y="1032"/>
                    </a:cubicBezTo>
                    <a:cubicBezTo>
                      <a:pt x="1528" y="968"/>
                      <a:pt x="1512" y="312"/>
                      <a:pt x="1680" y="216"/>
                    </a:cubicBezTo>
                    <a:cubicBezTo>
                      <a:pt x="1848" y="120"/>
                      <a:pt x="2280" y="352"/>
                      <a:pt x="2448" y="456"/>
                    </a:cubicBezTo>
                    <a:cubicBezTo>
                      <a:pt x="2616" y="560"/>
                      <a:pt x="2600" y="904"/>
                      <a:pt x="2688" y="840"/>
                    </a:cubicBezTo>
                    <a:cubicBezTo>
                      <a:pt x="2776" y="776"/>
                      <a:pt x="2776" y="144"/>
                      <a:pt x="2976" y="72"/>
                    </a:cubicBezTo>
                    <a:cubicBezTo>
                      <a:pt x="3176" y="0"/>
                      <a:pt x="3696" y="296"/>
                      <a:pt x="3888" y="408"/>
                    </a:cubicBezTo>
                    <a:cubicBezTo>
                      <a:pt x="4080" y="520"/>
                      <a:pt x="4088" y="688"/>
                      <a:pt x="4128" y="744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69010" name="Text Box 18"/>
              <p:cNvSpPr txBox="1">
                <a:spLocks noChangeArrowheads="1"/>
              </p:cNvSpPr>
              <p:nvPr/>
            </p:nvSpPr>
            <p:spPr bwMode="auto">
              <a:xfrm>
                <a:off x="1488" y="2208"/>
                <a:ext cx="8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ja-JP" altLang="en-US" sz="200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没有管理</a:t>
                </a:r>
                <a:endParaRPr lang="ja-JP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69011" name="Text Box 19"/>
              <p:cNvSpPr txBox="1">
                <a:spLocks noChangeArrowheads="1"/>
              </p:cNvSpPr>
              <p:nvPr/>
            </p:nvSpPr>
            <p:spPr bwMode="auto">
              <a:xfrm>
                <a:off x="4272" y="1920"/>
                <a:ext cx="8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ja-JP" altLang="en-US" sz="200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没有管理</a:t>
                </a:r>
                <a:endParaRPr lang="ja-JP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</p:grpSp>
      <p:sp>
        <p:nvSpPr>
          <p:cNvPr id="469014" name="Rectangle 22"/>
          <p:cNvSpPr>
            <a:spLocks noChangeArrowheads="1"/>
          </p:cNvSpPr>
          <p:nvPr/>
        </p:nvSpPr>
        <p:spPr bwMode="auto">
          <a:xfrm>
            <a:off x="520700" y="1089025"/>
            <a:ext cx="2971800" cy="539750"/>
          </a:xfrm>
          <a:prstGeom prst="rect">
            <a:avLst/>
          </a:prstGeom>
          <a:solidFill>
            <a:srgbClr val="FFCC99"/>
          </a:solidFill>
          <a:ln w="2222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没有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ja-JP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和改善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9015" name="Text Box 23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1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595313" y="1215073"/>
            <a:ext cx="3255962" cy="492443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tIns="0" bIns="0" anchor="ctr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 理 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en-US" altLang="zh-TW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457200" y="1568690"/>
            <a:ext cx="8347075" cy="67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8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所</a:t>
            </a:r>
            <a:r>
              <a:rPr lang="zh-CN" altLang="en-US" sz="28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谓</a:t>
            </a:r>
            <a:r>
              <a:rPr lang="zh-TW" altLang="en-US" sz="28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28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sz="28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目：</a:t>
            </a:r>
            <a:endParaRPr lang="zh-TW" altLang="en-US" sz="2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4181" name="Text Box 5"/>
          <p:cNvSpPr txBox="1">
            <a:spLocks noChangeArrowheads="1"/>
          </p:cNvSpPr>
          <p:nvPr/>
        </p:nvSpPr>
        <p:spPr bwMode="auto">
          <a:xfrm>
            <a:off x="341313" y="5786901"/>
            <a:ext cx="9652000" cy="67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要因系的管理</a:t>
            </a:r>
            <a:r>
              <a:rPr lang="zh-CN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项</a:t>
            </a:r>
            <a:r>
              <a:rPr lang="zh-TW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目：</a:t>
            </a:r>
            <a:r>
              <a:rPr lang="zh-CN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与</a:t>
            </a:r>
            <a:r>
              <a:rPr lang="zh-TW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方策有</a:t>
            </a:r>
            <a:r>
              <a:rPr lang="zh-CN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关</a:t>
            </a:r>
            <a:r>
              <a:rPr lang="zh-TW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的管理項目</a:t>
            </a:r>
            <a:endParaRPr lang="zh-TW" altLang="zh-TW" sz="2800" b="0" dirty="0">
              <a:solidFill>
                <a:srgbClr val="FF33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4182" name="Text Box 6"/>
          <p:cNvSpPr txBox="1">
            <a:spLocks noChangeArrowheads="1"/>
          </p:cNvSpPr>
          <p:nvPr/>
        </p:nvSpPr>
        <p:spPr bwMode="auto">
          <a:xfrm>
            <a:off x="341313" y="5336051"/>
            <a:ext cx="9652000" cy="67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</a:t>
            </a:r>
            <a:r>
              <a:rPr lang="zh-CN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结</a:t>
            </a:r>
            <a:r>
              <a:rPr lang="zh-TW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果系的管理</a:t>
            </a:r>
            <a:r>
              <a:rPr lang="zh-CN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项</a:t>
            </a:r>
            <a:r>
              <a:rPr lang="zh-TW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目：</a:t>
            </a:r>
            <a:r>
              <a:rPr lang="zh-CN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与</a:t>
            </a:r>
            <a:r>
              <a:rPr lang="zh-TW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目</a:t>
            </a:r>
            <a:r>
              <a:rPr lang="zh-CN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标</a:t>
            </a:r>
            <a:r>
              <a:rPr lang="zh-TW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有</a:t>
            </a:r>
            <a:r>
              <a:rPr lang="zh-CN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关</a:t>
            </a:r>
            <a:r>
              <a:rPr lang="zh-TW" altLang="en-US" sz="2800" b="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Webdings" panose="05030102010509060703" pitchFamily="18" charset="2"/>
              </a:rPr>
              <a:t>的管理項目</a:t>
            </a:r>
            <a:endParaRPr lang="zh-TW" altLang="en-US" sz="2800" b="0" dirty="0">
              <a:solidFill>
                <a:srgbClr val="FF3300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sym typeface="Webdings" panose="05030102010509060703" pitchFamily="18" charset="2"/>
            </a:endParaRPr>
          </a:p>
        </p:txBody>
      </p:sp>
      <p:sp>
        <p:nvSpPr>
          <p:cNvPr id="434183" name="Text Box 7"/>
          <p:cNvSpPr txBox="1">
            <a:spLocks noChangeArrowheads="1"/>
          </p:cNvSpPr>
          <p:nvPr/>
        </p:nvSpPr>
        <p:spPr bwMode="auto">
          <a:xfrm>
            <a:off x="339725" y="4796077"/>
            <a:ext cx="9652000" cy="67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8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28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sz="28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目的</a:t>
            </a:r>
            <a:r>
              <a:rPr lang="zh-CN" altLang="en-US" sz="28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种类</a:t>
            </a:r>
            <a:r>
              <a:rPr lang="zh-TW" altLang="en-US" sz="28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</a:t>
            </a:r>
            <a:endParaRPr lang="zh-TW" altLang="en-US" sz="28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ebdings" panose="05030102010509060703" pitchFamily="18" charset="2"/>
            </a:endParaRPr>
          </a:p>
        </p:txBody>
      </p:sp>
      <p:sp>
        <p:nvSpPr>
          <p:cNvPr id="434184" name="Text Box 8"/>
          <p:cNvSpPr txBox="1">
            <a:spLocks noChangeArrowheads="1"/>
          </p:cNvSpPr>
          <p:nvPr/>
        </p:nvSpPr>
        <p:spPr bwMode="auto">
          <a:xfrm>
            <a:off x="419100" y="2149509"/>
            <a:ext cx="8385175" cy="266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为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了判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断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是否依照目的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来实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施，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并采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取必要措施(行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动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)，而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制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定的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en-US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【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评价尺度或称检核点</a:t>
            </a:r>
            <a:r>
              <a:rPr lang="en-US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(Check Point)】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zh-CN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就是为了不断</a:t>
            </a:r>
            <a:r>
              <a:rPr lang="en-US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PDCA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循环的评价尺度，只要管理项目是定量的就能够把握计划与实绩的差异，并采取快速响应的处置。</a:t>
            </a:r>
            <a:endParaRPr lang="zh-CN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对不能定量化的项目，则必须明确报告方法及确认周期，明确定性的评价标准。</a:t>
            </a:r>
            <a:r>
              <a:rPr lang="ja-JP" altLang="en-US" sz="2400" b="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　　　　　　　　</a:t>
            </a:r>
            <a:r>
              <a:rPr lang="ja-JP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</a:t>
            </a:r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4186" name="Text Box 10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4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4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4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4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animBg="1" autoUpdateAnimBg="0"/>
      <p:bldP spid="434180" grpId="0" autoUpdateAnimBg="0"/>
      <p:bldP spid="434181" grpId="0" autoUpdateAnimBg="0"/>
      <p:bldP spid="434182" grpId="0" autoUpdateAnimBg="0"/>
      <p:bldP spid="434183" grpId="0" autoUpdateAnimBg="0"/>
      <p:bldP spid="43418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2" name="Text Box 4"/>
          <p:cNvSpPr txBox="1">
            <a:spLocks noChangeArrowheads="1"/>
          </p:cNvSpPr>
          <p:nvPr/>
        </p:nvSpPr>
        <p:spPr bwMode="auto">
          <a:xfrm>
            <a:off x="179388" y="1719263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定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义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用以反映或衡量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工作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执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行程度的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衡</a:t>
            </a: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量指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标。</a:t>
            </a:r>
            <a:endParaRPr lang="zh-TW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52613" name="Text Box 5"/>
          <p:cNvSpPr txBox="1">
            <a:spLocks noChangeArrowheads="1"/>
          </p:cNvSpPr>
          <p:nvPr/>
        </p:nvSpPr>
        <p:spPr bwMode="auto">
          <a:xfrm>
            <a:off x="179388" y="2168525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556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461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</a:pP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种类</a:t>
            </a:r>
            <a:r>
              <a:rPr lang="zh-TW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结果</a:t>
            </a:r>
            <a:r>
              <a:rPr lang="zh-TW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系的管理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目─ 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确</a:t>
            </a:r>
            <a:r>
              <a:rPr lang="zh-TW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保工作</a:t>
            </a:r>
            <a:r>
              <a:rPr lang="zh-TW" altLang="en-US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成果</a:t>
            </a:r>
            <a:r>
              <a:rPr lang="zh-TW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的品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质</a:t>
            </a:r>
            <a:endParaRPr lang="zh-TW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eaLnBrk="0" hangingPunct="0">
              <a:buFontTx/>
              <a:buNone/>
            </a:pPr>
            <a:r>
              <a:rPr lang="zh-TW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TW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TW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TW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TW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TW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要因系的管理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目─ 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确</a:t>
            </a:r>
            <a:r>
              <a:rPr lang="zh-TW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保品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质</a:t>
            </a:r>
            <a:r>
              <a:rPr lang="zh-TW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r>
              <a:rPr lang="zh-TW" altLang="en-US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手段</a:t>
            </a:r>
            <a:endParaRPr lang="zh-TW" altLang="en-US" b="0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452614" name="Object 6"/>
          <p:cNvGraphicFramePr>
            <a:graphicFrameLocks noChangeAspect="1"/>
          </p:cNvGraphicFramePr>
          <p:nvPr/>
        </p:nvGraphicFramePr>
        <p:xfrm>
          <a:off x="161925" y="3073400"/>
          <a:ext cx="88773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85" name="文档" r:id="rId1" imgW="6878955" imgH="1864995" progId="Word.Document.8">
                  <p:embed/>
                </p:oleObj>
              </mc:Choice>
              <mc:Fallback>
                <p:oleObj name="文档" r:id="rId1" imgW="6878955" imgH="186499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3073400"/>
                        <a:ext cx="88773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615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107950" y="5229225"/>
          <a:ext cx="9144000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86" name="文档" r:id="rId3" imgW="6854190" imgH="1503680" progId="Word.Document.8">
                  <p:embed/>
                </p:oleObj>
              </mc:Choice>
              <mc:Fallback>
                <p:oleObj name="文档" r:id="rId3" imgW="6854190" imgH="1503680" progId="Word.Document.8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229225"/>
                        <a:ext cx="9144000" cy="193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2619" name="Text Box 11"/>
          <p:cNvSpPr txBox="1">
            <a:spLocks noChangeArrowheads="1"/>
          </p:cNvSpPr>
          <p:nvPr/>
        </p:nvSpPr>
        <p:spPr bwMode="auto">
          <a:xfrm>
            <a:off x="520700" y="1189673"/>
            <a:ext cx="3255963" cy="492443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tIns="0" bIns="0" anchor="ctr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 理 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en-US" altLang="zh-TW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52620" name="Text Box 12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693" name="Group 37"/>
          <p:cNvGrpSpPr/>
          <p:nvPr/>
        </p:nvGrpSpPr>
        <p:grpSpPr bwMode="auto">
          <a:xfrm>
            <a:off x="611472" y="1994559"/>
            <a:ext cx="6178550" cy="4314825"/>
            <a:chOff x="249" y="1444"/>
            <a:chExt cx="3892" cy="2718"/>
          </a:xfrm>
        </p:grpSpPr>
        <p:grpSp>
          <p:nvGrpSpPr>
            <p:cNvPr id="454658" name="Group 2"/>
            <p:cNvGrpSpPr/>
            <p:nvPr/>
          </p:nvGrpSpPr>
          <p:grpSpPr bwMode="auto">
            <a:xfrm>
              <a:off x="249" y="1444"/>
              <a:ext cx="2057" cy="353"/>
              <a:chOff x="1914" y="1085"/>
              <a:chExt cx="1693" cy="353"/>
            </a:xfrm>
          </p:grpSpPr>
          <p:grpSp>
            <p:nvGrpSpPr>
              <p:cNvPr id="454659" name="Group 3"/>
              <p:cNvGrpSpPr/>
              <p:nvPr/>
            </p:nvGrpSpPr>
            <p:grpSpPr bwMode="auto">
              <a:xfrm>
                <a:off x="1914" y="1198"/>
                <a:ext cx="288" cy="240"/>
                <a:chOff x="720" y="1488"/>
                <a:chExt cx="384" cy="288"/>
              </a:xfrm>
            </p:grpSpPr>
            <p:sp>
              <p:nvSpPr>
                <p:cNvPr id="454660" name="Freeform 4"/>
                <p:cNvSpPr/>
                <p:nvPr/>
              </p:nvSpPr>
              <p:spPr bwMode="auto">
                <a:xfrm>
                  <a:off x="720" y="1488"/>
                  <a:ext cx="384" cy="288"/>
                </a:xfrm>
                <a:custGeom>
                  <a:avLst/>
                  <a:gdLst>
                    <a:gd name="T0" fmla="*/ 0 w 768"/>
                    <a:gd name="T1" fmla="*/ 0 h 480"/>
                    <a:gd name="T2" fmla="*/ 768 w 768"/>
                    <a:gd name="T3" fmla="*/ 240 h 480"/>
                    <a:gd name="T4" fmla="*/ 0 w 768"/>
                    <a:gd name="T5" fmla="*/ 480 h 480"/>
                    <a:gd name="T6" fmla="*/ 192 w 768"/>
                    <a:gd name="T7" fmla="*/ 240 h 480"/>
                    <a:gd name="T8" fmla="*/ 0 w 768"/>
                    <a:gd name="T9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8" h="480">
                      <a:moveTo>
                        <a:pt x="0" y="0"/>
                      </a:moveTo>
                      <a:lnTo>
                        <a:pt x="768" y="240"/>
                      </a:lnTo>
                      <a:lnTo>
                        <a:pt x="0" y="480"/>
                      </a:lnTo>
                      <a:lnTo>
                        <a:pt x="192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  <p:sp>
              <p:nvSpPr>
                <p:cNvPr id="454661" name="Freeform 5"/>
                <p:cNvSpPr/>
                <p:nvPr/>
              </p:nvSpPr>
              <p:spPr bwMode="auto">
                <a:xfrm>
                  <a:off x="729" y="1488"/>
                  <a:ext cx="144" cy="288"/>
                </a:xfrm>
                <a:custGeom>
                  <a:avLst/>
                  <a:gdLst>
                    <a:gd name="T0" fmla="*/ 0 w 288"/>
                    <a:gd name="T1" fmla="*/ 0 h 480"/>
                    <a:gd name="T2" fmla="*/ 288 w 288"/>
                    <a:gd name="T3" fmla="*/ 240 h 480"/>
                    <a:gd name="T4" fmla="*/ 0 w 288"/>
                    <a:gd name="T5" fmla="*/ 480 h 480"/>
                    <a:gd name="T6" fmla="*/ 192 w 288"/>
                    <a:gd name="T7" fmla="*/ 240 h 480"/>
                    <a:gd name="T8" fmla="*/ 0 w 288"/>
                    <a:gd name="T9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8" h="480">
                      <a:moveTo>
                        <a:pt x="0" y="0"/>
                      </a:moveTo>
                      <a:lnTo>
                        <a:pt x="288" y="240"/>
                      </a:lnTo>
                      <a:lnTo>
                        <a:pt x="0" y="480"/>
                      </a:lnTo>
                      <a:lnTo>
                        <a:pt x="192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</p:grpSp>
          <p:sp>
            <p:nvSpPr>
              <p:cNvPr id="454662" name="Text Box 6"/>
              <p:cNvSpPr txBox="1">
                <a:spLocks noChangeArrowheads="1"/>
              </p:cNvSpPr>
              <p:nvPr/>
            </p:nvSpPr>
            <p:spPr bwMode="auto">
              <a:xfrm>
                <a:off x="2245" y="1085"/>
                <a:ext cx="1362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ct val="20000"/>
                  </a:spcAft>
                  <a:buFontTx/>
                  <a:buNone/>
                </a:pPr>
                <a:r>
                  <a:rPr lang="zh-TW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管理目的</a:t>
                </a:r>
                <a:endPara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  <p:grpSp>
          <p:nvGrpSpPr>
            <p:cNvPr id="454663" name="Group 7"/>
            <p:cNvGrpSpPr/>
            <p:nvPr/>
          </p:nvGrpSpPr>
          <p:grpSpPr bwMode="auto">
            <a:xfrm>
              <a:off x="258" y="1917"/>
              <a:ext cx="3665" cy="332"/>
              <a:chOff x="1911" y="1651"/>
              <a:chExt cx="3017" cy="332"/>
            </a:xfrm>
          </p:grpSpPr>
          <p:grpSp>
            <p:nvGrpSpPr>
              <p:cNvPr id="454664" name="Group 8"/>
              <p:cNvGrpSpPr/>
              <p:nvPr/>
            </p:nvGrpSpPr>
            <p:grpSpPr bwMode="auto">
              <a:xfrm>
                <a:off x="1911" y="1743"/>
                <a:ext cx="288" cy="240"/>
                <a:chOff x="720" y="1488"/>
                <a:chExt cx="384" cy="288"/>
              </a:xfrm>
            </p:grpSpPr>
            <p:sp>
              <p:nvSpPr>
                <p:cNvPr id="454665" name="Freeform 9"/>
                <p:cNvSpPr/>
                <p:nvPr/>
              </p:nvSpPr>
              <p:spPr bwMode="auto">
                <a:xfrm>
                  <a:off x="720" y="1488"/>
                  <a:ext cx="384" cy="288"/>
                </a:xfrm>
                <a:custGeom>
                  <a:avLst/>
                  <a:gdLst>
                    <a:gd name="T0" fmla="*/ 0 w 768"/>
                    <a:gd name="T1" fmla="*/ 0 h 480"/>
                    <a:gd name="T2" fmla="*/ 768 w 768"/>
                    <a:gd name="T3" fmla="*/ 240 h 480"/>
                    <a:gd name="T4" fmla="*/ 0 w 768"/>
                    <a:gd name="T5" fmla="*/ 480 h 480"/>
                    <a:gd name="T6" fmla="*/ 192 w 768"/>
                    <a:gd name="T7" fmla="*/ 240 h 480"/>
                    <a:gd name="T8" fmla="*/ 0 w 768"/>
                    <a:gd name="T9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8" h="480">
                      <a:moveTo>
                        <a:pt x="0" y="0"/>
                      </a:moveTo>
                      <a:lnTo>
                        <a:pt x="768" y="240"/>
                      </a:lnTo>
                      <a:lnTo>
                        <a:pt x="0" y="480"/>
                      </a:lnTo>
                      <a:lnTo>
                        <a:pt x="192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  <p:sp>
              <p:nvSpPr>
                <p:cNvPr id="454666" name="Freeform 10"/>
                <p:cNvSpPr/>
                <p:nvPr/>
              </p:nvSpPr>
              <p:spPr bwMode="auto">
                <a:xfrm>
                  <a:off x="729" y="1488"/>
                  <a:ext cx="144" cy="288"/>
                </a:xfrm>
                <a:custGeom>
                  <a:avLst/>
                  <a:gdLst>
                    <a:gd name="T0" fmla="*/ 0 w 288"/>
                    <a:gd name="T1" fmla="*/ 0 h 480"/>
                    <a:gd name="T2" fmla="*/ 288 w 288"/>
                    <a:gd name="T3" fmla="*/ 240 h 480"/>
                    <a:gd name="T4" fmla="*/ 0 w 288"/>
                    <a:gd name="T5" fmla="*/ 480 h 480"/>
                    <a:gd name="T6" fmla="*/ 192 w 288"/>
                    <a:gd name="T7" fmla="*/ 240 h 480"/>
                    <a:gd name="T8" fmla="*/ 0 w 288"/>
                    <a:gd name="T9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8" h="480">
                      <a:moveTo>
                        <a:pt x="0" y="0"/>
                      </a:moveTo>
                      <a:lnTo>
                        <a:pt x="288" y="240"/>
                      </a:lnTo>
                      <a:lnTo>
                        <a:pt x="0" y="480"/>
                      </a:lnTo>
                      <a:lnTo>
                        <a:pt x="192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</p:grpSp>
          <p:sp>
            <p:nvSpPr>
              <p:cNvPr id="454667" name="Text Box 11"/>
              <p:cNvSpPr txBox="1">
                <a:spLocks noChangeArrowheads="1"/>
              </p:cNvSpPr>
              <p:nvPr/>
            </p:nvSpPr>
            <p:spPr bwMode="auto">
              <a:xfrm>
                <a:off x="2229" y="1651"/>
                <a:ext cx="2699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ct val="20000"/>
                  </a:spcAft>
                  <a:buFontTx/>
                  <a:buNone/>
                </a:pPr>
                <a:r>
                  <a:rPr lang="zh-TW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管理特性</a:t>
                </a:r>
                <a:r>
                  <a:rPr lang="en-US" altLang="zh-TW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(</a:t>
                </a:r>
                <a:r>
                  <a:rPr lang="zh-TW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水</a:t>
                </a:r>
                <a:r>
                  <a:rPr lang="zh-CN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准与</a:t>
                </a:r>
                <a:r>
                  <a:rPr lang="zh-TW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幅度</a:t>
                </a:r>
                <a:r>
                  <a:rPr lang="en-US" altLang="zh-TW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)</a:t>
                </a:r>
                <a:endParaRPr lang="en-US" altLang="zh-TW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  <p:grpSp>
          <p:nvGrpSpPr>
            <p:cNvPr id="454668" name="Group 12"/>
            <p:cNvGrpSpPr/>
            <p:nvPr/>
          </p:nvGrpSpPr>
          <p:grpSpPr bwMode="auto">
            <a:xfrm>
              <a:off x="279" y="2362"/>
              <a:ext cx="2510" cy="342"/>
              <a:chOff x="1917" y="1950"/>
              <a:chExt cx="2066" cy="342"/>
            </a:xfrm>
          </p:grpSpPr>
          <p:grpSp>
            <p:nvGrpSpPr>
              <p:cNvPr id="454669" name="Group 13"/>
              <p:cNvGrpSpPr/>
              <p:nvPr/>
            </p:nvGrpSpPr>
            <p:grpSpPr bwMode="auto">
              <a:xfrm>
                <a:off x="1917" y="2052"/>
                <a:ext cx="288" cy="240"/>
                <a:chOff x="720" y="1488"/>
                <a:chExt cx="384" cy="288"/>
              </a:xfrm>
            </p:grpSpPr>
            <p:sp>
              <p:nvSpPr>
                <p:cNvPr id="454670" name="Freeform 14"/>
                <p:cNvSpPr/>
                <p:nvPr/>
              </p:nvSpPr>
              <p:spPr bwMode="auto">
                <a:xfrm>
                  <a:off x="720" y="1488"/>
                  <a:ext cx="384" cy="288"/>
                </a:xfrm>
                <a:custGeom>
                  <a:avLst/>
                  <a:gdLst>
                    <a:gd name="T0" fmla="*/ 0 w 768"/>
                    <a:gd name="T1" fmla="*/ 0 h 480"/>
                    <a:gd name="T2" fmla="*/ 768 w 768"/>
                    <a:gd name="T3" fmla="*/ 240 h 480"/>
                    <a:gd name="T4" fmla="*/ 0 w 768"/>
                    <a:gd name="T5" fmla="*/ 480 h 480"/>
                    <a:gd name="T6" fmla="*/ 192 w 768"/>
                    <a:gd name="T7" fmla="*/ 240 h 480"/>
                    <a:gd name="T8" fmla="*/ 0 w 768"/>
                    <a:gd name="T9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8" h="480">
                      <a:moveTo>
                        <a:pt x="0" y="0"/>
                      </a:moveTo>
                      <a:lnTo>
                        <a:pt x="768" y="240"/>
                      </a:lnTo>
                      <a:lnTo>
                        <a:pt x="0" y="480"/>
                      </a:lnTo>
                      <a:lnTo>
                        <a:pt x="192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  <p:sp>
              <p:nvSpPr>
                <p:cNvPr id="454671" name="Freeform 15"/>
                <p:cNvSpPr/>
                <p:nvPr/>
              </p:nvSpPr>
              <p:spPr bwMode="auto">
                <a:xfrm>
                  <a:off x="729" y="1488"/>
                  <a:ext cx="144" cy="288"/>
                </a:xfrm>
                <a:custGeom>
                  <a:avLst/>
                  <a:gdLst>
                    <a:gd name="T0" fmla="*/ 0 w 288"/>
                    <a:gd name="T1" fmla="*/ 0 h 480"/>
                    <a:gd name="T2" fmla="*/ 288 w 288"/>
                    <a:gd name="T3" fmla="*/ 240 h 480"/>
                    <a:gd name="T4" fmla="*/ 0 w 288"/>
                    <a:gd name="T5" fmla="*/ 480 h 480"/>
                    <a:gd name="T6" fmla="*/ 192 w 288"/>
                    <a:gd name="T7" fmla="*/ 240 h 480"/>
                    <a:gd name="T8" fmla="*/ 0 w 288"/>
                    <a:gd name="T9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8" h="480">
                      <a:moveTo>
                        <a:pt x="0" y="0"/>
                      </a:moveTo>
                      <a:lnTo>
                        <a:pt x="288" y="240"/>
                      </a:lnTo>
                      <a:lnTo>
                        <a:pt x="0" y="480"/>
                      </a:lnTo>
                      <a:lnTo>
                        <a:pt x="192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</p:grpSp>
          <p:sp>
            <p:nvSpPr>
              <p:cNvPr id="454672" name="Text Box 16"/>
              <p:cNvSpPr txBox="1">
                <a:spLocks noChangeArrowheads="1"/>
              </p:cNvSpPr>
              <p:nvPr/>
            </p:nvSpPr>
            <p:spPr bwMode="auto">
              <a:xfrm>
                <a:off x="2221" y="1950"/>
                <a:ext cx="176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ct val="20000"/>
                  </a:spcAft>
                  <a:buFontTx/>
                  <a:buNone/>
                </a:pPr>
                <a:r>
                  <a:rPr lang="zh-TW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管理的循</a:t>
                </a:r>
                <a:r>
                  <a:rPr lang="zh-CN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环</a:t>
                </a:r>
                <a:endPara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  <p:grpSp>
          <p:nvGrpSpPr>
            <p:cNvPr id="454673" name="Group 17"/>
            <p:cNvGrpSpPr/>
            <p:nvPr/>
          </p:nvGrpSpPr>
          <p:grpSpPr bwMode="auto">
            <a:xfrm>
              <a:off x="295" y="2838"/>
              <a:ext cx="1901" cy="365"/>
              <a:chOff x="1914" y="2415"/>
              <a:chExt cx="1565" cy="360"/>
            </a:xfrm>
          </p:grpSpPr>
          <p:grpSp>
            <p:nvGrpSpPr>
              <p:cNvPr id="454674" name="Group 18"/>
              <p:cNvGrpSpPr/>
              <p:nvPr/>
            </p:nvGrpSpPr>
            <p:grpSpPr bwMode="auto">
              <a:xfrm>
                <a:off x="1914" y="2535"/>
                <a:ext cx="288" cy="240"/>
                <a:chOff x="720" y="1488"/>
                <a:chExt cx="384" cy="288"/>
              </a:xfrm>
            </p:grpSpPr>
            <p:sp>
              <p:nvSpPr>
                <p:cNvPr id="454675" name="Freeform 19"/>
                <p:cNvSpPr/>
                <p:nvPr/>
              </p:nvSpPr>
              <p:spPr bwMode="auto">
                <a:xfrm>
                  <a:off x="720" y="1488"/>
                  <a:ext cx="384" cy="288"/>
                </a:xfrm>
                <a:custGeom>
                  <a:avLst/>
                  <a:gdLst>
                    <a:gd name="T0" fmla="*/ 0 w 768"/>
                    <a:gd name="T1" fmla="*/ 0 h 480"/>
                    <a:gd name="T2" fmla="*/ 768 w 768"/>
                    <a:gd name="T3" fmla="*/ 240 h 480"/>
                    <a:gd name="T4" fmla="*/ 0 w 768"/>
                    <a:gd name="T5" fmla="*/ 480 h 480"/>
                    <a:gd name="T6" fmla="*/ 192 w 768"/>
                    <a:gd name="T7" fmla="*/ 240 h 480"/>
                    <a:gd name="T8" fmla="*/ 0 w 768"/>
                    <a:gd name="T9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8" h="480">
                      <a:moveTo>
                        <a:pt x="0" y="0"/>
                      </a:moveTo>
                      <a:lnTo>
                        <a:pt x="768" y="240"/>
                      </a:lnTo>
                      <a:lnTo>
                        <a:pt x="0" y="480"/>
                      </a:lnTo>
                      <a:lnTo>
                        <a:pt x="192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  <p:sp>
              <p:nvSpPr>
                <p:cNvPr id="454676" name="Freeform 20"/>
                <p:cNvSpPr/>
                <p:nvPr/>
              </p:nvSpPr>
              <p:spPr bwMode="auto">
                <a:xfrm>
                  <a:off x="729" y="1488"/>
                  <a:ext cx="144" cy="288"/>
                </a:xfrm>
                <a:custGeom>
                  <a:avLst/>
                  <a:gdLst>
                    <a:gd name="T0" fmla="*/ 0 w 288"/>
                    <a:gd name="T1" fmla="*/ 0 h 480"/>
                    <a:gd name="T2" fmla="*/ 288 w 288"/>
                    <a:gd name="T3" fmla="*/ 240 h 480"/>
                    <a:gd name="T4" fmla="*/ 0 w 288"/>
                    <a:gd name="T5" fmla="*/ 480 h 480"/>
                    <a:gd name="T6" fmla="*/ 192 w 288"/>
                    <a:gd name="T7" fmla="*/ 240 h 480"/>
                    <a:gd name="T8" fmla="*/ 0 w 288"/>
                    <a:gd name="T9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8" h="480">
                      <a:moveTo>
                        <a:pt x="0" y="0"/>
                      </a:moveTo>
                      <a:lnTo>
                        <a:pt x="288" y="240"/>
                      </a:lnTo>
                      <a:lnTo>
                        <a:pt x="0" y="480"/>
                      </a:lnTo>
                      <a:lnTo>
                        <a:pt x="192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</p:grpSp>
          <p:sp>
            <p:nvSpPr>
              <p:cNvPr id="454677" name="Text Box 21"/>
              <p:cNvSpPr txBox="1">
                <a:spLocks noChangeArrowheads="1"/>
              </p:cNvSpPr>
              <p:nvPr/>
            </p:nvSpPr>
            <p:spPr bwMode="auto">
              <a:xfrm>
                <a:off x="2217" y="2415"/>
                <a:ext cx="1262" cy="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ct val="20000"/>
                  </a:spcAft>
                  <a:buFontTx/>
                  <a:buNone/>
                </a:pPr>
                <a:r>
                  <a:rPr lang="zh-TW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行</a:t>
                </a:r>
                <a:r>
                  <a:rPr lang="zh-CN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动</a:t>
                </a:r>
                <a:r>
                  <a:rPr lang="zh-TW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基</a:t>
                </a:r>
                <a:r>
                  <a:rPr lang="zh-CN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准</a:t>
                </a:r>
                <a:endPara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  <p:grpSp>
          <p:nvGrpSpPr>
            <p:cNvPr id="454678" name="Group 22"/>
            <p:cNvGrpSpPr/>
            <p:nvPr/>
          </p:nvGrpSpPr>
          <p:grpSpPr bwMode="auto">
            <a:xfrm>
              <a:off x="295" y="3315"/>
              <a:ext cx="3293" cy="342"/>
              <a:chOff x="1914" y="2871"/>
              <a:chExt cx="2711" cy="342"/>
            </a:xfrm>
          </p:grpSpPr>
          <p:grpSp>
            <p:nvGrpSpPr>
              <p:cNvPr id="454679" name="Group 23"/>
              <p:cNvGrpSpPr/>
              <p:nvPr/>
            </p:nvGrpSpPr>
            <p:grpSpPr bwMode="auto">
              <a:xfrm>
                <a:off x="1914" y="2973"/>
                <a:ext cx="288" cy="240"/>
                <a:chOff x="720" y="1488"/>
                <a:chExt cx="384" cy="288"/>
              </a:xfrm>
            </p:grpSpPr>
            <p:sp>
              <p:nvSpPr>
                <p:cNvPr id="454680" name="Freeform 24"/>
                <p:cNvSpPr/>
                <p:nvPr/>
              </p:nvSpPr>
              <p:spPr bwMode="auto">
                <a:xfrm>
                  <a:off x="720" y="1488"/>
                  <a:ext cx="384" cy="288"/>
                </a:xfrm>
                <a:custGeom>
                  <a:avLst/>
                  <a:gdLst>
                    <a:gd name="T0" fmla="*/ 0 w 768"/>
                    <a:gd name="T1" fmla="*/ 0 h 480"/>
                    <a:gd name="T2" fmla="*/ 768 w 768"/>
                    <a:gd name="T3" fmla="*/ 240 h 480"/>
                    <a:gd name="T4" fmla="*/ 0 w 768"/>
                    <a:gd name="T5" fmla="*/ 480 h 480"/>
                    <a:gd name="T6" fmla="*/ 192 w 768"/>
                    <a:gd name="T7" fmla="*/ 240 h 480"/>
                    <a:gd name="T8" fmla="*/ 0 w 768"/>
                    <a:gd name="T9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8" h="480">
                      <a:moveTo>
                        <a:pt x="0" y="0"/>
                      </a:moveTo>
                      <a:lnTo>
                        <a:pt x="768" y="240"/>
                      </a:lnTo>
                      <a:lnTo>
                        <a:pt x="0" y="480"/>
                      </a:lnTo>
                      <a:lnTo>
                        <a:pt x="192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  <p:sp>
              <p:nvSpPr>
                <p:cNvPr id="454681" name="Freeform 25"/>
                <p:cNvSpPr/>
                <p:nvPr/>
              </p:nvSpPr>
              <p:spPr bwMode="auto">
                <a:xfrm>
                  <a:off x="729" y="1488"/>
                  <a:ext cx="144" cy="288"/>
                </a:xfrm>
                <a:custGeom>
                  <a:avLst/>
                  <a:gdLst>
                    <a:gd name="T0" fmla="*/ 0 w 288"/>
                    <a:gd name="T1" fmla="*/ 0 h 480"/>
                    <a:gd name="T2" fmla="*/ 288 w 288"/>
                    <a:gd name="T3" fmla="*/ 240 h 480"/>
                    <a:gd name="T4" fmla="*/ 0 w 288"/>
                    <a:gd name="T5" fmla="*/ 480 h 480"/>
                    <a:gd name="T6" fmla="*/ 192 w 288"/>
                    <a:gd name="T7" fmla="*/ 240 h 480"/>
                    <a:gd name="T8" fmla="*/ 0 w 288"/>
                    <a:gd name="T9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8" h="480">
                      <a:moveTo>
                        <a:pt x="0" y="0"/>
                      </a:moveTo>
                      <a:lnTo>
                        <a:pt x="288" y="240"/>
                      </a:lnTo>
                      <a:lnTo>
                        <a:pt x="0" y="480"/>
                      </a:lnTo>
                      <a:lnTo>
                        <a:pt x="192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</p:grpSp>
          <p:sp>
            <p:nvSpPr>
              <p:cNvPr id="454682" name="Text Box 26"/>
              <p:cNvSpPr txBox="1">
                <a:spLocks noChangeArrowheads="1"/>
              </p:cNvSpPr>
              <p:nvPr/>
            </p:nvSpPr>
            <p:spPr bwMode="auto">
              <a:xfrm>
                <a:off x="2208" y="2871"/>
                <a:ext cx="2417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ct val="20000"/>
                  </a:spcAft>
                  <a:buFontTx/>
                  <a:buNone/>
                </a:pPr>
                <a:r>
                  <a:rPr lang="zh-TW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管理</a:t>
                </a:r>
                <a:r>
                  <a:rPr lang="zh-CN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图进度</a:t>
                </a:r>
                <a:r>
                  <a:rPr lang="zh-TW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管理表</a:t>
                </a:r>
                <a:endPara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  <p:grpSp>
          <p:nvGrpSpPr>
            <p:cNvPr id="454683" name="Group 27"/>
            <p:cNvGrpSpPr/>
            <p:nvPr/>
          </p:nvGrpSpPr>
          <p:grpSpPr bwMode="auto">
            <a:xfrm>
              <a:off x="295" y="3793"/>
              <a:ext cx="3846" cy="369"/>
              <a:chOff x="1914" y="3264"/>
              <a:chExt cx="3166" cy="369"/>
            </a:xfrm>
          </p:grpSpPr>
          <p:grpSp>
            <p:nvGrpSpPr>
              <p:cNvPr id="454684" name="Group 28"/>
              <p:cNvGrpSpPr/>
              <p:nvPr/>
            </p:nvGrpSpPr>
            <p:grpSpPr bwMode="auto">
              <a:xfrm>
                <a:off x="1914" y="3393"/>
                <a:ext cx="288" cy="240"/>
                <a:chOff x="720" y="1488"/>
                <a:chExt cx="384" cy="288"/>
              </a:xfrm>
            </p:grpSpPr>
            <p:sp>
              <p:nvSpPr>
                <p:cNvPr id="454685" name="Freeform 29"/>
                <p:cNvSpPr/>
                <p:nvPr/>
              </p:nvSpPr>
              <p:spPr bwMode="auto">
                <a:xfrm>
                  <a:off x="720" y="1488"/>
                  <a:ext cx="384" cy="288"/>
                </a:xfrm>
                <a:custGeom>
                  <a:avLst/>
                  <a:gdLst>
                    <a:gd name="T0" fmla="*/ 0 w 768"/>
                    <a:gd name="T1" fmla="*/ 0 h 480"/>
                    <a:gd name="T2" fmla="*/ 768 w 768"/>
                    <a:gd name="T3" fmla="*/ 240 h 480"/>
                    <a:gd name="T4" fmla="*/ 0 w 768"/>
                    <a:gd name="T5" fmla="*/ 480 h 480"/>
                    <a:gd name="T6" fmla="*/ 192 w 768"/>
                    <a:gd name="T7" fmla="*/ 240 h 480"/>
                    <a:gd name="T8" fmla="*/ 0 w 768"/>
                    <a:gd name="T9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8" h="480">
                      <a:moveTo>
                        <a:pt x="0" y="0"/>
                      </a:moveTo>
                      <a:lnTo>
                        <a:pt x="768" y="240"/>
                      </a:lnTo>
                      <a:lnTo>
                        <a:pt x="0" y="480"/>
                      </a:lnTo>
                      <a:lnTo>
                        <a:pt x="192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  <p:sp>
              <p:nvSpPr>
                <p:cNvPr id="454686" name="Freeform 30"/>
                <p:cNvSpPr/>
                <p:nvPr/>
              </p:nvSpPr>
              <p:spPr bwMode="auto">
                <a:xfrm>
                  <a:off x="729" y="1488"/>
                  <a:ext cx="144" cy="288"/>
                </a:xfrm>
                <a:custGeom>
                  <a:avLst/>
                  <a:gdLst>
                    <a:gd name="T0" fmla="*/ 0 w 288"/>
                    <a:gd name="T1" fmla="*/ 0 h 480"/>
                    <a:gd name="T2" fmla="*/ 288 w 288"/>
                    <a:gd name="T3" fmla="*/ 240 h 480"/>
                    <a:gd name="T4" fmla="*/ 0 w 288"/>
                    <a:gd name="T5" fmla="*/ 480 h 480"/>
                    <a:gd name="T6" fmla="*/ 192 w 288"/>
                    <a:gd name="T7" fmla="*/ 240 h 480"/>
                    <a:gd name="T8" fmla="*/ 0 w 288"/>
                    <a:gd name="T9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8" h="480">
                      <a:moveTo>
                        <a:pt x="0" y="0"/>
                      </a:moveTo>
                      <a:lnTo>
                        <a:pt x="288" y="240"/>
                      </a:lnTo>
                      <a:lnTo>
                        <a:pt x="0" y="480"/>
                      </a:lnTo>
                      <a:lnTo>
                        <a:pt x="192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</p:grpSp>
          <p:sp>
            <p:nvSpPr>
              <p:cNvPr id="454687" name="Text Box 31"/>
              <p:cNvSpPr txBox="1">
                <a:spLocks noChangeArrowheads="1"/>
              </p:cNvSpPr>
              <p:nvPr/>
            </p:nvSpPr>
            <p:spPr bwMode="auto">
              <a:xfrm>
                <a:off x="2217" y="3264"/>
                <a:ext cx="2863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ct val="20000"/>
                  </a:spcAft>
                  <a:buFontTx/>
                  <a:buNone/>
                </a:pPr>
                <a:r>
                  <a:rPr lang="zh-TW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管理的主管者</a:t>
                </a:r>
                <a:r>
                  <a:rPr lang="en-US" altLang="zh-TW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(</a:t>
                </a:r>
                <a:r>
                  <a:rPr lang="zh-CN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责</a:t>
                </a:r>
                <a:r>
                  <a:rPr lang="zh-TW" altLang="en-US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任者</a:t>
                </a:r>
                <a:r>
                  <a:rPr lang="en-US" altLang="zh-TW" sz="2400" b="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)</a:t>
                </a:r>
                <a:endParaRPr lang="en-US" altLang="zh-TW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</p:grpSp>
      <p:sp>
        <p:nvSpPr>
          <p:cNvPr id="454694" name="Text Box 38"/>
          <p:cNvSpPr txBox="1">
            <a:spLocks noChangeArrowheads="1"/>
          </p:cNvSpPr>
          <p:nvPr/>
        </p:nvSpPr>
        <p:spPr bwMode="auto">
          <a:xfrm>
            <a:off x="520700" y="1189673"/>
            <a:ext cx="5041900" cy="492443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tIns="0" bIns="0" anchor="ctr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方针管理要点解说</a:t>
            </a:r>
            <a:endParaRPr lang="zh-CN" altLang="en-US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54695" name="Text Box 39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9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84" name="Group 4"/>
          <p:cNvGraphicFramePr>
            <a:graphicFrameLocks noGrp="1"/>
          </p:cNvGraphicFramePr>
          <p:nvPr/>
        </p:nvGraphicFramePr>
        <p:xfrm>
          <a:off x="395288" y="2006600"/>
          <a:ext cx="8280400" cy="4386136"/>
        </p:xfrm>
        <a:graphic>
          <a:graphicData uri="http://schemas.openxmlformats.org/drawingml/2006/table">
            <a:tbl>
              <a:tblPr/>
              <a:tblGrid>
                <a:gridCol w="1624012"/>
                <a:gridCol w="1285875"/>
                <a:gridCol w="1284288"/>
                <a:gridCol w="812800"/>
                <a:gridCol w="3273425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会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议</a:t>
                      </a: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名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参加者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主持人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频次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内容</a:t>
                      </a:r>
                      <a:endParaRPr kumimoji="1" lang="ja-JP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工厂管理项目进度会</a:t>
                      </a:r>
                      <a:r>
                        <a:rPr kumimoji="1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endParaRPr kumimoji="1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QCD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推进会</a:t>
                      </a:r>
                      <a:endParaRPr kumimoji="1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部长</a:t>
                      </a:r>
                      <a:r>
                        <a:rPr kumimoji="1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主任</a:t>
                      </a:r>
                      <a:r>
                        <a:rPr kumimoji="1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</a:t>
                      </a:r>
                      <a:r>
                        <a:rPr kumimoji="1" lang="ja-JP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1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 QCD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推进员以上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厂长</a:t>
                      </a:r>
                      <a:r>
                        <a:rPr kumimoji="1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 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QCD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室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1次/月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1．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管理項目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的达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成状況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　　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管理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项目进度表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2．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达项目总结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　　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总结表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回顾书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endParaRPr kumimoji="1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3．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领导的指示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　　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管理项目进度会议推进表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3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部门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车间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kumimoji="1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管理项目进度会</a:t>
                      </a:r>
                      <a:endParaRPr kumimoji="1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班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组长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、</a:t>
                      </a:r>
                      <a:endParaRPr kumimoji="1" lang="ja-JP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担当者以上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科长</a:t>
                      </a:r>
                      <a:r>
                        <a:rPr kumimoji="1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主任</a:t>
                      </a:r>
                      <a:r>
                        <a:rPr kumimoji="1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QCD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推进员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1次/月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班组管理项目进度会</a:t>
                      </a:r>
                      <a:endParaRPr kumimoji="1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全体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班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组成员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班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组长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1次/月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1．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管理項目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的达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成状況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　　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管理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项目进度表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2．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达项目总结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　　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总结表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回顾书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endParaRPr kumimoji="1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3．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领导的指示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　　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管理项目进度会议推进表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521" name="Text Box 41"/>
          <p:cNvSpPr txBox="1">
            <a:spLocks noChangeArrowheads="1"/>
          </p:cNvSpPr>
          <p:nvPr/>
        </p:nvSpPr>
        <p:spPr bwMode="auto">
          <a:xfrm>
            <a:off x="431448" y="1178700"/>
            <a:ext cx="7472363" cy="492443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tIns="0" bIns="0" anchor="ctr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月度管理项目进度会</a:t>
            </a:r>
            <a:r>
              <a:rPr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--</a:t>
            </a:r>
            <a:r>
              <a:rPr lang="ja-JP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毎月</a:t>
            </a:r>
            <a:r>
              <a:rPr lang="zh-CN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ＰＤＣＡ循环</a:t>
            </a:r>
            <a:endParaRPr lang="zh-TW" altLang="en-US" sz="2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2523" name="Text Box 43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227" name="Group 3"/>
          <p:cNvGrpSpPr/>
          <p:nvPr/>
        </p:nvGrpSpPr>
        <p:grpSpPr bwMode="auto">
          <a:xfrm>
            <a:off x="182563" y="2740808"/>
            <a:ext cx="8820150" cy="3894138"/>
            <a:chOff x="162" y="1852"/>
            <a:chExt cx="5556" cy="2453"/>
          </a:xfrm>
        </p:grpSpPr>
        <p:sp>
          <p:nvSpPr>
            <p:cNvPr id="436228" name="AutoShape 4"/>
            <p:cNvSpPr>
              <a:spLocks noChangeArrowheads="1"/>
            </p:cNvSpPr>
            <p:nvPr/>
          </p:nvSpPr>
          <p:spPr bwMode="auto">
            <a:xfrm>
              <a:off x="672" y="2592"/>
              <a:ext cx="669" cy="280"/>
            </a:xfrm>
            <a:prstGeom prst="wedgeRoundRectCallout">
              <a:avLst>
                <a:gd name="adj1" fmla="val -29523"/>
                <a:gd name="adj2" fmla="val 94644"/>
                <a:gd name="adj3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FF00">
                    <a:gamma/>
                    <a:tint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目标值</a:t>
              </a:r>
              <a:endPara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6229" name="Text Box 5"/>
            <p:cNvSpPr txBox="1">
              <a:spLocks noChangeArrowheads="1"/>
            </p:cNvSpPr>
            <p:nvPr/>
          </p:nvSpPr>
          <p:spPr bwMode="auto">
            <a:xfrm>
              <a:off x="2061" y="2748"/>
              <a:ext cx="9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zh-TW" altLang="en-US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管理幅度</a:t>
              </a:r>
              <a:endParaRPr lang="zh-TW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6230" name="AutoShape 6"/>
            <p:cNvSpPr/>
            <p:nvPr/>
          </p:nvSpPr>
          <p:spPr bwMode="auto">
            <a:xfrm>
              <a:off x="1932" y="2349"/>
              <a:ext cx="112" cy="1084"/>
            </a:xfrm>
            <a:prstGeom prst="rightBrace">
              <a:avLst>
                <a:gd name="adj1" fmla="val 8065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grpSp>
          <p:nvGrpSpPr>
            <p:cNvPr id="436231" name="Group 7"/>
            <p:cNvGrpSpPr/>
            <p:nvPr/>
          </p:nvGrpSpPr>
          <p:grpSpPr bwMode="auto">
            <a:xfrm>
              <a:off x="576" y="2351"/>
              <a:ext cx="2102" cy="1097"/>
              <a:chOff x="576" y="1728"/>
              <a:chExt cx="2112" cy="1248"/>
            </a:xfrm>
          </p:grpSpPr>
          <p:sp>
            <p:nvSpPr>
              <p:cNvPr id="436232" name="Line 8"/>
              <p:cNvSpPr>
                <a:spLocks noChangeShapeType="1"/>
              </p:cNvSpPr>
              <p:nvPr/>
            </p:nvSpPr>
            <p:spPr bwMode="auto">
              <a:xfrm>
                <a:off x="576" y="2496"/>
                <a:ext cx="211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36233" name="Line 9"/>
              <p:cNvSpPr>
                <a:spLocks noChangeShapeType="1"/>
              </p:cNvSpPr>
              <p:nvPr/>
            </p:nvSpPr>
            <p:spPr bwMode="auto">
              <a:xfrm>
                <a:off x="576" y="2976"/>
                <a:ext cx="211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36234" name="Line 10"/>
              <p:cNvSpPr>
                <a:spLocks noChangeShapeType="1"/>
              </p:cNvSpPr>
              <p:nvPr/>
            </p:nvSpPr>
            <p:spPr bwMode="auto">
              <a:xfrm>
                <a:off x="576" y="1728"/>
                <a:ext cx="211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  <p:sp>
          <p:nvSpPr>
            <p:cNvPr id="436235" name="Freeform 11"/>
            <p:cNvSpPr/>
            <p:nvPr/>
          </p:nvSpPr>
          <p:spPr bwMode="auto">
            <a:xfrm>
              <a:off x="1248" y="2097"/>
              <a:ext cx="430" cy="1351"/>
            </a:xfrm>
            <a:custGeom>
              <a:avLst/>
              <a:gdLst>
                <a:gd name="T0" fmla="*/ 0 w 432"/>
                <a:gd name="T1" fmla="*/ 288 h 1536"/>
                <a:gd name="T2" fmla="*/ 432 w 432"/>
                <a:gd name="T3" fmla="*/ 0 h 1536"/>
                <a:gd name="T4" fmla="*/ 192 w 432"/>
                <a:gd name="T5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1536">
                  <a:moveTo>
                    <a:pt x="0" y="288"/>
                  </a:moveTo>
                  <a:lnTo>
                    <a:pt x="432" y="0"/>
                  </a:lnTo>
                  <a:lnTo>
                    <a:pt x="192" y="1536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6236" name="Text Box 12"/>
            <p:cNvSpPr txBox="1">
              <a:spLocks noChangeArrowheads="1"/>
            </p:cNvSpPr>
            <p:nvPr/>
          </p:nvSpPr>
          <p:spPr bwMode="auto">
            <a:xfrm>
              <a:off x="1263" y="1852"/>
              <a:ext cx="9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zh-CN" altLang="en-US" sz="2400" dirty="0">
                  <a:solidFill>
                    <a:srgbClr val="FF3300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处置</a:t>
              </a:r>
              <a:r>
                <a:rPr lang="zh-TW" altLang="en-US" sz="2400" dirty="0">
                  <a:solidFill>
                    <a:srgbClr val="FF3300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界限</a:t>
              </a:r>
              <a:endParaRPr lang="zh-TW" altLang="en-US" sz="240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6237" name="Freeform 13"/>
            <p:cNvSpPr/>
            <p:nvPr/>
          </p:nvSpPr>
          <p:spPr bwMode="auto">
            <a:xfrm>
              <a:off x="576" y="2071"/>
              <a:ext cx="2150" cy="1857"/>
            </a:xfrm>
            <a:custGeom>
              <a:avLst/>
              <a:gdLst>
                <a:gd name="T0" fmla="*/ 0 w 2160"/>
                <a:gd name="T1" fmla="*/ 0 h 2112"/>
                <a:gd name="T2" fmla="*/ 0 w 2160"/>
                <a:gd name="T3" fmla="*/ 2112 h 2112"/>
                <a:gd name="T4" fmla="*/ 2160 w 2160"/>
                <a:gd name="T5" fmla="*/ 2112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" h="2112">
                  <a:moveTo>
                    <a:pt x="0" y="0"/>
                  </a:moveTo>
                  <a:lnTo>
                    <a:pt x="0" y="2112"/>
                  </a:lnTo>
                  <a:lnTo>
                    <a:pt x="2160" y="2112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6238" name="Text Box 14"/>
            <p:cNvSpPr txBox="1">
              <a:spLocks noChangeArrowheads="1"/>
            </p:cNvSpPr>
            <p:nvPr/>
          </p:nvSpPr>
          <p:spPr bwMode="auto">
            <a:xfrm>
              <a:off x="162" y="2394"/>
              <a:ext cx="349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zh-TW" altLang="en-US" sz="28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水</a:t>
              </a:r>
              <a:endParaRPr lang="zh-TW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zh-TW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zh-CN" altLang="en-US" sz="28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平</a:t>
              </a:r>
              <a:endPara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6239" name="Text Box 15"/>
            <p:cNvSpPr txBox="1">
              <a:spLocks noChangeArrowheads="1"/>
            </p:cNvSpPr>
            <p:nvPr/>
          </p:nvSpPr>
          <p:spPr bwMode="auto">
            <a:xfrm>
              <a:off x="1336" y="3975"/>
              <a:ext cx="63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zh-TW" altLang="en-US" sz="28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月 →</a:t>
              </a:r>
              <a:endParaRPr lang="zh-TW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6240" name="Freeform 16"/>
            <p:cNvSpPr/>
            <p:nvPr/>
          </p:nvSpPr>
          <p:spPr bwMode="auto">
            <a:xfrm>
              <a:off x="3226" y="2056"/>
              <a:ext cx="2150" cy="1857"/>
            </a:xfrm>
            <a:custGeom>
              <a:avLst/>
              <a:gdLst>
                <a:gd name="T0" fmla="*/ 0 w 2160"/>
                <a:gd name="T1" fmla="*/ 0 h 2112"/>
                <a:gd name="T2" fmla="*/ 0 w 2160"/>
                <a:gd name="T3" fmla="*/ 2112 h 2112"/>
                <a:gd name="T4" fmla="*/ 2160 w 2160"/>
                <a:gd name="T5" fmla="*/ 2112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" h="2112">
                  <a:moveTo>
                    <a:pt x="0" y="0"/>
                  </a:moveTo>
                  <a:lnTo>
                    <a:pt x="0" y="2112"/>
                  </a:lnTo>
                  <a:lnTo>
                    <a:pt x="2160" y="2112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6241" name="Text Box 17"/>
            <p:cNvSpPr txBox="1">
              <a:spLocks noChangeArrowheads="1"/>
            </p:cNvSpPr>
            <p:nvPr/>
          </p:nvSpPr>
          <p:spPr bwMode="auto">
            <a:xfrm>
              <a:off x="2812" y="2379"/>
              <a:ext cx="349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zh-TW" altLang="en-US" sz="28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水</a:t>
              </a:r>
              <a:endParaRPr lang="zh-TW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zh-TW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zh-CN" altLang="en-US" sz="28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平</a:t>
              </a:r>
              <a:endPara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6242" name="Text Box 18"/>
            <p:cNvSpPr txBox="1">
              <a:spLocks noChangeArrowheads="1"/>
            </p:cNvSpPr>
            <p:nvPr/>
          </p:nvSpPr>
          <p:spPr bwMode="auto">
            <a:xfrm>
              <a:off x="3986" y="3960"/>
              <a:ext cx="63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zh-TW" altLang="en-US" sz="28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月 →</a:t>
              </a:r>
              <a:endParaRPr lang="zh-TW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6243" name="AutoShape 19"/>
            <p:cNvSpPr>
              <a:spLocks noChangeArrowheads="1"/>
            </p:cNvSpPr>
            <p:nvPr/>
          </p:nvSpPr>
          <p:spPr bwMode="auto">
            <a:xfrm>
              <a:off x="3264" y="2880"/>
              <a:ext cx="669" cy="288"/>
            </a:xfrm>
            <a:prstGeom prst="wedgeRoundRectCallout">
              <a:avLst>
                <a:gd name="adj1" fmla="val 71375"/>
                <a:gd name="adj2" fmla="val 25694"/>
                <a:gd name="adj3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FF00">
                    <a:gamma/>
                    <a:tint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</a:t>
              </a: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标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值</a:t>
              </a:r>
              <a:endPara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6244" name="Text Box 20"/>
            <p:cNvSpPr txBox="1">
              <a:spLocks noChangeArrowheads="1"/>
            </p:cNvSpPr>
            <p:nvPr/>
          </p:nvSpPr>
          <p:spPr bwMode="auto">
            <a:xfrm>
              <a:off x="4806" y="2530"/>
              <a:ext cx="9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zh-TW" altLang="en-US" sz="24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管理幅度</a:t>
              </a:r>
              <a:endParaRPr lang="zh-TW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6245" name="AutoShape 21"/>
            <p:cNvSpPr/>
            <p:nvPr/>
          </p:nvSpPr>
          <p:spPr bwMode="auto">
            <a:xfrm>
              <a:off x="4725" y="2475"/>
              <a:ext cx="75" cy="491"/>
            </a:xfrm>
            <a:prstGeom prst="rightBrace">
              <a:avLst>
                <a:gd name="adj1" fmla="val 5455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grpSp>
          <p:nvGrpSpPr>
            <p:cNvPr id="436246" name="Group 22"/>
            <p:cNvGrpSpPr/>
            <p:nvPr/>
          </p:nvGrpSpPr>
          <p:grpSpPr bwMode="auto">
            <a:xfrm>
              <a:off x="3264" y="2319"/>
              <a:ext cx="2102" cy="1465"/>
              <a:chOff x="3264" y="1646"/>
              <a:chExt cx="2112" cy="1666"/>
            </a:xfrm>
          </p:grpSpPr>
          <p:sp>
            <p:nvSpPr>
              <p:cNvPr id="436247" name="Line 23"/>
              <p:cNvSpPr>
                <a:spLocks noChangeShapeType="1"/>
              </p:cNvSpPr>
              <p:nvPr/>
            </p:nvSpPr>
            <p:spPr bwMode="auto">
              <a:xfrm flipV="1">
                <a:off x="3264" y="1824"/>
                <a:ext cx="2016" cy="120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36248" name="Line 24"/>
              <p:cNvSpPr>
                <a:spLocks noChangeShapeType="1"/>
              </p:cNvSpPr>
              <p:nvPr/>
            </p:nvSpPr>
            <p:spPr bwMode="auto">
              <a:xfrm flipV="1">
                <a:off x="3552" y="1968"/>
                <a:ext cx="1824" cy="13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36249" name="Line 25"/>
              <p:cNvSpPr>
                <a:spLocks noChangeShapeType="1"/>
              </p:cNvSpPr>
              <p:nvPr/>
            </p:nvSpPr>
            <p:spPr bwMode="auto">
              <a:xfrm flipV="1">
                <a:off x="3312" y="1646"/>
                <a:ext cx="1951" cy="61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  <p:sp>
          <p:nvSpPr>
            <p:cNvPr id="436250" name="Freeform 26"/>
            <p:cNvSpPr/>
            <p:nvPr/>
          </p:nvSpPr>
          <p:spPr bwMode="auto">
            <a:xfrm>
              <a:off x="4031" y="2426"/>
              <a:ext cx="191" cy="886"/>
            </a:xfrm>
            <a:custGeom>
              <a:avLst/>
              <a:gdLst>
                <a:gd name="T0" fmla="*/ 0 w 192"/>
                <a:gd name="T1" fmla="*/ 240 h 1008"/>
                <a:gd name="T2" fmla="*/ 192 w 192"/>
                <a:gd name="T3" fmla="*/ 0 h 1008"/>
                <a:gd name="T4" fmla="*/ 192 w 192"/>
                <a:gd name="T5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1008">
                  <a:moveTo>
                    <a:pt x="0" y="240"/>
                  </a:moveTo>
                  <a:lnTo>
                    <a:pt x="192" y="0"/>
                  </a:lnTo>
                  <a:lnTo>
                    <a:pt x="192" y="1008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36251" name="Text Box 27"/>
            <p:cNvSpPr txBox="1">
              <a:spLocks noChangeArrowheads="1"/>
            </p:cNvSpPr>
            <p:nvPr/>
          </p:nvSpPr>
          <p:spPr bwMode="auto">
            <a:xfrm>
              <a:off x="3756" y="2162"/>
              <a:ext cx="9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zh-CN" altLang="en-US" sz="2400" dirty="0">
                  <a:solidFill>
                    <a:srgbClr val="FF3300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处置</a:t>
              </a:r>
              <a:r>
                <a:rPr lang="zh-TW" altLang="en-US" sz="2400" dirty="0">
                  <a:solidFill>
                    <a:srgbClr val="FF3300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界限</a:t>
              </a:r>
              <a:endParaRPr lang="zh-TW" altLang="en-US" sz="2400" dirty="0">
                <a:solidFill>
                  <a:srgbClr val="FF33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436252" name="AutoShape 28"/>
          <p:cNvSpPr>
            <a:spLocks noChangeArrowheads="1"/>
          </p:cNvSpPr>
          <p:nvPr/>
        </p:nvSpPr>
        <p:spPr bwMode="auto">
          <a:xfrm>
            <a:off x="1423988" y="2078820"/>
            <a:ext cx="2608262" cy="677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99CC"/>
              </a:gs>
              <a:gs pos="5000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月 目 </a:t>
            </a:r>
            <a:r>
              <a: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endParaRPr lang="zh-CN" altLang="en-US" sz="2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6253" name="AutoShape 29"/>
          <p:cNvSpPr>
            <a:spLocks noChangeArrowheads="1"/>
          </p:cNvSpPr>
          <p:nvPr/>
        </p:nvSpPr>
        <p:spPr bwMode="auto">
          <a:xfrm>
            <a:off x="5691188" y="2078820"/>
            <a:ext cx="2481262" cy="677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FFFF"/>
              </a:gs>
              <a:gs pos="5000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累</a:t>
            </a:r>
            <a:r>
              <a: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积</a:t>
            </a:r>
            <a:r>
              <a:rPr lang="zh-TW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endParaRPr lang="zh-TW" altLang="en-US" sz="2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6254" name="Text Box 30"/>
          <p:cNvSpPr txBox="1">
            <a:spLocks noChangeArrowheads="1"/>
          </p:cNvSpPr>
          <p:nvPr/>
        </p:nvSpPr>
        <p:spPr bwMode="auto">
          <a:xfrm>
            <a:off x="557213" y="1178700"/>
            <a:ext cx="3862387" cy="535531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月/累</a:t>
            </a: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积目标的</a:t>
            </a: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endParaRPr lang="zh-TW" altLang="en-US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6256" name="Text Box 32"/>
          <p:cNvSpPr txBox="1">
            <a:spLocks noChangeArrowheads="1"/>
          </p:cNvSpPr>
          <p:nvPr/>
        </p:nvSpPr>
        <p:spPr bwMode="auto">
          <a:xfrm>
            <a:off x="7219950" y="6295220"/>
            <a:ext cx="1852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3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52" grpId="0" animBg="1" autoUpdateAnimBg="0"/>
      <p:bldP spid="436253" grpId="0" animBg="1" autoUpdateAnimBg="0"/>
      <p:bldP spid="436254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Text Box 2"/>
          <p:cNvSpPr txBox="1">
            <a:spLocks noChangeArrowheads="1"/>
          </p:cNvSpPr>
          <p:nvPr/>
        </p:nvSpPr>
        <p:spPr bwMode="auto">
          <a:xfrm>
            <a:off x="371475" y="1989138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8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何谓诊断</a:t>
            </a:r>
            <a:r>
              <a:rPr lang="zh-TW" altLang="en-US" sz="28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？</a:t>
            </a:r>
            <a:endParaRPr lang="zh-TW" altLang="en-US" sz="2800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539651" name="Group 3"/>
          <p:cNvGrpSpPr/>
          <p:nvPr/>
        </p:nvGrpSpPr>
        <p:grpSpPr bwMode="auto">
          <a:xfrm>
            <a:off x="431800" y="2828929"/>
            <a:ext cx="8370888" cy="461963"/>
            <a:chOff x="804" y="2160"/>
            <a:chExt cx="5028" cy="291"/>
          </a:xfrm>
        </p:grpSpPr>
        <p:sp>
          <p:nvSpPr>
            <p:cNvPr id="539652" name="Text Box 4"/>
            <p:cNvSpPr txBox="1">
              <a:spLocks noChangeArrowheads="1"/>
            </p:cNvSpPr>
            <p:nvPr/>
          </p:nvSpPr>
          <p:spPr bwMode="auto">
            <a:xfrm>
              <a:off x="1080" y="2160"/>
              <a:ext cx="47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>
                <a:spcBef>
                  <a:spcPct val="50000"/>
                </a:spcBef>
                <a:buFontTx/>
                <a:buNone/>
              </a:pP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检查（调查）企业的健康状态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，</a:t>
              </a: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判断其管理的状况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。</a:t>
              </a:r>
              <a:endPara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grpSp>
          <p:nvGrpSpPr>
            <p:cNvPr id="539653" name="Group 5"/>
            <p:cNvGrpSpPr/>
            <p:nvPr/>
          </p:nvGrpSpPr>
          <p:grpSpPr bwMode="auto">
            <a:xfrm>
              <a:off x="804" y="2202"/>
              <a:ext cx="288" cy="240"/>
              <a:chOff x="720" y="1488"/>
              <a:chExt cx="384" cy="288"/>
            </a:xfrm>
          </p:grpSpPr>
          <p:sp>
            <p:nvSpPr>
              <p:cNvPr id="539654" name="Freeform 6"/>
              <p:cNvSpPr/>
              <p:nvPr/>
            </p:nvSpPr>
            <p:spPr bwMode="auto">
              <a:xfrm>
                <a:off x="720" y="1488"/>
                <a:ext cx="384" cy="288"/>
              </a:xfrm>
              <a:custGeom>
                <a:avLst/>
                <a:gdLst>
                  <a:gd name="T0" fmla="*/ 0 w 768"/>
                  <a:gd name="T1" fmla="*/ 0 h 480"/>
                  <a:gd name="T2" fmla="*/ 768 w 768"/>
                  <a:gd name="T3" fmla="*/ 240 h 480"/>
                  <a:gd name="T4" fmla="*/ 0 w 768"/>
                  <a:gd name="T5" fmla="*/ 480 h 480"/>
                  <a:gd name="T6" fmla="*/ 192 w 768"/>
                  <a:gd name="T7" fmla="*/ 240 h 480"/>
                  <a:gd name="T8" fmla="*/ 0 w 76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480">
                    <a:moveTo>
                      <a:pt x="0" y="0"/>
                    </a:moveTo>
                    <a:lnTo>
                      <a:pt x="768" y="240"/>
                    </a:lnTo>
                    <a:lnTo>
                      <a:pt x="0" y="480"/>
                    </a:lnTo>
                    <a:lnTo>
                      <a:pt x="192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539655" name="Freeform 7"/>
              <p:cNvSpPr/>
              <p:nvPr/>
            </p:nvSpPr>
            <p:spPr bwMode="auto">
              <a:xfrm>
                <a:off x="729" y="1488"/>
                <a:ext cx="144" cy="288"/>
              </a:xfrm>
              <a:custGeom>
                <a:avLst/>
                <a:gdLst>
                  <a:gd name="T0" fmla="*/ 0 w 288"/>
                  <a:gd name="T1" fmla="*/ 0 h 480"/>
                  <a:gd name="T2" fmla="*/ 288 w 288"/>
                  <a:gd name="T3" fmla="*/ 240 h 480"/>
                  <a:gd name="T4" fmla="*/ 0 w 288"/>
                  <a:gd name="T5" fmla="*/ 480 h 480"/>
                  <a:gd name="T6" fmla="*/ 192 w 288"/>
                  <a:gd name="T7" fmla="*/ 240 h 480"/>
                  <a:gd name="T8" fmla="*/ 0 w 28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80">
                    <a:moveTo>
                      <a:pt x="0" y="0"/>
                    </a:moveTo>
                    <a:lnTo>
                      <a:pt x="288" y="240"/>
                    </a:lnTo>
                    <a:lnTo>
                      <a:pt x="0" y="480"/>
                    </a:lnTo>
                    <a:lnTo>
                      <a:pt x="192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</p:grpSp>
      <p:grpSp>
        <p:nvGrpSpPr>
          <p:cNvPr id="539656" name="Group 8"/>
          <p:cNvGrpSpPr/>
          <p:nvPr/>
        </p:nvGrpSpPr>
        <p:grpSpPr bwMode="auto">
          <a:xfrm>
            <a:off x="341313" y="4059238"/>
            <a:ext cx="8551862" cy="1200150"/>
            <a:chOff x="816" y="2619"/>
            <a:chExt cx="5007" cy="756"/>
          </a:xfrm>
        </p:grpSpPr>
        <p:sp>
          <p:nvSpPr>
            <p:cNvPr id="539657" name="Text Box 9"/>
            <p:cNvSpPr txBox="1">
              <a:spLocks noChangeArrowheads="1"/>
            </p:cNvSpPr>
            <p:nvPr/>
          </p:nvSpPr>
          <p:spPr bwMode="auto">
            <a:xfrm>
              <a:off x="1071" y="2619"/>
              <a:ext cx="475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  </a:t>
              </a: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方针管理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是公司</a:t>
              </a: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运行</a:t>
              </a:r>
              <a:r>
                <a:rPr lang="en-US" altLang="zh-CN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PDCA</a:t>
              </a: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最基本的活动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。</a:t>
              </a:r>
              <a:endPara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  为判断方针管理运作的状况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，每年</a:t>
              </a: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须实施</a:t>
              </a:r>
              <a:r>
                <a:rPr lang="en-US" altLang="zh-CN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TOP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</a:t>
              </a:r>
              <a:r>
                <a:rPr lang="zh-TW" altLang="zh-CN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</a:t>
              </a:r>
              <a:r>
                <a:rPr lang="zh-TW" altLang="zh-CN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</a:t>
              </a:r>
              <a:r>
                <a:rPr lang="zh-TW" altLang="zh-CN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</a:t>
              </a:r>
              <a:r>
                <a:rPr lang="zh-TW" altLang="zh-CN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</a:t>
              </a:r>
              <a:r>
                <a:rPr lang="zh-TW" altLang="zh-CN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</a:t>
              </a:r>
              <a:r>
                <a:rPr lang="en-US" altLang="zh-TW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(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含</a:t>
              </a: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事业部副总等</a:t>
              </a:r>
              <a:r>
                <a:rPr lang="en-US" altLang="zh-TW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) </a:t>
              </a: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诊断</a:t>
              </a:r>
              <a:r>
                <a:rPr lang="en-US" altLang="zh-CN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,</a:t>
              </a: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每季须实施厂长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及</a:t>
              </a: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科长的诊断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。</a:t>
              </a:r>
              <a:endPara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grpSp>
          <p:nvGrpSpPr>
            <p:cNvPr id="539658" name="Group 10"/>
            <p:cNvGrpSpPr/>
            <p:nvPr/>
          </p:nvGrpSpPr>
          <p:grpSpPr bwMode="auto">
            <a:xfrm>
              <a:off x="816" y="2652"/>
              <a:ext cx="288" cy="240"/>
              <a:chOff x="720" y="1488"/>
              <a:chExt cx="384" cy="288"/>
            </a:xfrm>
          </p:grpSpPr>
          <p:sp>
            <p:nvSpPr>
              <p:cNvPr id="539659" name="Freeform 11"/>
              <p:cNvSpPr/>
              <p:nvPr/>
            </p:nvSpPr>
            <p:spPr bwMode="auto">
              <a:xfrm>
                <a:off x="720" y="1488"/>
                <a:ext cx="384" cy="288"/>
              </a:xfrm>
              <a:custGeom>
                <a:avLst/>
                <a:gdLst>
                  <a:gd name="T0" fmla="*/ 0 w 768"/>
                  <a:gd name="T1" fmla="*/ 0 h 480"/>
                  <a:gd name="T2" fmla="*/ 768 w 768"/>
                  <a:gd name="T3" fmla="*/ 240 h 480"/>
                  <a:gd name="T4" fmla="*/ 0 w 768"/>
                  <a:gd name="T5" fmla="*/ 480 h 480"/>
                  <a:gd name="T6" fmla="*/ 192 w 768"/>
                  <a:gd name="T7" fmla="*/ 240 h 480"/>
                  <a:gd name="T8" fmla="*/ 0 w 76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480">
                    <a:moveTo>
                      <a:pt x="0" y="0"/>
                    </a:moveTo>
                    <a:lnTo>
                      <a:pt x="768" y="240"/>
                    </a:lnTo>
                    <a:lnTo>
                      <a:pt x="0" y="480"/>
                    </a:lnTo>
                    <a:lnTo>
                      <a:pt x="192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539660" name="Freeform 12"/>
              <p:cNvSpPr/>
              <p:nvPr/>
            </p:nvSpPr>
            <p:spPr bwMode="auto">
              <a:xfrm>
                <a:off x="729" y="1488"/>
                <a:ext cx="144" cy="288"/>
              </a:xfrm>
              <a:custGeom>
                <a:avLst/>
                <a:gdLst>
                  <a:gd name="T0" fmla="*/ 0 w 288"/>
                  <a:gd name="T1" fmla="*/ 0 h 480"/>
                  <a:gd name="T2" fmla="*/ 288 w 288"/>
                  <a:gd name="T3" fmla="*/ 240 h 480"/>
                  <a:gd name="T4" fmla="*/ 0 w 288"/>
                  <a:gd name="T5" fmla="*/ 480 h 480"/>
                  <a:gd name="T6" fmla="*/ 192 w 288"/>
                  <a:gd name="T7" fmla="*/ 240 h 480"/>
                  <a:gd name="T8" fmla="*/ 0 w 28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80">
                    <a:moveTo>
                      <a:pt x="0" y="0"/>
                    </a:moveTo>
                    <a:lnTo>
                      <a:pt x="288" y="240"/>
                    </a:lnTo>
                    <a:lnTo>
                      <a:pt x="0" y="480"/>
                    </a:lnTo>
                    <a:lnTo>
                      <a:pt x="192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</p:grpSp>
      <p:sp>
        <p:nvSpPr>
          <p:cNvPr id="539663" name="Text Box 15"/>
          <p:cNvSpPr txBox="1">
            <a:spLocks noChangeArrowheads="1"/>
          </p:cNvSpPr>
          <p:nvPr/>
        </p:nvSpPr>
        <p:spPr bwMode="auto">
          <a:xfrm>
            <a:off x="557213" y="1177925"/>
            <a:ext cx="3862387" cy="535531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</a:t>
            </a: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endParaRPr lang="zh-TW" altLang="en-US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9665" name="Text Box 17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3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3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0" grpId="0" autoUpdateAnimBg="0"/>
      <p:bldP spid="53966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557213" y="1177925"/>
            <a:ext cx="3862387" cy="535531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</a:t>
            </a: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endParaRPr lang="zh-TW" altLang="en-US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7611" name="AutoShape 11"/>
          <p:cNvSpPr>
            <a:spLocks noChangeArrowheads="1"/>
          </p:cNvSpPr>
          <p:nvPr/>
        </p:nvSpPr>
        <p:spPr bwMode="auto">
          <a:xfrm>
            <a:off x="341986" y="2101244"/>
            <a:ext cx="809625" cy="3871912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</a:t>
            </a:r>
            <a:endParaRPr lang="zh-CN" altLang="en-US" b="0" dirty="0"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断</a:t>
            </a:r>
            <a:endParaRPr lang="zh-CN" altLang="en-US" b="0" dirty="0"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endParaRPr lang="zh-CN" altLang="en-US" b="0" dirty="0"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endParaRPr lang="zh-CN" altLang="en-US" b="0" dirty="0"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endParaRPr lang="zh-CN" altLang="en-US" b="0" dirty="0"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7613" name="AutoShape 13"/>
          <p:cNvSpPr>
            <a:spLocks noChangeArrowheads="1"/>
          </p:cNvSpPr>
          <p:nvPr/>
        </p:nvSpPr>
        <p:spPr bwMode="auto">
          <a:xfrm>
            <a:off x="1511974" y="1742469"/>
            <a:ext cx="7110412" cy="11715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50000">
                <a:srgbClr val="66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altLang="zh-CN" sz="2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判断</a:t>
            </a:r>
            <a:r>
              <a:rPr lang="en-US" altLang="zh-TW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Top(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上司</a:t>
            </a:r>
            <a:r>
              <a:rPr lang="en-US" altLang="zh-TW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经营方针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是否被受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诊断的部门</a:t>
            </a:r>
            <a:endParaRPr lang="zh-CN" altLang="en-US" sz="2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确实的理解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zh-TW" altLang="en-US" sz="2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200" b="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7614" name="AutoShape 14"/>
          <p:cNvSpPr>
            <a:spLocks noChangeArrowheads="1"/>
          </p:cNvSpPr>
          <p:nvPr/>
        </p:nvSpPr>
        <p:spPr bwMode="auto">
          <a:xfrm>
            <a:off x="1511974" y="2821969"/>
            <a:ext cx="7110412" cy="15303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50000">
                <a:srgbClr val="66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altLang="zh-CN" sz="2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CN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受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诊断部门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担当者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被分派的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业务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专案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应</a:t>
            </a:r>
            <a:endParaRPr lang="zh-CN" altLang="en-US" sz="2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解決的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课题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是否有思考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创新突破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、更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适合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、更 </a:t>
            </a:r>
            <a:endParaRPr lang="zh-TW" altLang="en-US" sz="2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有效的方法加以改善及提升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水准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zh-TW" altLang="en-US" sz="2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200" b="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7615" name="AutoShape 15"/>
          <p:cNvSpPr>
            <a:spLocks noChangeArrowheads="1"/>
          </p:cNvSpPr>
          <p:nvPr/>
        </p:nvSpPr>
        <p:spPr bwMode="auto">
          <a:xfrm>
            <a:off x="1511974" y="4260244"/>
            <a:ext cx="7110412" cy="11715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50000">
                <a:srgbClr val="66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TW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确认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受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诊断部门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业务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目标达成的状况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并</a:t>
            </a:r>
            <a:endParaRPr lang="zh-TW" altLang="zh-CN" sz="2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给予明确而必要的指导和支援。</a:t>
            </a:r>
            <a:endParaRPr lang="zh-CN" altLang="en-US" sz="2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7616" name="AutoShape 16"/>
          <p:cNvSpPr>
            <a:spLocks noChangeArrowheads="1"/>
          </p:cNvSpPr>
          <p:nvPr/>
        </p:nvSpPr>
        <p:spPr bwMode="auto">
          <a:xfrm>
            <a:off x="1511974" y="5342919"/>
            <a:ext cx="7110412" cy="11715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50000">
                <a:srgbClr val="66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altLang="zh-CN" sz="2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4.Top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亲赴现场与诊断部门面对面的交谈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，使</a:t>
            </a:r>
            <a:r>
              <a:rPr lang="en-US" altLang="zh-TW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Top</a:t>
            </a:r>
            <a:endParaRPr lang="en-US" altLang="zh-CN" sz="2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CN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的想法充分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彻底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地</a:t>
            </a:r>
            <a:r>
              <a:rPr lang="zh-CN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让受诊断的部门理解</a:t>
            </a:r>
            <a:r>
              <a:rPr lang="zh-TW" altLang="en-US" sz="2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zh-TW" altLang="en-US" sz="2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200" b="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7617" name="Text Box 17"/>
          <p:cNvSpPr txBox="1">
            <a:spLocks noChangeArrowheads="1"/>
          </p:cNvSpPr>
          <p:nvPr/>
        </p:nvSpPr>
        <p:spPr bwMode="auto">
          <a:xfrm>
            <a:off x="7400011" y="6512906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3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9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AutoShape 2"/>
          <p:cNvSpPr>
            <a:spLocks noChangeArrowheads="1"/>
          </p:cNvSpPr>
          <p:nvPr/>
        </p:nvSpPr>
        <p:spPr bwMode="auto">
          <a:xfrm>
            <a:off x="2951163" y="2881313"/>
            <a:ext cx="3225800" cy="2438400"/>
          </a:xfrm>
          <a:custGeom>
            <a:avLst/>
            <a:gdLst>
              <a:gd name="G0" fmla="+- 4500 0 0"/>
              <a:gd name="G1" fmla="+- 8020 0 0"/>
              <a:gd name="G2" fmla="+- 2700 0 0"/>
              <a:gd name="G3" fmla="+- 9450 0 0"/>
              <a:gd name="G4" fmla="+- 21600 0 8020"/>
              <a:gd name="G5" fmla="+- 21600 0 9450"/>
              <a:gd name="G6" fmla="+- 4500 21600 0"/>
              <a:gd name="G7" fmla="*/ G6 1 2"/>
              <a:gd name="G8" fmla="+- 21600 0 45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4500" y="4500"/>
                </a:moveTo>
                <a:lnTo>
                  <a:pt x="9450" y="4500"/>
                </a:lnTo>
                <a:lnTo>
                  <a:pt x="9450" y="2700"/>
                </a:lnTo>
                <a:lnTo>
                  <a:pt x="8020" y="2700"/>
                </a:lnTo>
                <a:lnTo>
                  <a:pt x="10800" y="0"/>
                </a:lnTo>
                <a:lnTo>
                  <a:pt x="13580" y="2700"/>
                </a:lnTo>
                <a:lnTo>
                  <a:pt x="12150" y="2700"/>
                </a:lnTo>
                <a:lnTo>
                  <a:pt x="12150" y="4500"/>
                </a:lnTo>
                <a:lnTo>
                  <a:pt x="17100" y="4500"/>
                </a:lnTo>
                <a:lnTo>
                  <a:pt x="17100" y="9450"/>
                </a:lnTo>
                <a:lnTo>
                  <a:pt x="18900" y="9450"/>
                </a:lnTo>
                <a:lnTo>
                  <a:pt x="18900" y="8020"/>
                </a:lnTo>
                <a:lnTo>
                  <a:pt x="21600" y="10800"/>
                </a:lnTo>
                <a:lnTo>
                  <a:pt x="18900" y="13580"/>
                </a:lnTo>
                <a:lnTo>
                  <a:pt x="18900" y="12150"/>
                </a:lnTo>
                <a:lnTo>
                  <a:pt x="17100" y="12150"/>
                </a:lnTo>
                <a:lnTo>
                  <a:pt x="17100" y="17100"/>
                </a:lnTo>
                <a:lnTo>
                  <a:pt x="12150" y="17100"/>
                </a:lnTo>
                <a:lnTo>
                  <a:pt x="12150" y="18900"/>
                </a:lnTo>
                <a:lnTo>
                  <a:pt x="13580" y="18900"/>
                </a:lnTo>
                <a:lnTo>
                  <a:pt x="10800" y="21600"/>
                </a:lnTo>
                <a:lnTo>
                  <a:pt x="8020" y="18900"/>
                </a:lnTo>
                <a:lnTo>
                  <a:pt x="9450" y="18900"/>
                </a:lnTo>
                <a:lnTo>
                  <a:pt x="9450" y="17100"/>
                </a:lnTo>
                <a:lnTo>
                  <a:pt x="4500" y="17100"/>
                </a:lnTo>
                <a:lnTo>
                  <a:pt x="4500" y="12150"/>
                </a:lnTo>
                <a:lnTo>
                  <a:pt x="2700" y="12150"/>
                </a:lnTo>
                <a:lnTo>
                  <a:pt x="2700" y="13580"/>
                </a:lnTo>
                <a:lnTo>
                  <a:pt x="0" y="10800"/>
                </a:lnTo>
                <a:lnTo>
                  <a:pt x="2700" y="8020"/>
                </a:lnTo>
                <a:lnTo>
                  <a:pt x="2700" y="9450"/>
                </a:lnTo>
                <a:lnTo>
                  <a:pt x="4500" y="945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诊断的目标</a:t>
            </a:r>
            <a:endParaRPr lang="zh-CN" alt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与效果</a:t>
            </a:r>
            <a:endParaRPr lang="zh-CN" alt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8627" name="Oval 3"/>
          <p:cNvSpPr>
            <a:spLocks noChangeArrowheads="1"/>
          </p:cNvSpPr>
          <p:nvPr/>
        </p:nvSpPr>
        <p:spPr bwMode="auto">
          <a:xfrm>
            <a:off x="6242050" y="3300413"/>
            <a:ext cx="2901950" cy="1463675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提高</a:t>
            </a:r>
            <a:r>
              <a:rPr lang="zh-CN" altLang="en-US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r>
              <a:rPr lang="zh-TW" altLang="en-US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endParaRPr lang="zh-TW" altLang="en-US" sz="24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达成</a:t>
            </a:r>
            <a:r>
              <a:rPr lang="zh-TW" altLang="en-US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能力</a:t>
            </a:r>
            <a:endParaRPr lang="zh-TW" altLang="en-US" sz="24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8628" name="Oval 4"/>
          <p:cNvSpPr>
            <a:spLocks noChangeArrowheads="1"/>
          </p:cNvSpPr>
          <p:nvPr/>
        </p:nvSpPr>
        <p:spPr bwMode="auto">
          <a:xfrm>
            <a:off x="2755900" y="5381625"/>
            <a:ext cx="3636963" cy="1198563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传授</a:t>
            </a:r>
            <a:r>
              <a:rPr lang="en-US" altLang="zh-TW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TQM</a:t>
            </a:r>
            <a:r>
              <a:rPr lang="zh-TW" altLang="en-US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r>
              <a:rPr lang="zh-CN" altLang="en-US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实践</a:t>
            </a:r>
            <a:r>
              <a:rPr lang="zh-TW" altLang="en-US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方法</a:t>
            </a:r>
            <a:endParaRPr lang="zh-TW" altLang="en-US" sz="24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8629" name="Oval 5"/>
          <p:cNvSpPr>
            <a:spLocks noChangeArrowheads="1"/>
          </p:cNvSpPr>
          <p:nvPr/>
        </p:nvSpPr>
        <p:spPr bwMode="auto">
          <a:xfrm>
            <a:off x="42863" y="3325813"/>
            <a:ext cx="2886075" cy="1420812"/>
          </a:xfrm>
          <a:prstGeom prst="ellipse">
            <a:avLst/>
          </a:prstGeom>
          <a:solidFill>
            <a:srgbClr val="993366"/>
          </a:solidFill>
          <a:ln w="38100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促进</a:t>
            </a:r>
            <a:r>
              <a:rPr lang="zh-TW" altLang="en-US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相互了解</a:t>
            </a:r>
            <a:endParaRPr lang="zh-TW" altLang="en-US" sz="24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与激励士气</a:t>
            </a:r>
            <a:endParaRPr lang="zh-CN" altLang="en-US" sz="24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8630" name="Oval 6"/>
          <p:cNvSpPr>
            <a:spLocks noChangeArrowheads="1"/>
          </p:cNvSpPr>
          <p:nvPr/>
        </p:nvSpPr>
        <p:spPr bwMode="auto">
          <a:xfrm>
            <a:off x="3054350" y="1600200"/>
            <a:ext cx="3040063" cy="1198563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促进目标的达成</a:t>
            </a:r>
            <a:endParaRPr lang="zh-CN" altLang="en-US" sz="24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8634" name="Text Box 10"/>
          <p:cNvSpPr txBox="1">
            <a:spLocks noChangeArrowheads="1"/>
          </p:cNvSpPr>
          <p:nvPr/>
        </p:nvSpPr>
        <p:spPr bwMode="auto">
          <a:xfrm>
            <a:off x="557213" y="1177925"/>
            <a:ext cx="2844800" cy="535531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</a:t>
            </a: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endParaRPr lang="zh-TW" altLang="en-US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8635" name="Text Box 11"/>
          <p:cNvSpPr txBox="1">
            <a:spLocks noChangeArrowheads="1"/>
          </p:cNvSpPr>
          <p:nvPr/>
        </p:nvSpPr>
        <p:spPr bwMode="auto">
          <a:xfrm>
            <a:off x="7219950" y="6489700"/>
            <a:ext cx="1852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53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 animBg="1" autoUpdateAnimBg="0"/>
      <p:bldP spid="538627" grpId="0" animBg="1" autoUpdateAnimBg="0"/>
      <p:bldP spid="538628" grpId="0" animBg="1" autoUpdateAnimBg="0"/>
      <p:bldP spid="538629" grpId="0" animBg="1" autoUpdateAnimBg="0"/>
      <p:bldP spid="538630" grpId="0" animBg="1" autoUpdateAnimBg="0"/>
      <p:bldP spid="538634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0499" name="Group 67"/>
          <p:cNvGraphicFramePr>
            <a:graphicFrameLocks noGrp="1"/>
          </p:cNvGraphicFramePr>
          <p:nvPr/>
        </p:nvGraphicFramePr>
        <p:xfrm>
          <a:off x="381000" y="2168525"/>
          <a:ext cx="8305800" cy="3389503"/>
        </p:xfrm>
        <a:graphic>
          <a:graphicData uri="http://schemas.openxmlformats.org/drawingml/2006/table">
            <a:tbl>
              <a:tblPr/>
              <a:tblGrid>
                <a:gridCol w="1219200"/>
                <a:gridCol w="1801813"/>
                <a:gridCol w="1398587"/>
                <a:gridCol w="914400"/>
                <a:gridCol w="2971800"/>
              </a:tblGrid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诊</a:t>
                      </a:r>
                      <a:r>
                        <a:rPr kumimoji="1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断名</a:t>
                      </a:r>
                      <a:endParaRPr kumimoji="1" lang="ja-JP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诊断</a:t>
                      </a:r>
                      <a:r>
                        <a:rPr kumimoji="1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者</a:t>
                      </a:r>
                      <a:endParaRPr kumimoji="1" lang="ja-JP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被诊断</a:t>
                      </a:r>
                      <a:r>
                        <a:rPr kumimoji="1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者</a:t>
                      </a:r>
                      <a:endParaRPr kumimoji="1" lang="ja-JP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频</a:t>
                      </a:r>
                      <a:r>
                        <a:rPr kumimoji="1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度</a:t>
                      </a:r>
                      <a:endParaRPr kumimoji="1" lang="ja-JP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主要</a:t>
                      </a:r>
                      <a:r>
                        <a:rPr kumimoji="1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内容</a:t>
                      </a:r>
                      <a:endParaRPr kumimoji="1" lang="ja-JP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领导诊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断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/TOP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诊断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本部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事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业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部副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总经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理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总经理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次/年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1．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上次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指摘事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项的解决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状況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2．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管理项目的达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成状況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3．未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达项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的回顾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4．活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动计划的修订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5．改善事例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endParaRPr kumimoji="1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副厂长诊断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副厂长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部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・科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车间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主任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次/年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长诊断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主任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诊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断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主任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班组长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   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担当者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次/年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530471" name="Text Box 39"/>
          <p:cNvSpPr txBox="1">
            <a:spLocks noChangeArrowheads="1"/>
          </p:cNvSpPr>
          <p:nvPr/>
        </p:nvSpPr>
        <p:spPr bwMode="auto">
          <a:xfrm>
            <a:off x="557213" y="1249363"/>
            <a:ext cx="3862387" cy="535531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诊断的种类</a:t>
            </a:r>
            <a:endParaRPr lang="zh-TW" altLang="en-US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0500" name="Text Box 68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3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7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899" name="Object 3"/>
          <p:cNvGraphicFramePr>
            <a:graphicFrameLocks noChangeAspect="1"/>
          </p:cNvGraphicFramePr>
          <p:nvPr/>
        </p:nvGraphicFramePr>
        <p:xfrm>
          <a:off x="3962400" y="4029075"/>
          <a:ext cx="11303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94" name="ビットマップ イメージ" r:id="rId1" imgW="1971675" imgH="2524125" progId="Paint.Picture">
                  <p:embed/>
                </p:oleObj>
              </mc:Choice>
              <mc:Fallback>
                <p:oleObj name="ビットマップ イメージ" r:id="rId1" imgW="1971675" imgH="252412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029075"/>
                        <a:ext cx="113030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0" name="Object 4"/>
          <p:cNvGraphicFramePr>
            <a:graphicFrameLocks noChangeAspect="1"/>
          </p:cNvGraphicFramePr>
          <p:nvPr/>
        </p:nvGraphicFramePr>
        <p:xfrm>
          <a:off x="2895600" y="4867275"/>
          <a:ext cx="11303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95" name="ビットマップ イメージ" r:id="rId3" imgW="1971675" imgH="2524125" progId="Paint.Picture">
                  <p:embed/>
                </p:oleObj>
              </mc:Choice>
              <mc:Fallback>
                <p:oleObj name="ビットマップ イメージ" r:id="rId3" imgW="1971675" imgH="252412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67275"/>
                        <a:ext cx="113030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2" name="Freeform 6"/>
          <p:cNvSpPr/>
          <p:nvPr/>
        </p:nvSpPr>
        <p:spPr bwMode="auto">
          <a:xfrm>
            <a:off x="1489075" y="4038600"/>
            <a:ext cx="6664325" cy="2544763"/>
          </a:xfrm>
          <a:custGeom>
            <a:avLst/>
            <a:gdLst>
              <a:gd name="T0" fmla="*/ 0 w 4198"/>
              <a:gd name="T1" fmla="*/ 1603 h 1603"/>
              <a:gd name="T2" fmla="*/ 510 w 4198"/>
              <a:gd name="T3" fmla="*/ 1603 h 1603"/>
              <a:gd name="T4" fmla="*/ 913 w 4198"/>
              <a:gd name="T5" fmla="*/ 1603 h 1603"/>
              <a:gd name="T6" fmla="*/ 2950 w 4198"/>
              <a:gd name="T7" fmla="*/ 0 h 1603"/>
              <a:gd name="T8" fmla="*/ 4198 w 4198"/>
              <a:gd name="T9" fmla="*/ 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8" h="1603">
                <a:moveTo>
                  <a:pt x="0" y="1603"/>
                </a:moveTo>
                <a:lnTo>
                  <a:pt x="510" y="1603"/>
                </a:lnTo>
                <a:lnTo>
                  <a:pt x="913" y="1603"/>
                </a:lnTo>
                <a:lnTo>
                  <a:pt x="2950" y="0"/>
                </a:lnTo>
                <a:lnTo>
                  <a:pt x="4198" y="0"/>
                </a:ln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03" name="Oval 7"/>
          <p:cNvSpPr>
            <a:spLocks noChangeArrowheads="1"/>
          </p:cNvSpPr>
          <p:nvPr/>
        </p:nvSpPr>
        <p:spPr bwMode="auto">
          <a:xfrm>
            <a:off x="4876800" y="3429000"/>
            <a:ext cx="1066800" cy="1066800"/>
          </a:xfrm>
          <a:prstGeom prst="ellipse">
            <a:avLst/>
          </a:prstGeom>
          <a:gradFill rotWithShape="0">
            <a:gsLst>
              <a:gs pos="0">
                <a:srgbClr val="CCCC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04" name="Line 8"/>
          <p:cNvSpPr>
            <a:spLocks noChangeShapeType="1"/>
          </p:cNvSpPr>
          <p:nvPr/>
        </p:nvSpPr>
        <p:spPr bwMode="auto">
          <a:xfrm>
            <a:off x="4876800" y="3962400"/>
            <a:ext cx="1066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05" name="Line 9"/>
          <p:cNvSpPr>
            <a:spLocks noChangeShapeType="1"/>
          </p:cNvSpPr>
          <p:nvPr/>
        </p:nvSpPr>
        <p:spPr bwMode="auto">
          <a:xfrm>
            <a:off x="5410200" y="3429000"/>
            <a:ext cx="0" cy="1066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06" name="Text Box 10"/>
          <p:cNvSpPr txBox="1">
            <a:spLocks noChangeArrowheads="1"/>
          </p:cNvSpPr>
          <p:nvPr/>
        </p:nvSpPr>
        <p:spPr bwMode="auto">
          <a:xfrm>
            <a:off x="5486400" y="34925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 b="0" dirty="0">
                <a:solidFill>
                  <a:schemeClr val="accent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</a:t>
            </a:r>
            <a:endParaRPr lang="en-US" altLang="ja-JP" sz="2400" b="0" dirty="0">
              <a:solidFill>
                <a:schemeClr val="accent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07" name="Text Box 11"/>
          <p:cNvSpPr txBox="1">
            <a:spLocks noChangeArrowheads="1"/>
          </p:cNvSpPr>
          <p:nvPr/>
        </p:nvSpPr>
        <p:spPr bwMode="auto">
          <a:xfrm>
            <a:off x="5461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 b="0" dirty="0">
                <a:solidFill>
                  <a:schemeClr val="accent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</a:t>
            </a:r>
            <a:endParaRPr lang="en-US" altLang="ja-JP" sz="2400" b="0" dirty="0">
              <a:solidFill>
                <a:schemeClr val="accent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08" name="Text Box 12"/>
          <p:cNvSpPr txBox="1">
            <a:spLocks noChangeArrowheads="1"/>
          </p:cNvSpPr>
          <p:nvPr/>
        </p:nvSpPr>
        <p:spPr bwMode="auto">
          <a:xfrm>
            <a:off x="5003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 b="0" dirty="0">
                <a:solidFill>
                  <a:schemeClr val="accent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</a:t>
            </a:r>
            <a:endParaRPr lang="en-US" altLang="ja-JP" sz="2400" b="0" dirty="0">
              <a:solidFill>
                <a:schemeClr val="accent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09" name="Text Box 13"/>
          <p:cNvSpPr txBox="1">
            <a:spLocks noChangeArrowheads="1"/>
          </p:cNvSpPr>
          <p:nvPr/>
        </p:nvSpPr>
        <p:spPr bwMode="auto">
          <a:xfrm>
            <a:off x="4991100" y="3479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 b="0" dirty="0">
                <a:solidFill>
                  <a:schemeClr val="accent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</a:t>
            </a:r>
            <a:endParaRPr lang="en-US" altLang="ja-JP" sz="2400" b="0" dirty="0">
              <a:solidFill>
                <a:schemeClr val="accent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10" name="Text Box 14"/>
          <p:cNvSpPr txBox="1">
            <a:spLocks noChangeArrowheads="1"/>
          </p:cNvSpPr>
          <p:nvPr/>
        </p:nvSpPr>
        <p:spPr bwMode="auto">
          <a:xfrm>
            <a:off x="6553200" y="3671888"/>
            <a:ext cx="6858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endParaRPr lang="ja-JP" altLang="en-US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11" name="Text Box 15"/>
          <p:cNvSpPr txBox="1">
            <a:spLocks noChangeArrowheads="1"/>
          </p:cNvSpPr>
          <p:nvPr/>
        </p:nvSpPr>
        <p:spPr bwMode="auto">
          <a:xfrm>
            <a:off x="4559300" y="5334000"/>
            <a:ext cx="685800" cy="23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12" name="AutoShape 16"/>
          <p:cNvSpPr>
            <a:spLocks noChangeArrowheads="1"/>
          </p:cNvSpPr>
          <p:nvPr/>
        </p:nvSpPr>
        <p:spPr bwMode="auto">
          <a:xfrm rot="-2159110">
            <a:off x="3898900" y="5842000"/>
            <a:ext cx="228600" cy="266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13" name="AutoShape 17"/>
          <p:cNvSpPr>
            <a:spLocks noChangeArrowheads="1"/>
          </p:cNvSpPr>
          <p:nvPr/>
        </p:nvSpPr>
        <p:spPr bwMode="auto">
          <a:xfrm rot="-2159110">
            <a:off x="4432300" y="5448300"/>
            <a:ext cx="228600" cy="266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14" name="AutoShape 18"/>
          <p:cNvSpPr>
            <a:spLocks noChangeArrowheads="1"/>
          </p:cNvSpPr>
          <p:nvPr/>
        </p:nvSpPr>
        <p:spPr bwMode="auto">
          <a:xfrm rot="-2159110">
            <a:off x="4818063" y="4532313"/>
            <a:ext cx="1905000" cy="266700"/>
          </a:xfrm>
          <a:prstGeom prst="rightArrow">
            <a:avLst>
              <a:gd name="adj1" fmla="val 50000"/>
              <a:gd name="adj2" fmla="val 178571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15" name="Text Box 19"/>
          <p:cNvSpPr txBox="1">
            <a:spLocks noChangeArrowheads="1"/>
          </p:cNvSpPr>
          <p:nvPr/>
        </p:nvSpPr>
        <p:spPr bwMode="auto">
          <a:xfrm>
            <a:off x="1828800" y="6186488"/>
            <a:ext cx="6858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现状</a:t>
            </a:r>
            <a:endParaRPr lang="ja-JP" altLang="en-US" sz="1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16" name="Text Box 20"/>
          <p:cNvSpPr txBox="1">
            <a:spLocks noChangeArrowheads="1"/>
          </p:cNvSpPr>
          <p:nvPr/>
        </p:nvSpPr>
        <p:spPr bwMode="auto">
          <a:xfrm>
            <a:off x="4038600" y="5740400"/>
            <a:ext cx="685800" cy="23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17" name="Text Box 21"/>
          <p:cNvSpPr txBox="1">
            <a:spLocks noChangeArrowheads="1"/>
          </p:cNvSpPr>
          <p:nvPr/>
        </p:nvSpPr>
        <p:spPr bwMode="auto">
          <a:xfrm>
            <a:off x="3479800" y="6096000"/>
            <a:ext cx="685800" cy="23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18" name="AutoShape 22"/>
          <p:cNvSpPr>
            <a:spLocks noChangeArrowheads="1"/>
          </p:cNvSpPr>
          <p:nvPr/>
        </p:nvSpPr>
        <p:spPr bwMode="auto">
          <a:xfrm rot="-2159110">
            <a:off x="3390900" y="6257925"/>
            <a:ext cx="228600" cy="266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19" name="Text Box 23"/>
          <p:cNvSpPr txBox="1">
            <a:spLocks noChangeArrowheads="1"/>
          </p:cNvSpPr>
          <p:nvPr/>
        </p:nvSpPr>
        <p:spPr bwMode="auto">
          <a:xfrm>
            <a:off x="2971800" y="6524625"/>
            <a:ext cx="685800" cy="23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20" name="Rectangle 24"/>
          <p:cNvSpPr>
            <a:spLocks noChangeArrowheads="1"/>
          </p:cNvSpPr>
          <p:nvPr/>
        </p:nvSpPr>
        <p:spPr bwMode="auto">
          <a:xfrm>
            <a:off x="611188" y="1722438"/>
            <a:ext cx="7848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就是将公司领导者的方针贯彻至公司内各处，使方向一致，全公司形成一个整体，不断地运转</a:t>
            </a:r>
            <a:r>
              <a:rPr lang="en-US" altLang="zh-CN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PDCA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循环，攻克重要课题以达成目标。</a:t>
            </a:r>
            <a:r>
              <a:rPr lang="ja-JP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 </a:t>
            </a:r>
            <a:endParaRPr lang="ja-JP" altLang="en-US" sz="1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21" name="Rectangle 25"/>
          <p:cNvSpPr>
            <a:spLocks noChangeArrowheads="1"/>
          </p:cNvSpPr>
          <p:nvPr/>
        </p:nvSpPr>
        <p:spPr bwMode="auto">
          <a:xfrm>
            <a:off x="457200" y="2566988"/>
            <a:ext cx="6248400" cy="52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buFontTx/>
              <a:buNone/>
            </a:pPr>
            <a:r>
              <a:rPr lang="ja-JP" altLang="en-US" sz="1600" b="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１） </a:t>
            </a:r>
            <a:r>
              <a:rPr lang="zh-CN" altLang="en-US" sz="1600" b="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管理就是运转</a:t>
            </a:r>
            <a:r>
              <a:rPr lang="en-US" altLang="zh-CN" sz="1600" b="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PDCA</a:t>
            </a:r>
            <a:r>
              <a:rPr lang="zh-CN" altLang="en-US" sz="1600" b="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循环。也可以说：</a:t>
            </a:r>
            <a:r>
              <a:rPr lang="en-US" altLang="zh-CN" sz="1600" b="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PDCA</a:t>
            </a:r>
            <a:r>
              <a:rPr lang="zh-CN" altLang="en-US" sz="1600" b="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循环＝管理循环。</a:t>
            </a:r>
            <a:endParaRPr lang="zh-CN" altLang="en-US" sz="1600" b="0" dirty="0">
              <a:solidFill>
                <a:srgbClr val="3333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defTabSz="762000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ja-JP" altLang="en-US" sz="1200" b="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　 </a:t>
            </a:r>
            <a:endParaRPr lang="ja-JP" altLang="en-US" sz="1200" b="0" dirty="0">
              <a:solidFill>
                <a:srgbClr val="3333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22" name="Rectangle 26"/>
          <p:cNvSpPr>
            <a:spLocks noChangeArrowheads="1"/>
          </p:cNvSpPr>
          <p:nvPr/>
        </p:nvSpPr>
        <p:spPr bwMode="auto">
          <a:xfrm>
            <a:off x="457200" y="2916238"/>
            <a:ext cx="7805738" cy="55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buFontTx/>
              <a:buNone/>
            </a:pPr>
            <a:r>
              <a:rPr lang="ja-JP" altLang="en-US" sz="1600" b="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２） </a:t>
            </a:r>
            <a:r>
              <a:rPr lang="zh-CN" altLang="en-US" sz="1600" b="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不仅仅是目标的展开，还要针对</a:t>
            </a:r>
            <a:r>
              <a:rPr lang="zh-CN" altLang="en-US" sz="1600" b="0" u="sng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为了促其目标的达成而实行的方策</a:t>
            </a:r>
            <a:r>
              <a:rPr lang="zh-CN" altLang="en-US" sz="1600" b="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进行展开。</a:t>
            </a:r>
            <a:endParaRPr lang="zh-CN" altLang="en-US" sz="1600" b="0" dirty="0">
              <a:solidFill>
                <a:srgbClr val="3333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defTabSz="762000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ja-JP" altLang="en-US" sz="1200" b="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　  </a:t>
            </a:r>
            <a:endParaRPr lang="ja-JP" altLang="en-US" sz="1200" b="0" dirty="0">
              <a:solidFill>
                <a:srgbClr val="3333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23" name="Arc 27"/>
          <p:cNvSpPr/>
          <p:nvPr/>
        </p:nvSpPr>
        <p:spPr bwMode="auto">
          <a:xfrm rot="18824344">
            <a:off x="5130800" y="3238501"/>
            <a:ext cx="623887" cy="671512"/>
          </a:xfrm>
          <a:custGeom>
            <a:avLst/>
            <a:gdLst>
              <a:gd name="G0" fmla="+- 0 0 0"/>
              <a:gd name="G1" fmla="+- 20402 0 0"/>
              <a:gd name="G2" fmla="+- 21600 0 0"/>
              <a:gd name="T0" fmla="*/ 7092 w 20010"/>
              <a:gd name="T1" fmla="*/ 0 h 20402"/>
              <a:gd name="T2" fmla="*/ 20010 w 20010"/>
              <a:gd name="T3" fmla="*/ 12269 h 20402"/>
              <a:gd name="T4" fmla="*/ 0 w 20010"/>
              <a:gd name="T5" fmla="*/ 20402 h 20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10" h="20402" fill="none" extrusionOk="0">
                <a:moveTo>
                  <a:pt x="7092" y="-1"/>
                </a:moveTo>
                <a:cubicBezTo>
                  <a:pt x="12962" y="2040"/>
                  <a:pt x="17670" y="6510"/>
                  <a:pt x="20010" y="12268"/>
                </a:cubicBezTo>
              </a:path>
              <a:path w="20010" h="20402" stroke="0" extrusionOk="0">
                <a:moveTo>
                  <a:pt x="7092" y="-1"/>
                </a:moveTo>
                <a:cubicBezTo>
                  <a:pt x="12962" y="2040"/>
                  <a:pt x="17670" y="6510"/>
                  <a:pt x="20010" y="12268"/>
                </a:cubicBezTo>
                <a:lnTo>
                  <a:pt x="0" y="20402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4928" name="Text Box 32"/>
          <p:cNvSpPr txBox="1">
            <a:spLocks noChangeArrowheads="1"/>
          </p:cNvSpPr>
          <p:nvPr/>
        </p:nvSpPr>
        <p:spPr bwMode="auto">
          <a:xfrm>
            <a:off x="647700" y="1177925"/>
            <a:ext cx="3614738" cy="608013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是什么</a:t>
            </a:r>
            <a:r>
              <a:rPr lang="ja-JP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？</a:t>
            </a:r>
            <a:endParaRPr lang="zh-TW" altLang="en-US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Oval 4"/>
          <p:cNvSpPr>
            <a:spLocks noChangeArrowheads="1"/>
          </p:cNvSpPr>
          <p:nvPr/>
        </p:nvSpPr>
        <p:spPr bwMode="auto">
          <a:xfrm>
            <a:off x="4482662" y="3722718"/>
            <a:ext cx="3124200" cy="568325"/>
          </a:xfrm>
          <a:prstGeom prst="ellipse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kumimoji="0"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</a:t>
            </a: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主任（部长）</a:t>
            </a:r>
            <a:r>
              <a:rPr kumimoji="0"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endParaRPr kumimoji="0" lang="zh-CN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178200" name="Group 24"/>
          <p:cNvGrpSpPr/>
          <p:nvPr/>
        </p:nvGrpSpPr>
        <p:grpSpPr bwMode="auto">
          <a:xfrm>
            <a:off x="610749" y="2011393"/>
            <a:ext cx="7843838" cy="4267200"/>
            <a:chOff x="624" y="1248"/>
            <a:chExt cx="4941" cy="2688"/>
          </a:xfrm>
        </p:grpSpPr>
        <p:sp>
          <p:nvSpPr>
            <p:cNvPr id="178184" name="Oval 8"/>
            <p:cNvSpPr>
              <a:spLocks noChangeArrowheads="1"/>
            </p:cNvSpPr>
            <p:nvPr/>
          </p:nvSpPr>
          <p:spPr bwMode="auto">
            <a:xfrm>
              <a:off x="2160" y="2592"/>
              <a:ext cx="1872" cy="33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 algn="ctr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lnSpc>
                  <a:spcPct val="80000"/>
                </a:lnSpc>
                <a:buFontTx/>
                <a:buNone/>
              </a:pPr>
              <a:endParaRPr kumimoji="0" lang="zh-CN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78178" name="AutoShape 2"/>
            <p:cNvSpPr>
              <a:spLocks noChangeArrowheads="1"/>
            </p:cNvSpPr>
            <p:nvPr/>
          </p:nvSpPr>
          <p:spPr bwMode="auto">
            <a:xfrm rot="16200000">
              <a:off x="2806" y="687"/>
              <a:ext cx="587" cy="2722"/>
            </a:xfrm>
            <a:prstGeom prst="notchedRightArrow">
              <a:avLst>
                <a:gd name="adj1" fmla="val 77370"/>
                <a:gd name="adj2" fmla="val 43542"/>
              </a:avLst>
            </a:prstGeom>
            <a:solidFill>
              <a:srgbClr val="FFCC99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/>
            <a:lstStyle/>
            <a:p>
              <a:pPr marL="533400" indent="-533400">
                <a:lnSpc>
                  <a:spcPct val="80000"/>
                </a:lnSpc>
                <a:buFontTx/>
                <a:buNone/>
              </a:pPr>
              <a:r>
                <a:rPr kumimoji="0" lang="en-US" altLang="zh-CN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       </a:t>
              </a:r>
              <a:r>
                <a:rPr kumimoji="0" lang="zh-CN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工厂方针管理诊断</a:t>
              </a:r>
              <a:endParaRPr kumimoji="0"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78179" name="Oval 3"/>
            <p:cNvSpPr>
              <a:spLocks noChangeArrowheads="1"/>
            </p:cNvSpPr>
            <p:nvPr/>
          </p:nvSpPr>
          <p:spPr bwMode="auto">
            <a:xfrm>
              <a:off x="1200" y="2322"/>
              <a:ext cx="1968" cy="36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 algn="ctr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>
                <a:lnSpc>
                  <a:spcPct val="80000"/>
                </a:lnSpc>
                <a:buFontTx/>
                <a:buNone/>
              </a:pPr>
              <a:r>
                <a:rPr kumimoji="0" lang="zh-CN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厂长（副厂长）</a:t>
              </a:r>
              <a:r>
                <a:rPr kumimoji="0" lang="zh-CN" altLang="en-US" sz="16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诊断</a:t>
              </a:r>
              <a:endParaRPr kumimoji="0"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78182" name="AutoShape 6"/>
            <p:cNvSpPr>
              <a:spLocks noChangeArrowheads="1"/>
            </p:cNvSpPr>
            <p:nvPr/>
          </p:nvSpPr>
          <p:spPr bwMode="auto">
            <a:xfrm>
              <a:off x="1576" y="1248"/>
              <a:ext cx="3003" cy="514"/>
            </a:xfrm>
            <a:prstGeom prst="roundRect">
              <a:avLst>
                <a:gd name="adj" fmla="val 20787"/>
              </a:avLst>
            </a:prstGeom>
            <a:solidFill>
              <a:srgbClr val="CCFFFF"/>
            </a:solidFill>
            <a:ln w="9525" algn="ctr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  <a:buFontTx/>
                <a:buNone/>
              </a:pPr>
              <a:r>
                <a:rPr kumimoji="0"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方针管理诊断</a:t>
              </a:r>
              <a:endParaRPr kumimoji="0"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78183" name="AutoShape 7"/>
            <p:cNvSpPr>
              <a:spLocks noChangeArrowheads="1"/>
            </p:cNvSpPr>
            <p:nvPr/>
          </p:nvSpPr>
          <p:spPr bwMode="auto">
            <a:xfrm>
              <a:off x="1195" y="1584"/>
              <a:ext cx="1860" cy="187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9525" algn="ctr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0" bIns="0"/>
            <a:lstStyle/>
            <a:p>
              <a:pPr algn="ctr">
                <a:lnSpc>
                  <a:spcPct val="80000"/>
                </a:lnSpc>
                <a:buFontTx/>
                <a:buNone/>
              </a:pPr>
              <a:r>
                <a:rPr kumimoji="0" lang="zh-CN" altLang="en-US" sz="2000" b="0" dirty="0">
                  <a:solidFill>
                    <a:srgbClr val="000000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工厂诊断（</a:t>
              </a:r>
              <a:r>
                <a:rPr kumimoji="0" lang="en-US" altLang="zh-CN" sz="2000" b="0" dirty="0">
                  <a:solidFill>
                    <a:srgbClr val="000000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TOP</a:t>
              </a:r>
              <a:r>
                <a:rPr kumimoji="0" lang="zh-CN" altLang="en-US" sz="2000" b="0" dirty="0">
                  <a:solidFill>
                    <a:srgbClr val="000000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诊断）</a:t>
              </a:r>
              <a:endPara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78185" name="AutoShape 9"/>
            <p:cNvSpPr>
              <a:spLocks noChangeArrowheads="1"/>
            </p:cNvSpPr>
            <p:nvPr/>
          </p:nvSpPr>
          <p:spPr bwMode="auto">
            <a:xfrm rot="16200000">
              <a:off x="2585" y="1238"/>
              <a:ext cx="1030" cy="3900"/>
            </a:xfrm>
            <a:prstGeom prst="moon">
              <a:avLst>
                <a:gd name="adj" fmla="val 76648"/>
              </a:avLst>
            </a:prstGeom>
            <a:solidFill>
              <a:srgbClr val="CCFFCC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/>
            <a:lstStyle/>
            <a:p>
              <a:pPr marL="533400" indent="-533400" algn="ctr">
                <a:lnSpc>
                  <a:spcPct val="80000"/>
                </a:lnSpc>
                <a:buFontTx/>
                <a:buNone/>
              </a:pPr>
              <a:endParaRPr kumimoji="0" lang="zh-CN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78189" name="AutoShape 13"/>
            <p:cNvSpPr>
              <a:spLocks noChangeArrowheads="1"/>
            </p:cNvSpPr>
            <p:nvPr/>
          </p:nvSpPr>
          <p:spPr bwMode="auto">
            <a:xfrm>
              <a:off x="1286" y="2816"/>
              <a:ext cx="3515" cy="381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10800" bIns="10800"/>
            <a:lstStyle/>
            <a:p>
              <a:pPr algn="ctr">
                <a:lnSpc>
                  <a:spcPct val="80000"/>
                </a:lnSpc>
                <a:buFontTx/>
                <a:buNone/>
              </a:pPr>
              <a:endParaRPr kumimoji="0"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lnSpc>
                  <a:spcPct val="80000"/>
                </a:lnSpc>
                <a:buFontTx/>
                <a:buNone/>
              </a:pPr>
              <a:r>
                <a:rPr kumimoji="0" lang="zh-CN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工厂月度管理项目</a:t>
              </a:r>
              <a:r>
                <a:rPr kumimoji="0" lang="zh-CN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进度会</a:t>
              </a:r>
              <a:endPara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lnSpc>
                  <a:spcPct val="80000"/>
                </a:lnSpc>
                <a:buFontTx/>
                <a:buNone/>
              </a:pPr>
              <a:endParaRPr kumimoji="0"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78186" name="AutoShape 10"/>
            <p:cNvSpPr>
              <a:spLocks noChangeArrowheads="1"/>
            </p:cNvSpPr>
            <p:nvPr/>
          </p:nvSpPr>
          <p:spPr bwMode="auto">
            <a:xfrm rot="10800000">
              <a:off x="624" y="3264"/>
              <a:ext cx="4941" cy="672"/>
            </a:xfrm>
            <a:custGeom>
              <a:avLst/>
              <a:gdLst>
                <a:gd name="G0" fmla="+- 3764 0 0"/>
                <a:gd name="G1" fmla="+- 21600 0 3764"/>
                <a:gd name="G2" fmla="*/ 3764 1 2"/>
                <a:gd name="G3" fmla="+- 21600 0 G2"/>
                <a:gd name="G4" fmla="+/ 3764 21600 2"/>
                <a:gd name="G5" fmla="+/ G1 0 2"/>
                <a:gd name="G6" fmla="*/ 21600 21600 3764"/>
                <a:gd name="G7" fmla="*/ G6 1 2"/>
                <a:gd name="G8" fmla="+- 21600 0 G7"/>
                <a:gd name="G9" fmla="*/ 21600 1 2"/>
                <a:gd name="G10" fmla="+- 3764 0 G9"/>
                <a:gd name="G11" fmla="?: G10 G8 0"/>
                <a:gd name="G12" fmla="?: G10 G7 21600"/>
                <a:gd name="T0" fmla="*/ 19718 w 21600"/>
                <a:gd name="T1" fmla="*/ 10800 h 21600"/>
                <a:gd name="T2" fmla="*/ 10800 w 21600"/>
                <a:gd name="T3" fmla="*/ 21600 h 21600"/>
                <a:gd name="T4" fmla="*/ 1882 w 21600"/>
                <a:gd name="T5" fmla="*/ 10800 h 21600"/>
                <a:gd name="T6" fmla="*/ 10800 w 21600"/>
                <a:gd name="T7" fmla="*/ 0 h 21600"/>
                <a:gd name="T8" fmla="*/ 3682 w 21600"/>
                <a:gd name="T9" fmla="*/ 3682 h 21600"/>
                <a:gd name="T10" fmla="*/ 17918 w 21600"/>
                <a:gd name="T11" fmla="*/ 179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764" y="21600"/>
                  </a:lnTo>
                  <a:lnTo>
                    <a:pt x="1783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tIns="10800" bIns="10800"/>
            <a:lstStyle/>
            <a:p>
              <a:pPr marL="990600" indent="-533400" algn="ctr">
                <a:lnSpc>
                  <a:spcPct val="80000"/>
                </a:lnSpc>
                <a:buFontTx/>
                <a:buNone/>
              </a:pPr>
              <a:endParaRPr kumimoji="0" lang="zh-CN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78187" name="AutoShape 11"/>
            <p:cNvSpPr>
              <a:spLocks noChangeArrowheads="1"/>
            </p:cNvSpPr>
            <p:nvPr/>
          </p:nvSpPr>
          <p:spPr bwMode="auto">
            <a:xfrm>
              <a:off x="1467" y="3361"/>
              <a:ext cx="3175" cy="191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10800" bIns="10800"/>
            <a:lstStyle/>
            <a:p>
              <a:pPr algn="ctr">
                <a:lnSpc>
                  <a:spcPct val="80000"/>
                </a:lnSpc>
                <a:buFontTx/>
                <a:buNone/>
              </a:pPr>
              <a:r>
                <a:rPr kumimoji="0" lang="zh-CN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车间（部门）月度管理项目</a:t>
              </a:r>
              <a:r>
                <a:rPr kumimoji="0" lang="zh-CN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进度会</a:t>
              </a:r>
              <a:endParaRPr kumimoji="0"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78190" name="AutoShape 14"/>
            <p:cNvSpPr>
              <a:spLocks noChangeArrowheads="1"/>
            </p:cNvSpPr>
            <p:nvPr/>
          </p:nvSpPr>
          <p:spPr bwMode="auto">
            <a:xfrm>
              <a:off x="1512" y="3602"/>
              <a:ext cx="3175" cy="190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10800" bIns="10800"/>
            <a:lstStyle/>
            <a:p>
              <a:pPr algn="ctr">
                <a:lnSpc>
                  <a:spcPct val="80000"/>
                </a:lnSpc>
                <a:buFontTx/>
                <a:buNone/>
              </a:pPr>
              <a:r>
                <a:rPr kumimoji="0" lang="zh-CN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班组月度管理项目进度会</a:t>
              </a:r>
              <a:endPara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78198" name="Text Box 22"/>
            <p:cNvSpPr txBox="1">
              <a:spLocks noChangeArrowheads="1"/>
            </p:cNvSpPr>
            <p:nvPr/>
          </p:nvSpPr>
          <p:spPr bwMode="auto">
            <a:xfrm>
              <a:off x="2544" y="2688"/>
              <a:ext cx="1150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FontTx/>
                <a:buNone/>
              </a:pPr>
              <a:r>
                <a:rPr kumimoji="0" lang="zh-CN" altLang="en-US" sz="16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内部方针管理诊断</a:t>
              </a:r>
              <a:endPara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endParaRPr kumimoji="0" lang="en-US" altLang="zh-CN" sz="14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178188" name="AutoShape 12"/>
          <p:cNvSpPr>
            <a:spLocks noChangeArrowheads="1"/>
          </p:cNvSpPr>
          <p:nvPr/>
        </p:nvSpPr>
        <p:spPr bwMode="auto">
          <a:xfrm>
            <a:off x="4571562" y="2552730"/>
            <a:ext cx="2952750" cy="296863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algn="ctr">
              <a:lnSpc>
                <a:spcPct val="80000"/>
              </a:lnSpc>
              <a:buFontTx/>
              <a:buNone/>
            </a:pPr>
            <a:r>
              <a:rPr kumimoji="0" lang="zh-CN" altLang="en-US" sz="2000" b="0" dirty="0">
                <a:solidFill>
                  <a:srgbClr val="0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公司方针管理</a:t>
            </a:r>
            <a:r>
              <a:rPr kumimoji="0" lang="zh-CN" altLang="en-US" sz="2000" dirty="0">
                <a:solidFill>
                  <a:srgbClr val="0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endParaRPr kumimoji="0" lang="zh-CN" altLang="en-US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78202" name="Text Box 26"/>
          <p:cNvSpPr txBox="1">
            <a:spLocks noChangeArrowheads="1"/>
          </p:cNvSpPr>
          <p:nvPr/>
        </p:nvSpPr>
        <p:spPr bwMode="auto">
          <a:xfrm>
            <a:off x="485277" y="3046443"/>
            <a:ext cx="400110" cy="26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kumimoji="0" lang="zh-CN" altLang="zh-CN" sz="1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78213" name="Text Box 37"/>
          <p:cNvSpPr txBox="1">
            <a:spLocks noChangeArrowheads="1"/>
          </p:cNvSpPr>
          <p:nvPr/>
        </p:nvSpPr>
        <p:spPr bwMode="auto">
          <a:xfrm>
            <a:off x="557213" y="1177925"/>
            <a:ext cx="5545137" cy="535531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诊断与管理项目进度会</a:t>
            </a:r>
            <a:endParaRPr lang="zh-TW" altLang="en-US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78214" name="Text Box 38"/>
          <p:cNvSpPr txBox="1">
            <a:spLocks noChangeArrowheads="1"/>
          </p:cNvSpPr>
          <p:nvPr/>
        </p:nvSpPr>
        <p:spPr bwMode="auto">
          <a:xfrm>
            <a:off x="7309999" y="669293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1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AutoShape 2"/>
          <p:cNvSpPr>
            <a:spLocks noChangeArrowheads="1"/>
          </p:cNvSpPr>
          <p:nvPr/>
        </p:nvSpPr>
        <p:spPr bwMode="auto">
          <a:xfrm>
            <a:off x="2495550" y="1731963"/>
            <a:ext cx="1558925" cy="403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round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健康管理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75" name="AutoShape 3"/>
          <p:cNvSpPr>
            <a:spLocks noChangeArrowheads="1"/>
          </p:cNvSpPr>
          <p:nvPr/>
        </p:nvSpPr>
        <p:spPr bwMode="auto">
          <a:xfrm>
            <a:off x="2478088" y="2827338"/>
            <a:ext cx="1558925" cy="403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CC"/>
              </a:gs>
              <a:gs pos="5000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lin ang="5400000" scaled="1"/>
          </a:gra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定期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76" name="AutoShape 4"/>
          <p:cNvSpPr>
            <a:spLocks noChangeArrowheads="1"/>
          </p:cNvSpPr>
          <p:nvPr/>
        </p:nvSpPr>
        <p:spPr bwMode="auto">
          <a:xfrm>
            <a:off x="2463800" y="3659188"/>
            <a:ext cx="1558925" cy="403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CC"/>
              </a:gs>
              <a:gs pos="5000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lin ang="5400000" scaled="1"/>
          </a:gra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病因的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发现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77" name="AutoShape 5"/>
          <p:cNvSpPr>
            <a:spLocks noChangeArrowheads="1"/>
          </p:cNvSpPr>
          <p:nvPr/>
        </p:nvSpPr>
        <p:spPr bwMode="auto">
          <a:xfrm>
            <a:off x="2478088" y="4524375"/>
            <a:ext cx="1558925" cy="403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CC"/>
              </a:gs>
              <a:gs pos="5000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lin ang="5400000" scaled="1"/>
          </a:gra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服　　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药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78" name="AutoShape 6"/>
          <p:cNvSpPr>
            <a:spLocks noChangeArrowheads="1"/>
          </p:cNvSpPr>
          <p:nvPr/>
        </p:nvSpPr>
        <p:spPr bwMode="auto">
          <a:xfrm>
            <a:off x="2478088" y="5375275"/>
            <a:ext cx="1558925" cy="403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CC"/>
              </a:gs>
              <a:gs pos="5000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lin ang="5400000" scaled="1"/>
          </a:gra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</a:t>
            </a: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复   原　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79" name="AutoShape 7"/>
          <p:cNvSpPr>
            <a:spLocks noChangeArrowheads="1"/>
          </p:cNvSpPr>
          <p:nvPr/>
        </p:nvSpPr>
        <p:spPr bwMode="auto">
          <a:xfrm>
            <a:off x="2478088" y="6226175"/>
            <a:ext cx="1558925" cy="403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CC"/>
              </a:gs>
              <a:gs pos="5000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lin ang="5400000" scaled="1"/>
          </a:gra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健康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维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持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80" name="AutoShape 8"/>
          <p:cNvSpPr>
            <a:spLocks noChangeArrowheads="1"/>
          </p:cNvSpPr>
          <p:nvPr/>
        </p:nvSpPr>
        <p:spPr bwMode="auto">
          <a:xfrm>
            <a:off x="5211763" y="1703388"/>
            <a:ext cx="1558925" cy="403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28575">
            <a:solidFill>
              <a:schemeClr val="tx1"/>
            </a:solidFill>
            <a:round/>
          </a:ln>
          <a:effectLst>
            <a:outerShdw sy="50000" kx="-2453608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81" name="AutoShape 9"/>
          <p:cNvSpPr>
            <a:spLocks noChangeArrowheads="1"/>
          </p:cNvSpPr>
          <p:nvPr/>
        </p:nvSpPr>
        <p:spPr bwMode="auto">
          <a:xfrm>
            <a:off x="5194300" y="2798763"/>
            <a:ext cx="1558925" cy="403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FF"/>
              </a:gs>
              <a:gs pos="5000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总经理诊断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82" name="AutoShape 10"/>
          <p:cNvSpPr>
            <a:spLocks noChangeArrowheads="1"/>
          </p:cNvSpPr>
          <p:nvPr/>
        </p:nvSpPr>
        <p:spPr bwMode="auto">
          <a:xfrm>
            <a:off x="5222875" y="3644900"/>
            <a:ext cx="1558925" cy="403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FF"/>
              </a:gs>
              <a:gs pos="5000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问题点的发现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83" name="AutoShape 11"/>
          <p:cNvSpPr>
            <a:spLocks noChangeArrowheads="1"/>
          </p:cNvSpPr>
          <p:nvPr/>
        </p:nvSpPr>
        <p:spPr bwMode="auto">
          <a:xfrm>
            <a:off x="5222875" y="4481513"/>
            <a:ext cx="1558925" cy="403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FF"/>
              </a:gs>
              <a:gs pos="5000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适当的方策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84" name="AutoShape 12"/>
          <p:cNvSpPr>
            <a:spLocks noChangeArrowheads="1"/>
          </p:cNvSpPr>
          <p:nvPr/>
        </p:nvSpPr>
        <p:spPr bwMode="auto">
          <a:xfrm>
            <a:off x="5237163" y="5360988"/>
            <a:ext cx="1558925" cy="403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FF"/>
              </a:gs>
              <a:gs pos="5000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改善向上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85" name="AutoShape 13"/>
          <p:cNvSpPr>
            <a:spLocks noChangeArrowheads="1"/>
          </p:cNvSpPr>
          <p:nvPr/>
        </p:nvSpPr>
        <p:spPr bwMode="auto">
          <a:xfrm>
            <a:off x="5251450" y="6211888"/>
            <a:ext cx="1558925" cy="403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FF"/>
              </a:gs>
              <a:gs pos="5000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维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　持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86" name="AutoShape 14"/>
          <p:cNvSpPr>
            <a:spLocks noChangeArrowheads="1"/>
          </p:cNvSpPr>
          <p:nvPr/>
        </p:nvSpPr>
        <p:spPr bwMode="auto">
          <a:xfrm>
            <a:off x="4141788" y="1847850"/>
            <a:ext cx="981075" cy="173038"/>
          </a:xfrm>
          <a:prstGeom prst="leftRightArrow">
            <a:avLst>
              <a:gd name="adj1" fmla="val 50000"/>
              <a:gd name="adj2" fmla="val 1133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87" name="AutoShape 15"/>
          <p:cNvSpPr>
            <a:spLocks noChangeArrowheads="1"/>
          </p:cNvSpPr>
          <p:nvPr/>
        </p:nvSpPr>
        <p:spPr bwMode="auto">
          <a:xfrm>
            <a:off x="3171825" y="2136775"/>
            <a:ext cx="173038" cy="663575"/>
          </a:xfrm>
          <a:prstGeom prst="downArrow">
            <a:avLst>
              <a:gd name="adj1" fmla="val 50000"/>
              <a:gd name="adj2" fmla="val 958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88" name="AutoShape 16"/>
          <p:cNvSpPr>
            <a:spLocks noChangeArrowheads="1"/>
          </p:cNvSpPr>
          <p:nvPr/>
        </p:nvSpPr>
        <p:spPr bwMode="auto">
          <a:xfrm>
            <a:off x="3171825" y="3230563"/>
            <a:ext cx="173038" cy="403225"/>
          </a:xfrm>
          <a:prstGeom prst="downArrow">
            <a:avLst>
              <a:gd name="adj1" fmla="val 50000"/>
              <a:gd name="adj2" fmla="val 582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89" name="AutoShape 17"/>
          <p:cNvSpPr>
            <a:spLocks noChangeArrowheads="1"/>
          </p:cNvSpPr>
          <p:nvPr/>
        </p:nvSpPr>
        <p:spPr bwMode="auto">
          <a:xfrm>
            <a:off x="3186113" y="4068763"/>
            <a:ext cx="173037" cy="403225"/>
          </a:xfrm>
          <a:prstGeom prst="downArrow">
            <a:avLst>
              <a:gd name="adj1" fmla="val 50000"/>
              <a:gd name="adj2" fmla="val 582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90" name="AutoShape 18"/>
          <p:cNvSpPr>
            <a:spLocks noChangeArrowheads="1"/>
          </p:cNvSpPr>
          <p:nvPr/>
        </p:nvSpPr>
        <p:spPr bwMode="auto">
          <a:xfrm>
            <a:off x="3186113" y="4933950"/>
            <a:ext cx="173037" cy="403225"/>
          </a:xfrm>
          <a:prstGeom prst="downArrow">
            <a:avLst>
              <a:gd name="adj1" fmla="val 50000"/>
              <a:gd name="adj2" fmla="val 582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91" name="AutoShape 19"/>
          <p:cNvSpPr>
            <a:spLocks noChangeArrowheads="1"/>
          </p:cNvSpPr>
          <p:nvPr/>
        </p:nvSpPr>
        <p:spPr bwMode="auto">
          <a:xfrm>
            <a:off x="3171825" y="5786438"/>
            <a:ext cx="173038" cy="403225"/>
          </a:xfrm>
          <a:prstGeom prst="downArrow">
            <a:avLst>
              <a:gd name="adj1" fmla="val 50000"/>
              <a:gd name="adj2" fmla="val 582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92" name="AutoShape 20"/>
          <p:cNvSpPr>
            <a:spLocks noChangeArrowheads="1"/>
          </p:cNvSpPr>
          <p:nvPr/>
        </p:nvSpPr>
        <p:spPr bwMode="auto">
          <a:xfrm>
            <a:off x="5916613" y="2108200"/>
            <a:ext cx="173037" cy="663575"/>
          </a:xfrm>
          <a:prstGeom prst="downArrow">
            <a:avLst>
              <a:gd name="adj1" fmla="val 50000"/>
              <a:gd name="adj2" fmla="val 958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93" name="AutoShape 21"/>
          <p:cNvSpPr>
            <a:spLocks noChangeArrowheads="1"/>
          </p:cNvSpPr>
          <p:nvPr/>
        </p:nvSpPr>
        <p:spPr bwMode="auto">
          <a:xfrm>
            <a:off x="5916613" y="3201988"/>
            <a:ext cx="173037" cy="403225"/>
          </a:xfrm>
          <a:prstGeom prst="downArrow">
            <a:avLst>
              <a:gd name="adj1" fmla="val 50000"/>
              <a:gd name="adj2" fmla="val 582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94" name="AutoShape 22"/>
          <p:cNvSpPr>
            <a:spLocks noChangeArrowheads="1"/>
          </p:cNvSpPr>
          <p:nvPr/>
        </p:nvSpPr>
        <p:spPr bwMode="auto">
          <a:xfrm>
            <a:off x="5930900" y="4054475"/>
            <a:ext cx="173038" cy="403225"/>
          </a:xfrm>
          <a:prstGeom prst="downArrow">
            <a:avLst>
              <a:gd name="adj1" fmla="val 50000"/>
              <a:gd name="adj2" fmla="val 582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95" name="AutoShape 23"/>
          <p:cNvSpPr>
            <a:spLocks noChangeArrowheads="1"/>
          </p:cNvSpPr>
          <p:nvPr/>
        </p:nvSpPr>
        <p:spPr bwMode="auto">
          <a:xfrm>
            <a:off x="5930900" y="4905375"/>
            <a:ext cx="173038" cy="403225"/>
          </a:xfrm>
          <a:prstGeom prst="downArrow">
            <a:avLst>
              <a:gd name="adj1" fmla="val 50000"/>
              <a:gd name="adj2" fmla="val 582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96" name="AutoShape 24"/>
          <p:cNvSpPr>
            <a:spLocks noChangeArrowheads="1"/>
          </p:cNvSpPr>
          <p:nvPr/>
        </p:nvSpPr>
        <p:spPr bwMode="auto">
          <a:xfrm>
            <a:off x="5945188" y="5772150"/>
            <a:ext cx="173037" cy="403225"/>
          </a:xfrm>
          <a:prstGeom prst="downArrow">
            <a:avLst>
              <a:gd name="adj1" fmla="val 50000"/>
              <a:gd name="adj2" fmla="val 582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97" name="Rectangle 25"/>
          <p:cNvSpPr>
            <a:spLocks noChangeArrowheads="1"/>
          </p:cNvSpPr>
          <p:nvPr/>
        </p:nvSpPr>
        <p:spPr bwMode="auto">
          <a:xfrm>
            <a:off x="250825" y="1787525"/>
            <a:ext cx="1620838" cy="1462088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科学仪器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 </a:t>
            </a:r>
            <a:r>
              <a:rPr lang="en-US" altLang="zh-TW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X</a:t>
            </a:r>
            <a:r>
              <a: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光</a:t>
            </a:r>
            <a:endParaRPr lang="zh-TW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2.血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压计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3.心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电图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4.各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种分析仪器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98" name="Line 26"/>
          <p:cNvSpPr>
            <a:spLocks noChangeShapeType="1"/>
          </p:cNvSpPr>
          <p:nvPr/>
        </p:nvSpPr>
        <p:spPr bwMode="auto">
          <a:xfrm>
            <a:off x="1873250" y="2422525"/>
            <a:ext cx="1284288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299" name="Rectangle 27"/>
          <p:cNvSpPr>
            <a:spLocks noChangeArrowheads="1"/>
          </p:cNvSpPr>
          <p:nvPr/>
        </p:nvSpPr>
        <p:spPr bwMode="auto">
          <a:xfrm>
            <a:off x="7181850" y="1730375"/>
            <a:ext cx="1912938" cy="12700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r>
              <a: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式</a:t>
            </a:r>
            <a:endParaRPr lang="zh-TW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 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诊断表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各层级诊断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现场巡查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4.目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r>
              <a: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面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谈</a:t>
            </a:r>
            <a:r>
              <a: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沟</a:t>
            </a:r>
            <a:r>
              <a:rPr lang="zh-TW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通</a:t>
            </a:r>
            <a:endParaRPr lang="zh-TW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300" name="Line 28"/>
          <p:cNvSpPr>
            <a:spLocks noChangeShapeType="1"/>
          </p:cNvSpPr>
          <p:nvPr/>
        </p:nvSpPr>
        <p:spPr bwMode="auto">
          <a:xfrm flipH="1">
            <a:off x="6091238" y="2352675"/>
            <a:ext cx="1111250" cy="142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301" name="AutoShape 29"/>
          <p:cNvSpPr>
            <a:spLocks noChangeArrowheads="1"/>
          </p:cNvSpPr>
          <p:nvPr/>
        </p:nvSpPr>
        <p:spPr bwMode="auto">
          <a:xfrm>
            <a:off x="7199313" y="5735638"/>
            <a:ext cx="1558925" cy="403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tint val="0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 准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化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302" name="AutoShape 30"/>
          <p:cNvSpPr>
            <a:spLocks noChangeArrowheads="1"/>
          </p:cNvSpPr>
          <p:nvPr/>
        </p:nvSpPr>
        <p:spPr bwMode="auto">
          <a:xfrm>
            <a:off x="644525" y="5619750"/>
            <a:ext cx="1371600" cy="749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FF"/>
              </a:gs>
              <a:gs pos="50000">
                <a:srgbClr val="FF00FF">
                  <a:gamma/>
                  <a:tint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遵照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医师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的指示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303" name="Line 31"/>
          <p:cNvSpPr>
            <a:spLocks noChangeShapeType="1"/>
          </p:cNvSpPr>
          <p:nvPr/>
        </p:nvSpPr>
        <p:spPr bwMode="auto">
          <a:xfrm>
            <a:off x="2017713" y="5989638"/>
            <a:ext cx="11826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304" name="Line 32"/>
          <p:cNvSpPr>
            <a:spLocks noChangeShapeType="1"/>
          </p:cNvSpPr>
          <p:nvPr/>
        </p:nvSpPr>
        <p:spPr bwMode="auto">
          <a:xfrm flipH="1">
            <a:off x="6119813" y="5932488"/>
            <a:ext cx="103981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305" name="Text Box 33"/>
          <p:cNvSpPr txBox="1">
            <a:spLocks noChangeArrowheads="1"/>
          </p:cNvSpPr>
          <p:nvPr/>
        </p:nvSpPr>
        <p:spPr bwMode="auto">
          <a:xfrm>
            <a:off x="1989138" y="2454275"/>
            <a:ext cx="1400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正确的数据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306" name="Text Box 34"/>
          <p:cNvSpPr txBox="1">
            <a:spLocks noChangeArrowheads="1"/>
          </p:cNvSpPr>
          <p:nvPr/>
        </p:nvSpPr>
        <p:spPr bwMode="auto">
          <a:xfrm>
            <a:off x="6011863" y="2411413"/>
            <a:ext cx="1400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正确的情报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307" name="Line 35"/>
          <p:cNvSpPr>
            <a:spLocks noChangeShapeType="1"/>
          </p:cNvSpPr>
          <p:nvPr/>
        </p:nvSpPr>
        <p:spPr bwMode="auto">
          <a:xfrm>
            <a:off x="360363" y="2106613"/>
            <a:ext cx="1516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308" name="Line 36"/>
          <p:cNvSpPr>
            <a:spLocks noChangeShapeType="1"/>
          </p:cNvSpPr>
          <p:nvPr/>
        </p:nvSpPr>
        <p:spPr bwMode="auto">
          <a:xfrm>
            <a:off x="7229475" y="2049463"/>
            <a:ext cx="170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312" name="Text Box 40"/>
          <p:cNvSpPr txBox="1">
            <a:spLocks noChangeArrowheads="1"/>
          </p:cNvSpPr>
          <p:nvPr/>
        </p:nvSpPr>
        <p:spPr bwMode="auto">
          <a:xfrm>
            <a:off x="557213" y="1089025"/>
            <a:ext cx="2844800" cy="535531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方针管理诊断</a:t>
            </a:r>
            <a:endParaRPr lang="zh-TW" altLang="en-US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38313" name="Text Box 41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3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312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ext Box 2"/>
          <p:cNvSpPr txBox="1">
            <a:spLocks noChangeArrowheads="1"/>
          </p:cNvSpPr>
          <p:nvPr/>
        </p:nvSpPr>
        <p:spPr bwMode="auto">
          <a:xfrm>
            <a:off x="179388" y="2025650"/>
            <a:ext cx="878522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556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461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</a:pP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目标管理项目最多不超过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20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项，最好在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15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项以内。</a:t>
            </a:r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eaLnBrk="0" hangingPunct="0">
              <a:buFontTx/>
              <a:buNone/>
            </a:pP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下一层的目标值比上一层目标值加严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10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％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-15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％，以确保目标必达。</a:t>
            </a:r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eaLnBrk="0" hangingPunct="0">
              <a:buFontTx/>
              <a:buNone/>
            </a:pP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方策管理项目必须加以定义，目标值必须列出计算公式及数据来源。</a:t>
            </a:r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eaLnBrk="0" hangingPunct="0">
              <a:buFontTx/>
              <a:buNone/>
            </a:pP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4.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目标、方策、管理项目愈往下位者须更具体化。</a:t>
            </a:r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eaLnBrk="0" hangingPunct="0">
              <a:buFontTx/>
              <a:buNone/>
            </a:pP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5.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上下之间之方针、目标、方策必须有一致性、连贯性、紧密开连性，以确保长期经营目的的达成。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最终目标、愿景的实现及短期、中长期兼顾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CN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eaLnBrk="0" hangingPunct="0">
              <a:buFontTx/>
              <a:buNone/>
            </a:pP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6.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方针管理检讨，成果非常好及非常坏都要彻底反省检讨 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胜者恒胜？败者恒败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?)</a:t>
            </a:r>
            <a:endParaRPr lang="en-US" altLang="zh-CN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56710" name="Text Box 6"/>
          <p:cNvSpPr txBox="1">
            <a:spLocks noChangeArrowheads="1"/>
          </p:cNvSpPr>
          <p:nvPr/>
        </p:nvSpPr>
        <p:spPr bwMode="auto">
          <a:xfrm>
            <a:off x="646113" y="1177925"/>
            <a:ext cx="5186362" cy="608013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方针管理的注意事项</a:t>
            </a:r>
            <a:r>
              <a:rPr kumimoji="0"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kumimoji="0"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要点</a:t>
            </a:r>
            <a:r>
              <a:rPr kumimoji="0"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kumimoji="0"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56711" name="Text Box 7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5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0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AutoShape 2"/>
          <p:cNvSpPr>
            <a:spLocks noChangeArrowheads="1"/>
          </p:cNvSpPr>
          <p:nvPr/>
        </p:nvSpPr>
        <p:spPr bwMode="auto">
          <a:xfrm>
            <a:off x="-396875" y="3789363"/>
            <a:ext cx="9480550" cy="709612"/>
          </a:xfrm>
          <a:prstGeom prst="leftArrowCallout">
            <a:avLst>
              <a:gd name="adj1" fmla="val 42861"/>
              <a:gd name="adj2" fmla="val 21431"/>
              <a:gd name="adj3" fmla="val 145168"/>
              <a:gd name="adj4" fmla="val 8913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endParaRPr lang="zh-TW" altLang="zh-TW" sz="2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179388" y="1925638"/>
            <a:ext cx="87852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556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461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</a:pP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7.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必须有衡量目标、方策实施绩效的指标，必须与人事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绩效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考核充分地结合。</a:t>
            </a:r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eaLnBrk="0" hangingPunct="0">
              <a:buFontTx/>
              <a:buNone/>
            </a:pP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8.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方针管理之检讨结果系及要因系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结果与过程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的未达及达成好的项目皆须彻底检讨。</a:t>
            </a:r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eaLnBrk="0" hangingPunct="0">
              <a:buFontTx/>
              <a:buNone/>
            </a:pP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9.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方针管理须取得上下及部门间的协调与调整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水平、垂直的 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Catch ball)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eaLnBrk="0" hangingPunct="0">
              <a:buFontTx/>
              <a:buNone/>
            </a:pP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10.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结果的评价须包含目标达成的困难度与达成度。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设定时及年终评价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eaLnBrk="0" hangingPunct="0">
              <a:buFontTx/>
              <a:buNone/>
            </a:pP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11.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目标、方策、目标值实际状况及内外部环境变化适时修正、调整。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并非一成不变</a:t>
            </a: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CN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eaLnBrk="0" hangingPunct="0">
              <a:buFontTx/>
              <a:buNone/>
            </a:pPr>
            <a:r>
              <a:rPr lang="en-US" altLang="zh-CN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12.</a:t>
            </a:r>
            <a:r>
              <a:rPr lang="zh-CN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方针管理最重要的一环“诊断”必须落实实施，以确认整体方向是否一致。</a:t>
            </a:r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58759" name="Text Box 7"/>
          <p:cNvSpPr txBox="1">
            <a:spLocks noChangeArrowheads="1"/>
          </p:cNvSpPr>
          <p:nvPr/>
        </p:nvSpPr>
        <p:spPr bwMode="auto">
          <a:xfrm>
            <a:off x="646113" y="1177925"/>
            <a:ext cx="5186362" cy="608013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方针管理的注意事项</a:t>
            </a:r>
            <a:r>
              <a:rPr kumimoji="0"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kumimoji="0"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要点</a:t>
            </a:r>
            <a:r>
              <a:rPr kumimoji="0"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kumimoji="0"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58760" name="Text Box 8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诊断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9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867" name="Group 3"/>
          <p:cNvGrpSpPr/>
          <p:nvPr/>
        </p:nvGrpSpPr>
        <p:grpSpPr bwMode="auto">
          <a:xfrm>
            <a:off x="139700" y="1268413"/>
            <a:ext cx="8928100" cy="5113337"/>
            <a:chOff x="61" y="780"/>
            <a:chExt cx="5715" cy="3477"/>
          </a:xfrm>
        </p:grpSpPr>
        <p:sp>
          <p:nvSpPr>
            <p:cNvPr id="548868" name="Text Box 4"/>
            <p:cNvSpPr txBox="1">
              <a:spLocks noChangeArrowheads="1"/>
            </p:cNvSpPr>
            <p:nvPr/>
          </p:nvSpPr>
          <p:spPr bwMode="auto">
            <a:xfrm>
              <a:off x="518" y="780"/>
              <a:ext cx="316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主流程       </a:t>
              </a:r>
              <a:r>
                <a:rPr lang="en-US" altLang="zh-TW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catch ball       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回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馈</a:t>
              </a:r>
              <a:endParaRPr lang="zh-CN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69" name="Line 5"/>
            <p:cNvSpPr>
              <a:spLocks noChangeShapeType="1"/>
            </p:cNvSpPr>
            <p:nvPr/>
          </p:nvSpPr>
          <p:spPr bwMode="auto">
            <a:xfrm>
              <a:off x="99" y="902"/>
              <a:ext cx="4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70" name="Line 6"/>
            <p:cNvSpPr>
              <a:spLocks noChangeShapeType="1"/>
            </p:cNvSpPr>
            <p:nvPr/>
          </p:nvSpPr>
          <p:spPr bwMode="auto">
            <a:xfrm>
              <a:off x="2313" y="912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grpSp>
          <p:nvGrpSpPr>
            <p:cNvPr id="548871" name="Group 7"/>
            <p:cNvGrpSpPr/>
            <p:nvPr/>
          </p:nvGrpSpPr>
          <p:grpSpPr bwMode="auto">
            <a:xfrm>
              <a:off x="1083" y="852"/>
              <a:ext cx="288" cy="104"/>
              <a:chOff x="743" y="852"/>
              <a:chExt cx="288" cy="104"/>
            </a:xfrm>
          </p:grpSpPr>
          <p:sp>
            <p:nvSpPr>
              <p:cNvPr id="548872" name="Line 8"/>
              <p:cNvSpPr>
                <a:spLocks noChangeShapeType="1"/>
              </p:cNvSpPr>
              <p:nvPr/>
            </p:nvSpPr>
            <p:spPr bwMode="auto">
              <a:xfrm>
                <a:off x="743" y="90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grpSp>
            <p:nvGrpSpPr>
              <p:cNvPr id="548873" name="Group 9"/>
              <p:cNvGrpSpPr/>
              <p:nvPr/>
            </p:nvGrpSpPr>
            <p:grpSpPr bwMode="auto">
              <a:xfrm>
                <a:off x="839" y="852"/>
                <a:ext cx="88" cy="104"/>
                <a:chOff x="8327" y="2831"/>
                <a:chExt cx="500" cy="540"/>
              </a:xfrm>
            </p:grpSpPr>
            <p:sp>
              <p:nvSpPr>
                <p:cNvPr id="548874" name="Oval 10"/>
                <p:cNvSpPr>
                  <a:spLocks noChangeArrowheads="1"/>
                </p:cNvSpPr>
                <p:nvPr/>
              </p:nvSpPr>
              <p:spPr bwMode="auto">
                <a:xfrm>
                  <a:off x="8327" y="2831"/>
                  <a:ext cx="500" cy="5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zh-CN" sz="2400" b="0" dirty="0">
                    <a:solidFill>
                      <a:schemeClr val="accent2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  <p:grpSp>
              <p:nvGrpSpPr>
                <p:cNvPr id="548875" name="Group 11"/>
                <p:cNvGrpSpPr/>
                <p:nvPr/>
              </p:nvGrpSpPr>
              <p:grpSpPr bwMode="auto">
                <a:xfrm>
                  <a:off x="8357" y="2941"/>
                  <a:ext cx="435" cy="370"/>
                  <a:chOff x="9127" y="2731"/>
                  <a:chExt cx="530" cy="720"/>
                </a:xfrm>
              </p:grpSpPr>
              <p:sp>
                <p:nvSpPr>
                  <p:cNvPr id="548876" name="Freeform 12"/>
                  <p:cNvSpPr/>
                  <p:nvPr/>
                </p:nvSpPr>
                <p:spPr bwMode="auto">
                  <a:xfrm>
                    <a:off x="9127" y="2751"/>
                    <a:ext cx="270" cy="700"/>
                  </a:xfrm>
                  <a:custGeom>
                    <a:avLst/>
                    <a:gdLst>
                      <a:gd name="T0" fmla="*/ 0 w 270"/>
                      <a:gd name="T1" fmla="*/ 0 h 700"/>
                      <a:gd name="T2" fmla="*/ 160 w 270"/>
                      <a:gd name="T3" fmla="*/ 100 h 700"/>
                      <a:gd name="T4" fmla="*/ 260 w 270"/>
                      <a:gd name="T5" fmla="*/ 280 h 700"/>
                      <a:gd name="T6" fmla="*/ 220 w 270"/>
                      <a:gd name="T7" fmla="*/ 540 h 700"/>
                      <a:gd name="T8" fmla="*/ 80 w 270"/>
                      <a:gd name="T9" fmla="*/ 700 h 7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0" h="700">
                        <a:moveTo>
                          <a:pt x="0" y="0"/>
                        </a:moveTo>
                        <a:cubicBezTo>
                          <a:pt x="58" y="26"/>
                          <a:pt x="117" y="53"/>
                          <a:pt x="160" y="100"/>
                        </a:cubicBezTo>
                        <a:cubicBezTo>
                          <a:pt x="203" y="147"/>
                          <a:pt x="250" y="207"/>
                          <a:pt x="260" y="280"/>
                        </a:cubicBezTo>
                        <a:cubicBezTo>
                          <a:pt x="270" y="353"/>
                          <a:pt x="250" y="470"/>
                          <a:pt x="220" y="540"/>
                        </a:cubicBezTo>
                        <a:cubicBezTo>
                          <a:pt x="190" y="610"/>
                          <a:pt x="113" y="667"/>
                          <a:pt x="80" y="70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dirty="0">
                      <a:latin typeface="Adobe 黑体 Std R" panose="020B0400000000000000" pitchFamily="34" charset="-122"/>
                      <a:ea typeface="Adobe 黑体 Std R" panose="020B0400000000000000" pitchFamily="34" charset="-122"/>
                    </a:endParaRPr>
                  </a:p>
                </p:txBody>
              </p:sp>
              <p:sp>
                <p:nvSpPr>
                  <p:cNvPr id="548877" name="Freeform 13"/>
                  <p:cNvSpPr/>
                  <p:nvPr/>
                </p:nvSpPr>
                <p:spPr bwMode="auto">
                  <a:xfrm rot="-10187936">
                    <a:off x="9387" y="2731"/>
                    <a:ext cx="270" cy="700"/>
                  </a:xfrm>
                  <a:custGeom>
                    <a:avLst/>
                    <a:gdLst>
                      <a:gd name="T0" fmla="*/ 0 w 270"/>
                      <a:gd name="T1" fmla="*/ 0 h 700"/>
                      <a:gd name="T2" fmla="*/ 160 w 270"/>
                      <a:gd name="T3" fmla="*/ 100 h 700"/>
                      <a:gd name="T4" fmla="*/ 260 w 270"/>
                      <a:gd name="T5" fmla="*/ 280 h 700"/>
                      <a:gd name="T6" fmla="*/ 220 w 270"/>
                      <a:gd name="T7" fmla="*/ 540 h 700"/>
                      <a:gd name="T8" fmla="*/ 80 w 270"/>
                      <a:gd name="T9" fmla="*/ 700 h 7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0" h="700">
                        <a:moveTo>
                          <a:pt x="0" y="0"/>
                        </a:moveTo>
                        <a:cubicBezTo>
                          <a:pt x="58" y="26"/>
                          <a:pt x="117" y="53"/>
                          <a:pt x="160" y="100"/>
                        </a:cubicBezTo>
                        <a:cubicBezTo>
                          <a:pt x="203" y="147"/>
                          <a:pt x="250" y="207"/>
                          <a:pt x="260" y="280"/>
                        </a:cubicBezTo>
                        <a:cubicBezTo>
                          <a:pt x="270" y="353"/>
                          <a:pt x="250" y="470"/>
                          <a:pt x="220" y="540"/>
                        </a:cubicBezTo>
                        <a:cubicBezTo>
                          <a:pt x="190" y="610"/>
                          <a:pt x="113" y="667"/>
                          <a:pt x="80" y="70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dirty="0">
                      <a:latin typeface="Adobe 黑体 Std R" panose="020B0400000000000000" pitchFamily="34" charset="-122"/>
                      <a:ea typeface="Adobe 黑体 Std R" panose="020B0400000000000000" pitchFamily="34" charset="-122"/>
                    </a:endParaRPr>
                  </a:p>
                </p:txBody>
              </p:sp>
            </p:grpSp>
          </p:grpSp>
        </p:grpSp>
        <p:sp>
          <p:nvSpPr>
            <p:cNvPr id="548878" name="Rectangle 14"/>
            <p:cNvSpPr>
              <a:spLocks noChangeArrowheads="1"/>
            </p:cNvSpPr>
            <p:nvPr/>
          </p:nvSpPr>
          <p:spPr bwMode="auto">
            <a:xfrm>
              <a:off x="1940" y="1310"/>
              <a:ext cx="2253" cy="2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前 期 活 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动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之 反 省 回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顾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79" name="Rectangle 15"/>
            <p:cNvSpPr>
              <a:spLocks noChangeArrowheads="1"/>
            </p:cNvSpPr>
            <p:nvPr/>
          </p:nvSpPr>
          <p:spPr bwMode="auto">
            <a:xfrm>
              <a:off x="486" y="1642"/>
              <a:ext cx="919" cy="1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中期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经营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针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80" name="Rectangle 16"/>
            <p:cNvSpPr>
              <a:spLocks noChangeArrowheads="1"/>
            </p:cNvSpPr>
            <p:nvPr/>
          </p:nvSpPr>
          <p:spPr bwMode="auto">
            <a:xfrm>
              <a:off x="486" y="1970"/>
              <a:ext cx="919" cy="1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中期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经营计划</a:t>
              </a:r>
              <a:endParaRPr lang="zh-CN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81" name="Rectangle 17"/>
            <p:cNvSpPr>
              <a:spLocks noChangeArrowheads="1"/>
            </p:cNvSpPr>
            <p:nvPr/>
          </p:nvSpPr>
          <p:spPr bwMode="auto">
            <a:xfrm>
              <a:off x="486" y="2464"/>
              <a:ext cx="919" cy="1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年度目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标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提示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82" name="Rectangle 18"/>
            <p:cNvSpPr>
              <a:spLocks noChangeArrowheads="1"/>
            </p:cNvSpPr>
            <p:nvPr/>
          </p:nvSpPr>
          <p:spPr bwMode="auto">
            <a:xfrm>
              <a:off x="484" y="1310"/>
              <a:ext cx="919" cy="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企 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业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理 念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83" name="Rectangle 19"/>
            <p:cNvSpPr>
              <a:spLocks noChangeArrowheads="1"/>
            </p:cNvSpPr>
            <p:nvPr/>
          </p:nvSpPr>
          <p:spPr bwMode="auto">
            <a:xfrm>
              <a:off x="1628" y="1642"/>
              <a:ext cx="919" cy="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工厂经营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针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84" name="Rectangle 20"/>
            <p:cNvSpPr>
              <a:spLocks noChangeArrowheads="1"/>
            </p:cNvSpPr>
            <p:nvPr/>
          </p:nvSpPr>
          <p:spPr bwMode="auto">
            <a:xfrm>
              <a:off x="1612" y="1971"/>
              <a:ext cx="1270" cy="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工厂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中期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经营计划</a:t>
              </a:r>
              <a:endParaRPr lang="zh-CN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85" name="Rectangle 21"/>
            <p:cNvSpPr>
              <a:spLocks noChangeArrowheads="1"/>
            </p:cNvSpPr>
            <p:nvPr/>
          </p:nvSpPr>
          <p:spPr bwMode="auto">
            <a:xfrm>
              <a:off x="1603" y="3849"/>
              <a:ext cx="1980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厂长、副厂长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针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的展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开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86" name="Rectangle 22"/>
            <p:cNvSpPr>
              <a:spLocks noChangeArrowheads="1"/>
            </p:cNvSpPr>
            <p:nvPr/>
          </p:nvSpPr>
          <p:spPr bwMode="auto">
            <a:xfrm>
              <a:off x="1565" y="2515"/>
              <a:ext cx="1314" cy="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工厂暂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定目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标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提示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87" name="Rectangle 23"/>
            <p:cNvSpPr>
              <a:spLocks noChangeArrowheads="1"/>
            </p:cNvSpPr>
            <p:nvPr/>
          </p:nvSpPr>
          <p:spPr bwMode="auto">
            <a:xfrm>
              <a:off x="1558" y="2899"/>
              <a:ext cx="1180" cy="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年度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工厂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针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88" name="Rectangle 24"/>
            <p:cNvSpPr>
              <a:spLocks noChangeArrowheads="1"/>
            </p:cNvSpPr>
            <p:nvPr/>
          </p:nvSpPr>
          <p:spPr bwMode="auto">
            <a:xfrm>
              <a:off x="1558" y="3076"/>
              <a:ext cx="1180" cy="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年度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工厂活动计划</a:t>
              </a:r>
              <a:endParaRPr lang="zh-CN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89" name="Rectangle 25"/>
            <p:cNvSpPr>
              <a:spLocks noChangeArrowheads="1"/>
            </p:cNvSpPr>
            <p:nvPr/>
          </p:nvSpPr>
          <p:spPr bwMode="auto">
            <a:xfrm>
              <a:off x="3357" y="2507"/>
              <a:ext cx="1361" cy="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目标的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方策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检讨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90" name="Rectangle 26"/>
            <p:cNvSpPr>
              <a:spLocks noChangeArrowheads="1"/>
            </p:cNvSpPr>
            <p:nvPr/>
          </p:nvSpPr>
          <p:spPr bwMode="auto">
            <a:xfrm>
              <a:off x="3958" y="3307"/>
              <a:ext cx="1664" cy="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科前一年度的反省回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顾</a:t>
              </a:r>
              <a:endParaRPr lang="zh-CN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91" name="Rectangle 27"/>
            <p:cNvSpPr>
              <a:spLocks noChangeArrowheads="1"/>
            </p:cNvSpPr>
            <p:nvPr/>
          </p:nvSpPr>
          <p:spPr bwMode="auto">
            <a:xfrm>
              <a:off x="3677" y="4052"/>
              <a:ext cx="1032" cy="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年度科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活动计划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92" name="Rectangle 28"/>
            <p:cNvSpPr>
              <a:spLocks noChangeArrowheads="1"/>
            </p:cNvSpPr>
            <p:nvPr/>
          </p:nvSpPr>
          <p:spPr bwMode="auto">
            <a:xfrm>
              <a:off x="4785" y="3904"/>
              <a:ext cx="975" cy="3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工段长</a:t>
              </a:r>
              <a:r>
                <a:rPr lang="en-US" altLang="zh-CN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/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班组长</a:t>
              </a:r>
              <a:r>
                <a:rPr lang="en-US" altLang="zh-CN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/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主管</a:t>
              </a:r>
              <a:endParaRPr lang="zh-CN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TW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93" name="Line 29"/>
            <p:cNvSpPr>
              <a:spLocks noChangeShapeType="1"/>
            </p:cNvSpPr>
            <p:nvPr/>
          </p:nvSpPr>
          <p:spPr bwMode="auto">
            <a:xfrm flipH="1">
              <a:off x="2691" y="1525"/>
              <a:ext cx="8" cy="45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94" name="Line 30"/>
            <p:cNvSpPr>
              <a:spLocks noChangeShapeType="1"/>
            </p:cNvSpPr>
            <p:nvPr/>
          </p:nvSpPr>
          <p:spPr bwMode="auto">
            <a:xfrm>
              <a:off x="2081" y="1829"/>
              <a:ext cx="0" cy="1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95" name="Line 31"/>
            <p:cNvSpPr>
              <a:spLocks noChangeShapeType="1"/>
            </p:cNvSpPr>
            <p:nvPr/>
          </p:nvSpPr>
          <p:spPr bwMode="auto">
            <a:xfrm>
              <a:off x="2175" y="2152"/>
              <a:ext cx="0" cy="37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96" name="Rectangle 32"/>
            <p:cNvSpPr>
              <a:spLocks noChangeArrowheads="1"/>
            </p:cNvSpPr>
            <p:nvPr/>
          </p:nvSpPr>
          <p:spPr bwMode="auto">
            <a:xfrm>
              <a:off x="2456" y="2207"/>
              <a:ext cx="1831" cy="1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工厂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前一年度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活动</a:t>
              </a: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反省回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顾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97" name="Line 33"/>
            <p:cNvSpPr>
              <a:spLocks noChangeShapeType="1"/>
            </p:cNvSpPr>
            <p:nvPr/>
          </p:nvSpPr>
          <p:spPr bwMode="auto">
            <a:xfrm flipH="1">
              <a:off x="2173" y="2688"/>
              <a:ext cx="2" cy="2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98" name="Line 34"/>
            <p:cNvSpPr>
              <a:spLocks noChangeShapeType="1"/>
            </p:cNvSpPr>
            <p:nvPr/>
          </p:nvSpPr>
          <p:spPr bwMode="auto">
            <a:xfrm>
              <a:off x="2738" y="2382"/>
              <a:ext cx="0" cy="12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899" name="Line 35"/>
            <p:cNvSpPr>
              <a:spLocks noChangeShapeType="1"/>
            </p:cNvSpPr>
            <p:nvPr/>
          </p:nvSpPr>
          <p:spPr bwMode="auto">
            <a:xfrm>
              <a:off x="4224" y="3485"/>
              <a:ext cx="0" cy="53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cxnSp>
          <p:nvCxnSpPr>
            <p:cNvPr id="548900" name="AutoShape 36"/>
            <p:cNvCxnSpPr>
              <a:cxnSpLocks noChangeShapeType="1"/>
              <a:stCxn id="548882" idx="2"/>
              <a:endCxn id="548883" idx="0"/>
            </p:cNvCxnSpPr>
            <p:nvPr/>
          </p:nvCxnSpPr>
          <p:spPr bwMode="auto">
            <a:xfrm rot="16200000" flipH="1">
              <a:off x="1437" y="991"/>
              <a:ext cx="158" cy="1144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chemeClr val="tx1"/>
              </a:solidFill>
              <a:miter lim="800000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8901" name="AutoShape 37"/>
            <p:cNvCxnSpPr>
              <a:cxnSpLocks noChangeShapeType="1"/>
              <a:stCxn id="548879" idx="2"/>
              <a:endCxn id="548880" idx="0"/>
            </p:cNvCxnSpPr>
            <p:nvPr/>
          </p:nvCxnSpPr>
          <p:spPr bwMode="auto">
            <a:xfrm>
              <a:off x="946" y="1806"/>
              <a:ext cx="0" cy="16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8902" name="AutoShape 38"/>
            <p:cNvCxnSpPr>
              <a:cxnSpLocks noChangeShapeType="1"/>
              <a:stCxn id="548880" idx="2"/>
              <a:endCxn id="548881" idx="0"/>
            </p:cNvCxnSpPr>
            <p:nvPr/>
          </p:nvCxnSpPr>
          <p:spPr bwMode="auto">
            <a:xfrm>
              <a:off x="946" y="2134"/>
              <a:ext cx="0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8903" name="Line 39"/>
            <p:cNvSpPr>
              <a:spLocks noChangeShapeType="1"/>
            </p:cNvSpPr>
            <p:nvPr/>
          </p:nvSpPr>
          <p:spPr bwMode="auto">
            <a:xfrm>
              <a:off x="720" y="1479"/>
              <a:ext cx="0" cy="1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904" name="Freeform 40"/>
            <p:cNvSpPr/>
            <p:nvPr/>
          </p:nvSpPr>
          <p:spPr bwMode="auto">
            <a:xfrm>
              <a:off x="3581" y="3919"/>
              <a:ext cx="329" cy="140"/>
            </a:xfrm>
            <a:custGeom>
              <a:avLst/>
              <a:gdLst>
                <a:gd name="T0" fmla="*/ 0 w 336"/>
                <a:gd name="T1" fmla="*/ 0 h 96"/>
                <a:gd name="T2" fmla="*/ 336 w 336"/>
                <a:gd name="T3" fmla="*/ 0 h 96"/>
                <a:gd name="T4" fmla="*/ 336 w 336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96">
                  <a:moveTo>
                    <a:pt x="0" y="0"/>
                  </a:moveTo>
                  <a:lnTo>
                    <a:pt x="336" y="0"/>
                  </a:lnTo>
                  <a:lnTo>
                    <a:pt x="336" y="96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cxnSp>
          <p:nvCxnSpPr>
            <p:cNvPr id="548905" name="AutoShape 41"/>
            <p:cNvCxnSpPr>
              <a:cxnSpLocks noChangeShapeType="1"/>
              <a:endCxn id="548892" idx="0"/>
            </p:cNvCxnSpPr>
            <p:nvPr/>
          </p:nvCxnSpPr>
          <p:spPr bwMode="auto">
            <a:xfrm flipV="1">
              <a:off x="4332" y="3904"/>
              <a:ext cx="941" cy="126"/>
            </a:xfrm>
            <a:prstGeom prst="bentConnector4">
              <a:avLst>
                <a:gd name="adj1" fmla="val 29968"/>
                <a:gd name="adj2" fmla="val 214287"/>
              </a:avLst>
            </a:prstGeom>
            <a:noFill/>
            <a:ln w="15875">
              <a:solidFill>
                <a:schemeClr val="tx1"/>
              </a:solidFill>
              <a:miter lim="800000"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8906" name="Line 42"/>
            <p:cNvSpPr>
              <a:spLocks noChangeShapeType="1"/>
            </p:cNvSpPr>
            <p:nvPr/>
          </p:nvSpPr>
          <p:spPr bwMode="auto">
            <a:xfrm>
              <a:off x="2126" y="3244"/>
              <a:ext cx="0" cy="6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907" name="Freeform 43"/>
            <p:cNvSpPr/>
            <p:nvPr/>
          </p:nvSpPr>
          <p:spPr bwMode="auto">
            <a:xfrm>
              <a:off x="932" y="2627"/>
              <a:ext cx="819" cy="179"/>
            </a:xfrm>
            <a:custGeom>
              <a:avLst/>
              <a:gdLst>
                <a:gd name="T0" fmla="*/ 0 w 837"/>
                <a:gd name="T1" fmla="*/ 0 h 184"/>
                <a:gd name="T2" fmla="*/ 9 w 837"/>
                <a:gd name="T3" fmla="*/ 182 h 184"/>
                <a:gd name="T4" fmla="*/ 837 w 837"/>
                <a:gd name="T5" fmla="*/ 184 h 184"/>
                <a:gd name="T6" fmla="*/ 837 w 837"/>
                <a:gd name="T7" fmla="*/ 8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7" h="184">
                  <a:moveTo>
                    <a:pt x="0" y="0"/>
                  </a:moveTo>
                  <a:cubicBezTo>
                    <a:pt x="14" y="103"/>
                    <a:pt x="9" y="42"/>
                    <a:pt x="9" y="182"/>
                  </a:cubicBezTo>
                  <a:lnTo>
                    <a:pt x="837" y="184"/>
                  </a:lnTo>
                  <a:lnTo>
                    <a:pt x="837" y="88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cxnSp>
          <p:nvCxnSpPr>
            <p:cNvPr id="548908" name="AutoShape 44"/>
            <p:cNvCxnSpPr>
              <a:cxnSpLocks noChangeShapeType="1"/>
              <a:stCxn id="548886" idx="3"/>
              <a:endCxn id="548889" idx="1"/>
            </p:cNvCxnSpPr>
            <p:nvPr/>
          </p:nvCxnSpPr>
          <p:spPr bwMode="auto">
            <a:xfrm flipV="1">
              <a:off x="2879" y="2596"/>
              <a:ext cx="478" cy="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8909" name="Freeform 45"/>
            <p:cNvSpPr/>
            <p:nvPr/>
          </p:nvSpPr>
          <p:spPr bwMode="auto">
            <a:xfrm>
              <a:off x="1187" y="2151"/>
              <a:ext cx="705" cy="141"/>
            </a:xfrm>
            <a:custGeom>
              <a:avLst/>
              <a:gdLst>
                <a:gd name="T0" fmla="*/ 0 w 720"/>
                <a:gd name="T1" fmla="*/ 0 h 144"/>
                <a:gd name="T2" fmla="*/ 0 w 720"/>
                <a:gd name="T3" fmla="*/ 144 h 144"/>
                <a:gd name="T4" fmla="*/ 720 w 720"/>
                <a:gd name="T5" fmla="*/ 144 h 144"/>
                <a:gd name="T6" fmla="*/ 720 w 720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lnTo>
                    <a:pt x="0" y="144"/>
                  </a:lnTo>
                  <a:lnTo>
                    <a:pt x="720" y="144"/>
                  </a:lnTo>
                  <a:lnTo>
                    <a:pt x="720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910" name="Rectangle 46"/>
            <p:cNvSpPr>
              <a:spLocks noChangeArrowheads="1"/>
            </p:cNvSpPr>
            <p:nvPr/>
          </p:nvSpPr>
          <p:spPr bwMode="auto">
            <a:xfrm>
              <a:off x="61" y="1278"/>
              <a:ext cx="282" cy="199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针</a:t>
              </a:r>
              <a:endParaRPr lang="zh-CN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制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定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(P)</a:t>
              </a:r>
              <a:endParaRPr lang="en-US" altLang="zh-TW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911" name="Rectangle 47"/>
            <p:cNvSpPr>
              <a:spLocks noChangeArrowheads="1"/>
            </p:cNvSpPr>
            <p:nvPr/>
          </p:nvSpPr>
          <p:spPr bwMode="auto">
            <a:xfrm>
              <a:off x="61" y="3268"/>
              <a:ext cx="282" cy="9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针</a:t>
              </a:r>
              <a:endParaRPr lang="zh-CN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展</a:t>
              </a:r>
              <a:endParaRPr lang="zh-TW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开</a:t>
              </a:r>
              <a:endParaRPr lang="zh-CN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(P)</a:t>
              </a:r>
              <a:endParaRPr lang="en-US" altLang="zh-TW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912" name="Rectangle 48"/>
            <p:cNvSpPr>
              <a:spLocks noChangeArrowheads="1"/>
            </p:cNvSpPr>
            <p:nvPr/>
          </p:nvSpPr>
          <p:spPr bwMode="auto">
            <a:xfrm>
              <a:off x="343" y="1039"/>
              <a:ext cx="1290" cy="2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Top-management</a:t>
              </a:r>
              <a:endParaRPr lang="en-US" altLang="zh-TW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913" name="Rectangle 49"/>
            <p:cNvSpPr>
              <a:spLocks noChangeArrowheads="1"/>
            </p:cNvSpPr>
            <p:nvPr/>
          </p:nvSpPr>
          <p:spPr bwMode="auto">
            <a:xfrm>
              <a:off x="1633" y="1049"/>
              <a:ext cx="1338" cy="2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厂长</a:t>
              </a:r>
              <a:r>
                <a:rPr lang="en-US" altLang="zh-CN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(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副厂长</a:t>
              </a:r>
              <a:r>
                <a:rPr lang="en-US" altLang="zh-CN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)</a:t>
              </a:r>
              <a:endParaRPr lang="en-US" altLang="zh-CN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914" name="Rectangle 50"/>
            <p:cNvSpPr>
              <a:spLocks noChangeArrowheads="1"/>
            </p:cNvSpPr>
            <p:nvPr/>
          </p:nvSpPr>
          <p:spPr bwMode="auto">
            <a:xfrm>
              <a:off x="2971" y="1049"/>
              <a:ext cx="1315" cy="22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科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长</a:t>
              </a:r>
              <a:r>
                <a:rPr lang="en-US" altLang="zh-CN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/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主任</a:t>
              </a:r>
              <a:endParaRPr lang="zh-CN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915" name="Rectangle 51"/>
            <p:cNvSpPr>
              <a:spLocks noChangeArrowheads="1"/>
            </p:cNvSpPr>
            <p:nvPr/>
          </p:nvSpPr>
          <p:spPr bwMode="auto">
            <a:xfrm>
              <a:off x="4286" y="1039"/>
              <a:ext cx="1468" cy="2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工段长</a:t>
              </a:r>
              <a:r>
                <a:rPr lang="en-US" altLang="zh-CN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/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班组长</a:t>
              </a:r>
              <a:r>
                <a:rPr lang="en-US" altLang="zh-CN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/</a:t>
              </a:r>
              <a:r>
                <a:rPr lang="zh-CN" altLang="en-US" sz="16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主管</a:t>
              </a:r>
              <a:endParaRPr lang="zh-CN" altLang="en-US" sz="16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916" name="Rectangle 52"/>
            <p:cNvSpPr>
              <a:spLocks noChangeArrowheads="1"/>
            </p:cNvSpPr>
            <p:nvPr/>
          </p:nvSpPr>
          <p:spPr bwMode="auto">
            <a:xfrm>
              <a:off x="61" y="1038"/>
              <a:ext cx="282" cy="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2400" b="0" dirty="0">
                <a:solidFill>
                  <a:schemeClr val="accent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917" name="Line 53"/>
            <p:cNvSpPr>
              <a:spLocks noChangeShapeType="1"/>
            </p:cNvSpPr>
            <p:nvPr/>
          </p:nvSpPr>
          <p:spPr bwMode="auto">
            <a:xfrm flipV="1">
              <a:off x="334" y="4256"/>
              <a:ext cx="544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918" name="Line 54"/>
            <p:cNvSpPr>
              <a:spLocks noChangeShapeType="1"/>
            </p:cNvSpPr>
            <p:nvPr/>
          </p:nvSpPr>
          <p:spPr bwMode="auto">
            <a:xfrm>
              <a:off x="5754" y="1250"/>
              <a:ext cx="0" cy="30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grpSp>
          <p:nvGrpSpPr>
            <p:cNvPr id="548919" name="Group 55"/>
            <p:cNvGrpSpPr/>
            <p:nvPr/>
          </p:nvGrpSpPr>
          <p:grpSpPr bwMode="auto">
            <a:xfrm>
              <a:off x="1252" y="2722"/>
              <a:ext cx="133" cy="149"/>
              <a:chOff x="8327" y="2831"/>
              <a:chExt cx="500" cy="540"/>
            </a:xfrm>
          </p:grpSpPr>
          <p:sp>
            <p:nvSpPr>
              <p:cNvPr id="548920" name="Oval 56"/>
              <p:cNvSpPr>
                <a:spLocks noChangeArrowheads="1"/>
              </p:cNvSpPr>
              <p:nvPr/>
            </p:nvSpPr>
            <p:spPr bwMode="auto">
              <a:xfrm>
                <a:off x="8327" y="2831"/>
                <a:ext cx="500" cy="5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zh-CN" altLang="zh-CN" sz="2400" b="0" dirty="0">
                  <a:solidFill>
                    <a:schemeClr val="accent2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grpSp>
            <p:nvGrpSpPr>
              <p:cNvPr id="548921" name="Group 57"/>
              <p:cNvGrpSpPr/>
              <p:nvPr/>
            </p:nvGrpSpPr>
            <p:grpSpPr bwMode="auto">
              <a:xfrm>
                <a:off x="8357" y="2941"/>
                <a:ext cx="435" cy="370"/>
                <a:chOff x="9127" y="2731"/>
                <a:chExt cx="530" cy="720"/>
              </a:xfrm>
            </p:grpSpPr>
            <p:sp>
              <p:nvSpPr>
                <p:cNvPr id="548922" name="Freeform 58"/>
                <p:cNvSpPr/>
                <p:nvPr/>
              </p:nvSpPr>
              <p:spPr bwMode="auto">
                <a:xfrm>
                  <a:off x="9127" y="2751"/>
                  <a:ext cx="270" cy="700"/>
                </a:xfrm>
                <a:custGeom>
                  <a:avLst/>
                  <a:gdLst>
                    <a:gd name="T0" fmla="*/ 0 w 270"/>
                    <a:gd name="T1" fmla="*/ 0 h 700"/>
                    <a:gd name="T2" fmla="*/ 160 w 270"/>
                    <a:gd name="T3" fmla="*/ 100 h 700"/>
                    <a:gd name="T4" fmla="*/ 260 w 270"/>
                    <a:gd name="T5" fmla="*/ 280 h 700"/>
                    <a:gd name="T6" fmla="*/ 220 w 270"/>
                    <a:gd name="T7" fmla="*/ 540 h 700"/>
                    <a:gd name="T8" fmla="*/ 80 w 270"/>
                    <a:gd name="T9" fmla="*/ 70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700">
                      <a:moveTo>
                        <a:pt x="0" y="0"/>
                      </a:moveTo>
                      <a:cubicBezTo>
                        <a:pt x="58" y="26"/>
                        <a:pt x="117" y="53"/>
                        <a:pt x="160" y="100"/>
                      </a:cubicBezTo>
                      <a:cubicBezTo>
                        <a:pt x="203" y="147"/>
                        <a:pt x="250" y="207"/>
                        <a:pt x="260" y="280"/>
                      </a:cubicBezTo>
                      <a:cubicBezTo>
                        <a:pt x="270" y="353"/>
                        <a:pt x="250" y="470"/>
                        <a:pt x="220" y="540"/>
                      </a:cubicBezTo>
                      <a:cubicBezTo>
                        <a:pt x="190" y="610"/>
                        <a:pt x="113" y="667"/>
                        <a:pt x="80" y="7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  <p:sp>
              <p:nvSpPr>
                <p:cNvPr id="548923" name="Freeform 59"/>
                <p:cNvSpPr/>
                <p:nvPr/>
              </p:nvSpPr>
              <p:spPr bwMode="auto">
                <a:xfrm rot="-10187936">
                  <a:off x="9387" y="2731"/>
                  <a:ext cx="270" cy="700"/>
                </a:xfrm>
                <a:custGeom>
                  <a:avLst/>
                  <a:gdLst>
                    <a:gd name="T0" fmla="*/ 0 w 270"/>
                    <a:gd name="T1" fmla="*/ 0 h 700"/>
                    <a:gd name="T2" fmla="*/ 160 w 270"/>
                    <a:gd name="T3" fmla="*/ 100 h 700"/>
                    <a:gd name="T4" fmla="*/ 260 w 270"/>
                    <a:gd name="T5" fmla="*/ 280 h 700"/>
                    <a:gd name="T6" fmla="*/ 220 w 270"/>
                    <a:gd name="T7" fmla="*/ 540 h 700"/>
                    <a:gd name="T8" fmla="*/ 80 w 270"/>
                    <a:gd name="T9" fmla="*/ 70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700">
                      <a:moveTo>
                        <a:pt x="0" y="0"/>
                      </a:moveTo>
                      <a:cubicBezTo>
                        <a:pt x="58" y="26"/>
                        <a:pt x="117" y="53"/>
                        <a:pt x="160" y="100"/>
                      </a:cubicBezTo>
                      <a:cubicBezTo>
                        <a:pt x="203" y="147"/>
                        <a:pt x="250" y="207"/>
                        <a:pt x="260" y="280"/>
                      </a:cubicBezTo>
                      <a:cubicBezTo>
                        <a:pt x="270" y="353"/>
                        <a:pt x="250" y="470"/>
                        <a:pt x="220" y="540"/>
                      </a:cubicBezTo>
                      <a:cubicBezTo>
                        <a:pt x="190" y="610"/>
                        <a:pt x="113" y="667"/>
                        <a:pt x="80" y="7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</p:grpSp>
        </p:grpSp>
        <p:grpSp>
          <p:nvGrpSpPr>
            <p:cNvPr id="548924" name="Group 60"/>
            <p:cNvGrpSpPr/>
            <p:nvPr/>
          </p:nvGrpSpPr>
          <p:grpSpPr bwMode="auto">
            <a:xfrm>
              <a:off x="3018" y="2516"/>
              <a:ext cx="133" cy="149"/>
              <a:chOff x="8327" y="2831"/>
              <a:chExt cx="500" cy="540"/>
            </a:xfrm>
          </p:grpSpPr>
          <p:sp>
            <p:nvSpPr>
              <p:cNvPr id="548925" name="Oval 61"/>
              <p:cNvSpPr>
                <a:spLocks noChangeArrowheads="1"/>
              </p:cNvSpPr>
              <p:nvPr/>
            </p:nvSpPr>
            <p:spPr bwMode="auto">
              <a:xfrm>
                <a:off x="8327" y="2831"/>
                <a:ext cx="500" cy="5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zh-CN" altLang="zh-CN" sz="2400" b="0" dirty="0">
                  <a:solidFill>
                    <a:schemeClr val="accent2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grpSp>
            <p:nvGrpSpPr>
              <p:cNvPr id="548926" name="Group 62"/>
              <p:cNvGrpSpPr/>
              <p:nvPr/>
            </p:nvGrpSpPr>
            <p:grpSpPr bwMode="auto">
              <a:xfrm>
                <a:off x="8357" y="2941"/>
                <a:ext cx="435" cy="370"/>
                <a:chOff x="9127" y="2731"/>
                <a:chExt cx="530" cy="720"/>
              </a:xfrm>
            </p:grpSpPr>
            <p:sp>
              <p:nvSpPr>
                <p:cNvPr id="548927" name="Freeform 63"/>
                <p:cNvSpPr/>
                <p:nvPr/>
              </p:nvSpPr>
              <p:spPr bwMode="auto">
                <a:xfrm>
                  <a:off x="9127" y="2751"/>
                  <a:ext cx="270" cy="700"/>
                </a:xfrm>
                <a:custGeom>
                  <a:avLst/>
                  <a:gdLst>
                    <a:gd name="T0" fmla="*/ 0 w 270"/>
                    <a:gd name="T1" fmla="*/ 0 h 700"/>
                    <a:gd name="T2" fmla="*/ 160 w 270"/>
                    <a:gd name="T3" fmla="*/ 100 h 700"/>
                    <a:gd name="T4" fmla="*/ 260 w 270"/>
                    <a:gd name="T5" fmla="*/ 280 h 700"/>
                    <a:gd name="T6" fmla="*/ 220 w 270"/>
                    <a:gd name="T7" fmla="*/ 540 h 700"/>
                    <a:gd name="T8" fmla="*/ 80 w 270"/>
                    <a:gd name="T9" fmla="*/ 70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700">
                      <a:moveTo>
                        <a:pt x="0" y="0"/>
                      </a:moveTo>
                      <a:cubicBezTo>
                        <a:pt x="58" y="26"/>
                        <a:pt x="117" y="53"/>
                        <a:pt x="160" y="100"/>
                      </a:cubicBezTo>
                      <a:cubicBezTo>
                        <a:pt x="203" y="147"/>
                        <a:pt x="250" y="207"/>
                        <a:pt x="260" y="280"/>
                      </a:cubicBezTo>
                      <a:cubicBezTo>
                        <a:pt x="270" y="353"/>
                        <a:pt x="250" y="470"/>
                        <a:pt x="220" y="540"/>
                      </a:cubicBezTo>
                      <a:cubicBezTo>
                        <a:pt x="190" y="610"/>
                        <a:pt x="113" y="667"/>
                        <a:pt x="80" y="7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  <p:sp>
              <p:nvSpPr>
                <p:cNvPr id="548928" name="Freeform 64"/>
                <p:cNvSpPr/>
                <p:nvPr/>
              </p:nvSpPr>
              <p:spPr bwMode="auto">
                <a:xfrm rot="-10187936">
                  <a:off x="9387" y="2731"/>
                  <a:ext cx="270" cy="700"/>
                </a:xfrm>
                <a:custGeom>
                  <a:avLst/>
                  <a:gdLst>
                    <a:gd name="T0" fmla="*/ 0 w 270"/>
                    <a:gd name="T1" fmla="*/ 0 h 700"/>
                    <a:gd name="T2" fmla="*/ 160 w 270"/>
                    <a:gd name="T3" fmla="*/ 100 h 700"/>
                    <a:gd name="T4" fmla="*/ 260 w 270"/>
                    <a:gd name="T5" fmla="*/ 280 h 700"/>
                    <a:gd name="T6" fmla="*/ 220 w 270"/>
                    <a:gd name="T7" fmla="*/ 540 h 700"/>
                    <a:gd name="T8" fmla="*/ 80 w 270"/>
                    <a:gd name="T9" fmla="*/ 70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700">
                      <a:moveTo>
                        <a:pt x="0" y="0"/>
                      </a:moveTo>
                      <a:cubicBezTo>
                        <a:pt x="58" y="26"/>
                        <a:pt x="117" y="53"/>
                        <a:pt x="160" y="100"/>
                      </a:cubicBezTo>
                      <a:cubicBezTo>
                        <a:pt x="203" y="147"/>
                        <a:pt x="250" y="207"/>
                        <a:pt x="260" y="280"/>
                      </a:cubicBezTo>
                      <a:cubicBezTo>
                        <a:pt x="270" y="353"/>
                        <a:pt x="250" y="470"/>
                        <a:pt x="220" y="540"/>
                      </a:cubicBezTo>
                      <a:cubicBezTo>
                        <a:pt x="190" y="610"/>
                        <a:pt x="113" y="667"/>
                        <a:pt x="80" y="7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</p:grpSp>
        </p:grpSp>
        <p:grpSp>
          <p:nvGrpSpPr>
            <p:cNvPr id="548929" name="Group 65"/>
            <p:cNvGrpSpPr/>
            <p:nvPr/>
          </p:nvGrpSpPr>
          <p:grpSpPr bwMode="auto">
            <a:xfrm>
              <a:off x="1469" y="2214"/>
              <a:ext cx="133" cy="149"/>
              <a:chOff x="8327" y="2831"/>
              <a:chExt cx="500" cy="540"/>
            </a:xfrm>
          </p:grpSpPr>
          <p:sp>
            <p:nvSpPr>
              <p:cNvPr id="548930" name="Oval 66"/>
              <p:cNvSpPr>
                <a:spLocks noChangeArrowheads="1"/>
              </p:cNvSpPr>
              <p:nvPr/>
            </p:nvSpPr>
            <p:spPr bwMode="auto">
              <a:xfrm>
                <a:off x="8327" y="2831"/>
                <a:ext cx="500" cy="5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zh-CN" altLang="zh-CN" sz="2400" b="0" dirty="0">
                  <a:solidFill>
                    <a:schemeClr val="accent2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grpSp>
            <p:nvGrpSpPr>
              <p:cNvPr id="548931" name="Group 67"/>
              <p:cNvGrpSpPr/>
              <p:nvPr/>
            </p:nvGrpSpPr>
            <p:grpSpPr bwMode="auto">
              <a:xfrm>
                <a:off x="8357" y="2941"/>
                <a:ext cx="435" cy="370"/>
                <a:chOff x="9127" y="2731"/>
                <a:chExt cx="530" cy="720"/>
              </a:xfrm>
            </p:grpSpPr>
            <p:sp>
              <p:nvSpPr>
                <p:cNvPr id="548932" name="Freeform 68"/>
                <p:cNvSpPr/>
                <p:nvPr/>
              </p:nvSpPr>
              <p:spPr bwMode="auto">
                <a:xfrm>
                  <a:off x="9127" y="2751"/>
                  <a:ext cx="270" cy="700"/>
                </a:xfrm>
                <a:custGeom>
                  <a:avLst/>
                  <a:gdLst>
                    <a:gd name="T0" fmla="*/ 0 w 270"/>
                    <a:gd name="T1" fmla="*/ 0 h 700"/>
                    <a:gd name="T2" fmla="*/ 160 w 270"/>
                    <a:gd name="T3" fmla="*/ 100 h 700"/>
                    <a:gd name="T4" fmla="*/ 260 w 270"/>
                    <a:gd name="T5" fmla="*/ 280 h 700"/>
                    <a:gd name="T6" fmla="*/ 220 w 270"/>
                    <a:gd name="T7" fmla="*/ 540 h 700"/>
                    <a:gd name="T8" fmla="*/ 80 w 270"/>
                    <a:gd name="T9" fmla="*/ 70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700">
                      <a:moveTo>
                        <a:pt x="0" y="0"/>
                      </a:moveTo>
                      <a:cubicBezTo>
                        <a:pt x="58" y="26"/>
                        <a:pt x="117" y="53"/>
                        <a:pt x="160" y="100"/>
                      </a:cubicBezTo>
                      <a:cubicBezTo>
                        <a:pt x="203" y="147"/>
                        <a:pt x="250" y="207"/>
                        <a:pt x="260" y="280"/>
                      </a:cubicBezTo>
                      <a:cubicBezTo>
                        <a:pt x="270" y="353"/>
                        <a:pt x="250" y="470"/>
                        <a:pt x="220" y="540"/>
                      </a:cubicBezTo>
                      <a:cubicBezTo>
                        <a:pt x="190" y="610"/>
                        <a:pt x="113" y="667"/>
                        <a:pt x="80" y="7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  <p:sp>
              <p:nvSpPr>
                <p:cNvPr id="548933" name="Freeform 69"/>
                <p:cNvSpPr/>
                <p:nvPr/>
              </p:nvSpPr>
              <p:spPr bwMode="auto">
                <a:xfrm rot="-10187936">
                  <a:off x="9387" y="2731"/>
                  <a:ext cx="270" cy="700"/>
                </a:xfrm>
                <a:custGeom>
                  <a:avLst/>
                  <a:gdLst>
                    <a:gd name="T0" fmla="*/ 0 w 270"/>
                    <a:gd name="T1" fmla="*/ 0 h 700"/>
                    <a:gd name="T2" fmla="*/ 160 w 270"/>
                    <a:gd name="T3" fmla="*/ 100 h 700"/>
                    <a:gd name="T4" fmla="*/ 260 w 270"/>
                    <a:gd name="T5" fmla="*/ 280 h 700"/>
                    <a:gd name="T6" fmla="*/ 220 w 270"/>
                    <a:gd name="T7" fmla="*/ 540 h 700"/>
                    <a:gd name="T8" fmla="*/ 80 w 270"/>
                    <a:gd name="T9" fmla="*/ 70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700">
                      <a:moveTo>
                        <a:pt x="0" y="0"/>
                      </a:moveTo>
                      <a:cubicBezTo>
                        <a:pt x="58" y="26"/>
                        <a:pt x="117" y="53"/>
                        <a:pt x="160" y="100"/>
                      </a:cubicBezTo>
                      <a:cubicBezTo>
                        <a:pt x="203" y="147"/>
                        <a:pt x="250" y="207"/>
                        <a:pt x="260" y="280"/>
                      </a:cubicBezTo>
                      <a:cubicBezTo>
                        <a:pt x="270" y="353"/>
                        <a:pt x="250" y="470"/>
                        <a:pt x="220" y="540"/>
                      </a:cubicBezTo>
                      <a:cubicBezTo>
                        <a:pt x="190" y="610"/>
                        <a:pt x="113" y="667"/>
                        <a:pt x="80" y="7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</p:grpSp>
        </p:grpSp>
        <p:grpSp>
          <p:nvGrpSpPr>
            <p:cNvPr id="548934" name="Group 70"/>
            <p:cNvGrpSpPr/>
            <p:nvPr/>
          </p:nvGrpSpPr>
          <p:grpSpPr bwMode="auto">
            <a:xfrm>
              <a:off x="3695" y="3835"/>
              <a:ext cx="133" cy="149"/>
              <a:chOff x="8327" y="2831"/>
              <a:chExt cx="500" cy="540"/>
            </a:xfrm>
          </p:grpSpPr>
          <p:sp>
            <p:nvSpPr>
              <p:cNvPr id="548935" name="Oval 71"/>
              <p:cNvSpPr>
                <a:spLocks noChangeArrowheads="1"/>
              </p:cNvSpPr>
              <p:nvPr/>
            </p:nvSpPr>
            <p:spPr bwMode="auto">
              <a:xfrm>
                <a:off x="8327" y="2831"/>
                <a:ext cx="500" cy="5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zh-CN" altLang="zh-CN" sz="2400" b="0" dirty="0">
                  <a:solidFill>
                    <a:schemeClr val="accent2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grpSp>
            <p:nvGrpSpPr>
              <p:cNvPr id="548936" name="Group 72"/>
              <p:cNvGrpSpPr/>
              <p:nvPr/>
            </p:nvGrpSpPr>
            <p:grpSpPr bwMode="auto">
              <a:xfrm>
                <a:off x="8357" y="2941"/>
                <a:ext cx="435" cy="370"/>
                <a:chOff x="9127" y="2731"/>
                <a:chExt cx="530" cy="720"/>
              </a:xfrm>
            </p:grpSpPr>
            <p:sp>
              <p:nvSpPr>
                <p:cNvPr id="548937" name="Freeform 73"/>
                <p:cNvSpPr/>
                <p:nvPr/>
              </p:nvSpPr>
              <p:spPr bwMode="auto">
                <a:xfrm>
                  <a:off x="9127" y="2751"/>
                  <a:ext cx="270" cy="700"/>
                </a:xfrm>
                <a:custGeom>
                  <a:avLst/>
                  <a:gdLst>
                    <a:gd name="T0" fmla="*/ 0 w 270"/>
                    <a:gd name="T1" fmla="*/ 0 h 700"/>
                    <a:gd name="T2" fmla="*/ 160 w 270"/>
                    <a:gd name="T3" fmla="*/ 100 h 700"/>
                    <a:gd name="T4" fmla="*/ 260 w 270"/>
                    <a:gd name="T5" fmla="*/ 280 h 700"/>
                    <a:gd name="T6" fmla="*/ 220 w 270"/>
                    <a:gd name="T7" fmla="*/ 540 h 700"/>
                    <a:gd name="T8" fmla="*/ 80 w 270"/>
                    <a:gd name="T9" fmla="*/ 70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700">
                      <a:moveTo>
                        <a:pt x="0" y="0"/>
                      </a:moveTo>
                      <a:cubicBezTo>
                        <a:pt x="58" y="26"/>
                        <a:pt x="117" y="53"/>
                        <a:pt x="160" y="100"/>
                      </a:cubicBezTo>
                      <a:cubicBezTo>
                        <a:pt x="203" y="147"/>
                        <a:pt x="250" y="207"/>
                        <a:pt x="260" y="280"/>
                      </a:cubicBezTo>
                      <a:cubicBezTo>
                        <a:pt x="270" y="353"/>
                        <a:pt x="250" y="470"/>
                        <a:pt x="220" y="540"/>
                      </a:cubicBezTo>
                      <a:cubicBezTo>
                        <a:pt x="190" y="610"/>
                        <a:pt x="113" y="667"/>
                        <a:pt x="80" y="7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  <p:sp>
              <p:nvSpPr>
                <p:cNvPr id="548938" name="Freeform 74"/>
                <p:cNvSpPr/>
                <p:nvPr/>
              </p:nvSpPr>
              <p:spPr bwMode="auto">
                <a:xfrm rot="-10187936">
                  <a:off x="9387" y="2731"/>
                  <a:ext cx="270" cy="700"/>
                </a:xfrm>
                <a:custGeom>
                  <a:avLst/>
                  <a:gdLst>
                    <a:gd name="T0" fmla="*/ 0 w 270"/>
                    <a:gd name="T1" fmla="*/ 0 h 700"/>
                    <a:gd name="T2" fmla="*/ 160 w 270"/>
                    <a:gd name="T3" fmla="*/ 100 h 700"/>
                    <a:gd name="T4" fmla="*/ 260 w 270"/>
                    <a:gd name="T5" fmla="*/ 280 h 700"/>
                    <a:gd name="T6" fmla="*/ 220 w 270"/>
                    <a:gd name="T7" fmla="*/ 540 h 700"/>
                    <a:gd name="T8" fmla="*/ 80 w 270"/>
                    <a:gd name="T9" fmla="*/ 70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700">
                      <a:moveTo>
                        <a:pt x="0" y="0"/>
                      </a:moveTo>
                      <a:cubicBezTo>
                        <a:pt x="58" y="26"/>
                        <a:pt x="117" y="53"/>
                        <a:pt x="160" y="100"/>
                      </a:cubicBezTo>
                      <a:cubicBezTo>
                        <a:pt x="203" y="147"/>
                        <a:pt x="250" y="207"/>
                        <a:pt x="260" y="280"/>
                      </a:cubicBezTo>
                      <a:cubicBezTo>
                        <a:pt x="270" y="353"/>
                        <a:pt x="250" y="470"/>
                        <a:pt x="220" y="540"/>
                      </a:cubicBezTo>
                      <a:cubicBezTo>
                        <a:pt x="190" y="610"/>
                        <a:pt x="113" y="667"/>
                        <a:pt x="80" y="7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</p:grpSp>
        </p:grpSp>
        <p:grpSp>
          <p:nvGrpSpPr>
            <p:cNvPr id="548939" name="Group 75"/>
            <p:cNvGrpSpPr/>
            <p:nvPr/>
          </p:nvGrpSpPr>
          <p:grpSpPr bwMode="auto">
            <a:xfrm>
              <a:off x="4707" y="3691"/>
              <a:ext cx="133" cy="149"/>
              <a:chOff x="8327" y="2831"/>
              <a:chExt cx="500" cy="540"/>
            </a:xfrm>
          </p:grpSpPr>
          <p:sp>
            <p:nvSpPr>
              <p:cNvPr id="548940" name="Oval 76"/>
              <p:cNvSpPr>
                <a:spLocks noChangeArrowheads="1"/>
              </p:cNvSpPr>
              <p:nvPr/>
            </p:nvSpPr>
            <p:spPr bwMode="auto">
              <a:xfrm>
                <a:off x="8327" y="2831"/>
                <a:ext cx="500" cy="5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zh-CN" altLang="zh-CN" sz="2400" b="0" dirty="0">
                  <a:solidFill>
                    <a:schemeClr val="accent2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grpSp>
            <p:nvGrpSpPr>
              <p:cNvPr id="548941" name="Group 77"/>
              <p:cNvGrpSpPr/>
              <p:nvPr/>
            </p:nvGrpSpPr>
            <p:grpSpPr bwMode="auto">
              <a:xfrm>
                <a:off x="8357" y="2941"/>
                <a:ext cx="435" cy="370"/>
                <a:chOff x="9127" y="2731"/>
                <a:chExt cx="530" cy="720"/>
              </a:xfrm>
            </p:grpSpPr>
            <p:sp>
              <p:nvSpPr>
                <p:cNvPr id="548942" name="Freeform 78"/>
                <p:cNvSpPr/>
                <p:nvPr/>
              </p:nvSpPr>
              <p:spPr bwMode="auto">
                <a:xfrm>
                  <a:off x="9127" y="2751"/>
                  <a:ext cx="270" cy="700"/>
                </a:xfrm>
                <a:custGeom>
                  <a:avLst/>
                  <a:gdLst>
                    <a:gd name="T0" fmla="*/ 0 w 270"/>
                    <a:gd name="T1" fmla="*/ 0 h 700"/>
                    <a:gd name="T2" fmla="*/ 160 w 270"/>
                    <a:gd name="T3" fmla="*/ 100 h 700"/>
                    <a:gd name="T4" fmla="*/ 260 w 270"/>
                    <a:gd name="T5" fmla="*/ 280 h 700"/>
                    <a:gd name="T6" fmla="*/ 220 w 270"/>
                    <a:gd name="T7" fmla="*/ 540 h 700"/>
                    <a:gd name="T8" fmla="*/ 80 w 270"/>
                    <a:gd name="T9" fmla="*/ 70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700">
                      <a:moveTo>
                        <a:pt x="0" y="0"/>
                      </a:moveTo>
                      <a:cubicBezTo>
                        <a:pt x="58" y="26"/>
                        <a:pt x="117" y="53"/>
                        <a:pt x="160" y="100"/>
                      </a:cubicBezTo>
                      <a:cubicBezTo>
                        <a:pt x="203" y="147"/>
                        <a:pt x="250" y="207"/>
                        <a:pt x="260" y="280"/>
                      </a:cubicBezTo>
                      <a:cubicBezTo>
                        <a:pt x="270" y="353"/>
                        <a:pt x="250" y="470"/>
                        <a:pt x="220" y="540"/>
                      </a:cubicBezTo>
                      <a:cubicBezTo>
                        <a:pt x="190" y="610"/>
                        <a:pt x="113" y="667"/>
                        <a:pt x="80" y="7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  <p:sp>
              <p:nvSpPr>
                <p:cNvPr id="548943" name="Freeform 79"/>
                <p:cNvSpPr/>
                <p:nvPr/>
              </p:nvSpPr>
              <p:spPr bwMode="auto">
                <a:xfrm rot="-10187936">
                  <a:off x="9387" y="2731"/>
                  <a:ext cx="270" cy="700"/>
                </a:xfrm>
                <a:custGeom>
                  <a:avLst/>
                  <a:gdLst>
                    <a:gd name="T0" fmla="*/ 0 w 270"/>
                    <a:gd name="T1" fmla="*/ 0 h 700"/>
                    <a:gd name="T2" fmla="*/ 160 w 270"/>
                    <a:gd name="T3" fmla="*/ 100 h 700"/>
                    <a:gd name="T4" fmla="*/ 260 w 270"/>
                    <a:gd name="T5" fmla="*/ 280 h 700"/>
                    <a:gd name="T6" fmla="*/ 220 w 270"/>
                    <a:gd name="T7" fmla="*/ 540 h 700"/>
                    <a:gd name="T8" fmla="*/ 80 w 270"/>
                    <a:gd name="T9" fmla="*/ 70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700">
                      <a:moveTo>
                        <a:pt x="0" y="0"/>
                      </a:moveTo>
                      <a:cubicBezTo>
                        <a:pt x="58" y="26"/>
                        <a:pt x="117" y="53"/>
                        <a:pt x="160" y="100"/>
                      </a:cubicBezTo>
                      <a:cubicBezTo>
                        <a:pt x="203" y="147"/>
                        <a:pt x="250" y="207"/>
                        <a:pt x="260" y="280"/>
                      </a:cubicBezTo>
                      <a:cubicBezTo>
                        <a:pt x="270" y="353"/>
                        <a:pt x="250" y="470"/>
                        <a:pt x="220" y="540"/>
                      </a:cubicBezTo>
                      <a:cubicBezTo>
                        <a:pt x="190" y="610"/>
                        <a:pt x="113" y="667"/>
                        <a:pt x="80" y="7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latin typeface="Adobe 黑体 Std R" panose="020B0400000000000000" pitchFamily="34" charset="-122"/>
                    <a:ea typeface="Adobe 黑体 Std R" panose="020B0400000000000000" pitchFamily="34" charset="-122"/>
                  </a:endParaRPr>
                </a:p>
              </p:txBody>
            </p:sp>
          </p:grpSp>
        </p:grpSp>
        <p:sp>
          <p:nvSpPr>
            <p:cNvPr id="548944" name="Line 80"/>
            <p:cNvSpPr>
              <a:spLocks noChangeShapeType="1"/>
            </p:cNvSpPr>
            <p:nvPr/>
          </p:nvSpPr>
          <p:spPr bwMode="auto">
            <a:xfrm>
              <a:off x="436" y="4161"/>
              <a:ext cx="3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945" name="Freeform 81"/>
            <p:cNvSpPr/>
            <p:nvPr/>
          </p:nvSpPr>
          <p:spPr bwMode="auto">
            <a:xfrm>
              <a:off x="389" y="2046"/>
              <a:ext cx="95" cy="2162"/>
            </a:xfrm>
            <a:custGeom>
              <a:avLst/>
              <a:gdLst>
                <a:gd name="T0" fmla="*/ 0 w 96"/>
                <a:gd name="T1" fmla="*/ 2208 h 2208"/>
                <a:gd name="T2" fmla="*/ 0 w 96"/>
                <a:gd name="T3" fmla="*/ 0 h 2208"/>
                <a:gd name="T4" fmla="*/ 96 w 96"/>
                <a:gd name="T5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2208">
                  <a:moveTo>
                    <a:pt x="0" y="2208"/>
                  </a:moveTo>
                  <a:lnTo>
                    <a:pt x="0" y="0"/>
                  </a:lnTo>
                  <a:lnTo>
                    <a:pt x="9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8946" name="Line 82"/>
            <p:cNvSpPr>
              <a:spLocks noChangeShapeType="1"/>
            </p:cNvSpPr>
            <p:nvPr/>
          </p:nvSpPr>
          <p:spPr bwMode="auto">
            <a:xfrm>
              <a:off x="389" y="3033"/>
              <a:ext cx="11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548950" name="Text Box 86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三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运营体系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1" name="Text Box 3"/>
          <p:cNvSpPr txBox="1">
            <a:spLocks noChangeArrowheads="1"/>
          </p:cNvSpPr>
          <p:nvPr/>
        </p:nvSpPr>
        <p:spPr bwMode="auto">
          <a:xfrm>
            <a:off x="917575" y="1177925"/>
            <a:ext cx="4900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zh-CN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主流程       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catch ball      </a:t>
            </a:r>
            <a:r>
              <a:rPr lang="en-US" altLang="zh-CN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回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馈</a:t>
            </a:r>
            <a:endParaRPr lang="zh-CN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892" name="Line 4"/>
          <p:cNvSpPr>
            <a:spLocks noChangeShapeType="1"/>
          </p:cNvSpPr>
          <p:nvPr/>
        </p:nvSpPr>
        <p:spPr bwMode="auto">
          <a:xfrm>
            <a:off x="269875" y="1363663"/>
            <a:ext cx="71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9893" name="Line 5"/>
          <p:cNvSpPr>
            <a:spLocks noChangeShapeType="1"/>
          </p:cNvSpPr>
          <p:nvPr/>
        </p:nvSpPr>
        <p:spPr bwMode="auto">
          <a:xfrm>
            <a:off x="3695700" y="1377950"/>
            <a:ext cx="4460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49894" name="Group 6"/>
          <p:cNvGrpSpPr/>
          <p:nvPr/>
        </p:nvGrpSpPr>
        <p:grpSpPr bwMode="auto">
          <a:xfrm>
            <a:off x="1792288" y="1287463"/>
            <a:ext cx="446087" cy="157162"/>
            <a:chOff x="743" y="852"/>
            <a:chExt cx="288" cy="104"/>
          </a:xfrm>
        </p:grpSpPr>
        <p:sp>
          <p:nvSpPr>
            <p:cNvPr id="549895" name="Line 7"/>
            <p:cNvSpPr>
              <a:spLocks noChangeShapeType="1"/>
            </p:cNvSpPr>
            <p:nvPr/>
          </p:nvSpPr>
          <p:spPr bwMode="auto">
            <a:xfrm>
              <a:off x="743" y="90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49896" name="Group 8"/>
            <p:cNvGrpSpPr/>
            <p:nvPr/>
          </p:nvGrpSpPr>
          <p:grpSpPr bwMode="auto">
            <a:xfrm>
              <a:off x="839" y="852"/>
              <a:ext cx="88" cy="104"/>
              <a:chOff x="8327" y="2831"/>
              <a:chExt cx="500" cy="540"/>
            </a:xfrm>
          </p:grpSpPr>
          <p:sp>
            <p:nvSpPr>
              <p:cNvPr id="549897" name="Oval 9"/>
              <p:cNvSpPr>
                <a:spLocks noChangeArrowheads="1"/>
              </p:cNvSpPr>
              <p:nvPr/>
            </p:nvSpPr>
            <p:spPr bwMode="auto">
              <a:xfrm>
                <a:off x="8327" y="2831"/>
                <a:ext cx="500" cy="5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zh-CN" altLang="zh-CN" sz="2400" b="0">
                  <a:solidFill>
                    <a:schemeClr val="accent2"/>
                  </a:solidFill>
                  <a:ea typeface="PMingLiU" panose="02020500000000000000" pitchFamily="18" charset="-120"/>
                </a:endParaRPr>
              </a:p>
            </p:txBody>
          </p:sp>
          <p:grpSp>
            <p:nvGrpSpPr>
              <p:cNvPr id="549898" name="Group 10"/>
              <p:cNvGrpSpPr/>
              <p:nvPr/>
            </p:nvGrpSpPr>
            <p:grpSpPr bwMode="auto">
              <a:xfrm>
                <a:off x="8357" y="2941"/>
                <a:ext cx="435" cy="370"/>
                <a:chOff x="9127" y="2731"/>
                <a:chExt cx="530" cy="720"/>
              </a:xfrm>
            </p:grpSpPr>
            <p:sp>
              <p:nvSpPr>
                <p:cNvPr id="549899" name="Freeform 11"/>
                <p:cNvSpPr/>
                <p:nvPr/>
              </p:nvSpPr>
              <p:spPr bwMode="auto">
                <a:xfrm>
                  <a:off x="9127" y="2751"/>
                  <a:ext cx="270" cy="700"/>
                </a:xfrm>
                <a:custGeom>
                  <a:avLst/>
                  <a:gdLst>
                    <a:gd name="T0" fmla="*/ 0 w 270"/>
                    <a:gd name="T1" fmla="*/ 0 h 700"/>
                    <a:gd name="T2" fmla="*/ 160 w 270"/>
                    <a:gd name="T3" fmla="*/ 100 h 700"/>
                    <a:gd name="T4" fmla="*/ 260 w 270"/>
                    <a:gd name="T5" fmla="*/ 280 h 700"/>
                    <a:gd name="T6" fmla="*/ 220 w 270"/>
                    <a:gd name="T7" fmla="*/ 540 h 700"/>
                    <a:gd name="T8" fmla="*/ 80 w 270"/>
                    <a:gd name="T9" fmla="*/ 70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700">
                      <a:moveTo>
                        <a:pt x="0" y="0"/>
                      </a:moveTo>
                      <a:cubicBezTo>
                        <a:pt x="58" y="26"/>
                        <a:pt x="117" y="53"/>
                        <a:pt x="160" y="100"/>
                      </a:cubicBezTo>
                      <a:cubicBezTo>
                        <a:pt x="203" y="147"/>
                        <a:pt x="250" y="207"/>
                        <a:pt x="260" y="280"/>
                      </a:cubicBezTo>
                      <a:cubicBezTo>
                        <a:pt x="270" y="353"/>
                        <a:pt x="250" y="470"/>
                        <a:pt x="220" y="540"/>
                      </a:cubicBezTo>
                      <a:cubicBezTo>
                        <a:pt x="190" y="610"/>
                        <a:pt x="113" y="667"/>
                        <a:pt x="80" y="7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49900" name="Freeform 12"/>
                <p:cNvSpPr/>
                <p:nvPr/>
              </p:nvSpPr>
              <p:spPr bwMode="auto">
                <a:xfrm rot="-10187936">
                  <a:off x="9387" y="2731"/>
                  <a:ext cx="270" cy="700"/>
                </a:xfrm>
                <a:custGeom>
                  <a:avLst/>
                  <a:gdLst>
                    <a:gd name="T0" fmla="*/ 0 w 270"/>
                    <a:gd name="T1" fmla="*/ 0 h 700"/>
                    <a:gd name="T2" fmla="*/ 160 w 270"/>
                    <a:gd name="T3" fmla="*/ 100 h 700"/>
                    <a:gd name="T4" fmla="*/ 260 w 270"/>
                    <a:gd name="T5" fmla="*/ 280 h 700"/>
                    <a:gd name="T6" fmla="*/ 220 w 270"/>
                    <a:gd name="T7" fmla="*/ 540 h 700"/>
                    <a:gd name="T8" fmla="*/ 80 w 270"/>
                    <a:gd name="T9" fmla="*/ 70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700">
                      <a:moveTo>
                        <a:pt x="0" y="0"/>
                      </a:moveTo>
                      <a:cubicBezTo>
                        <a:pt x="58" y="26"/>
                        <a:pt x="117" y="53"/>
                        <a:pt x="160" y="100"/>
                      </a:cubicBezTo>
                      <a:cubicBezTo>
                        <a:pt x="203" y="147"/>
                        <a:pt x="250" y="207"/>
                        <a:pt x="260" y="280"/>
                      </a:cubicBezTo>
                      <a:cubicBezTo>
                        <a:pt x="270" y="353"/>
                        <a:pt x="250" y="470"/>
                        <a:pt x="220" y="540"/>
                      </a:cubicBezTo>
                      <a:cubicBezTo>
                        <a:pt x="190" y="610"/>
                        <a:pt x="113" y="667"/>
                        <a:pt x="80" y="7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49901" name="Rectangle 13"/>
          <p:cNvSpPr>
            <a:spLocks noChangeArrowheads="1"/>
          </p:cNvSpPr>
          <p:nvPr/>
        </p:nvSpPr>
        <p:spPr bwMode="auto">
          <a:xfrm>
            <a:off x="2566988" y="2162175"/>
            <a:ext cx="6313487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实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施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--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以日、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周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、月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单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位之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PDCA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循环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管理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en-US" altLang="zh-TW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02" name="Rectangle 14"/>
          <p:cNvSpPr>
            <a:spLocks noChangeArrowheads="1"/>
          </p:cNvSpPr>
          <p:nvPr/>
        </p:nvSpPr>
        <p:spPr bwMode="auto">
          <a:xfrm>
            <a:off x="185738" y="1924050"/>
            <a:ext cx="439737" cy="163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实</a:t>
            </a:r>
            <a:endParaRPr lang="zh-CN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zh-TW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施</a:t>
            </a:r>
            <a:endParaRPr lang="zh-TW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(D)</a:t>
            </a:r>
            <a:endParaRPr lang="en-US" altLang="zh-TW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03" name="Rectangle 15"/>
          <p:cNvSpPr>
            <a:spLocks noChangeArrowheads="1"/>
          </p:cNvSpPr>
          <p:nvPr/>
        </p:nvSpPr>
        <p:spPr bwMode="auto">
          <a:xfrm>
            <a:off x="185738" y="3562350"/>
            <a:ext cx="439737" cy="2898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评</a:t>
            </a:r>
            <a:endParaRPr lang="zh-CN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价</a:t>
            </a:r>
            <a:endParaRPr lang="zh-CN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endParaRPr lang="zh-TW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处</a:t>
            </a:r>
            <a:endParaRPr lang="zh-CN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置</a:t>
            </a:r>
            <a:endParaRPr lang="zh-CN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(C&amp;A)</a:t>
            </a:r>
            <a:endParaRPr lang="en-US" altLang="zh-TW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04" name="Rectangle 16"/>
          <p:cNvSpPr>
            <a:spLocks noChangeArrowheads="1"/>
          </p:cNvSpPr>
          <p:nvPr/>
        </p:nvSpPr>
        <p:spPr bwMode="auto">
          <a:xfrm>
            <a:off x="625475" y="1582738"/>
            <a:ext cx="1903413" cy="35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Top-management</a:t>
            </a:r>
            <a:endParaRPr lang="en-US" altLang="zh-TW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05" name="Rectangle 17"/>
          <p:cNvSpPr>
            <a:spLocks noChangeArrowheads="1"/>
          </p:cNvSpPr>
          <p:nvPr/>
        </p:nvSpPr>
        <p:spPr bwMode="auto">
          <a:xfrm>
            <a:off x="2535238" y="1582738"/>
            <a:ext cx="2306637" cy="35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厂长</a:t>
            </a:r>
            <a:r>
              <a:rPr lang="en-US" altLang="zh-CN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副厂长</a:t>
            </a:r>
            <a:r>
              <a:rPr lang="en-US" altLang="zh-CN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en-US" altLang="zh-CN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07" name="Rectangle 19"/>
          <p:cNvSpPr>
            <a:spLocks noChangeArrowheads="1"/>
          </p:cNvSpPr>
          <p:nvPr/>
        </p:nvSpPr>
        <p:spPr bwMode="auto">
          <a:xfrm>
            <a:off x="4841875" y="1589088"/>
            <a:ext cx="1981200" cy="3444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科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长</a:t>
            </a:r>
            <a:r>
              <a:rPr lang="en-US" altLang="zh-CN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主任</a:t>
            </a:r>
            <a:endParaRPr lang="zh-TW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08" name="Rectangle 20"/>
          <p:cNvSpPr>
            <a:spLocks noChangeArrowheads="1"/>
          </p:cNvSpPr>
          <p:nvPr/>
        </p:nvSpPr>
        <p:spPr bwMode="auto">
          <a:xfrm>
            <a:off x="6823075" y="1585913"/>
            <a:ext cx="219392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工段长</a:t>
            </a:r>
            <a:r>
              <a:rPr lang="en-US" altLang="zh-CN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班组长</a:t>
            </a:r>
            <a:r>
              <a:rPr lang="en-US" altLang="zh-CN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主管</a:t>
            </a:r>
            <a:endParaRPr lang="zh-TW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09" name="Rectangle 21"/>
          <p:cNvSpPr>
            <a:spLocks noChangeArrowheads="1"/>
          </p:cNvSpPr>
          <p:nvPr/>
        </p:nvSpPr>
        <p:spPr bwMode="auto">
          <a:xfrm>
            <a:off x="185738" y="1581150"/>
            <a:ext cx="439737" cy="349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zh-CN" altLang="zh-CN" sz="2400" b="0">
              <a:solidFill>
                <a:schemeClr val="accent2"/>
              </a:solidFill>
              <a:ea typeface="PMingLiU" panose="02020500000000000000" pitchFamily="18" charset="-120"/>
            </a:endParaRPr>
          </a:p>
        </p:txBody>
      </p:sp>
      <p:sp>
        <p:nvSpPr>
          <p:cNvPr id="549910" name="Line 22"/>
          <p:cNvSpPr>
            <a:spLocks noChangeShapeType="1"/>
          </p:cNvSpPr>
          <p:nvPr/>
        </p:nvSpPr>
        <p:spPr bwMode="auto">
          <a:xfrm flipV="1">
            <a:off x="611188" y="6450013"/>
            <a:ext cx="837565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911" name="Line 23"/>
          <p:cNvSpPr>
            <a:spLocks noChangeShapeType="1"/>
          </p:cNvSpPr>
          <p:nvPr/>
        </p:nvSpPr>
        <p:spPr bwMode="auto">
          <a:xfrm>
            <a:off x="9015413" y="1903413"/>
            <a:ext cx="0" cy="4560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912" name="Rectangle 24"/>
          <p:cNvSpPr>
            <a:spLocks noChangeArrowheads="1"/>
          </p:cNvSpPr>
          <p:nvPr/>
        </p:nvSpPr>
        <p:spPr bwMode="auto">
          <a:xfrm>
            <a:off x="2557463" y="3635375"/>
            <a:ext cx="605472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定  期  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会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议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品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质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、成本、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交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期、安全等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en-US" altLang="zh-TW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13" name="Rectangle 25"/>
          <p:cNvSpPr>
            <a:spLocks noChangeArrowheads="1"/>
          </p:cNvSpPr>
          <p:nvPr/>
        </p:nvSpPr>
        <p:spPr bwMode="auto">
          <a:xfrm>
            <a:off x="3087688" y="4346575"/>
            <a:ext cx="2024062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工厂各层级管理项目进度会议</a:t>
            </a:r>
            <a:endParaRPr lang="zh-CN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14" name="Rectangle 26"/>
          <p:cNvSpPr>
            <a:spLocks noChangeArrowheads="1"/>
          </p:cNvSpPr>
          <p:nvPr/>
        </p:nvSpPr>
        <p:spPr bwMode="auto">
          <a:xfrm>
            <a:off x="1379538" y="6037263"/>
            <a:ext cx="5643562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Top  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诊   断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     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1 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次 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/  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半 年  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至少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en-US" altLang="zh-TW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15" name="Rectangle 27"/>
          <p:cNvSpPr>
            <a:spLocks noChangeArrowheads="1"/>
          </p:cNvSpPr>
          <p:nvPr/>
        </p:nvSpPr>
        <p:spPr bwMode="auto">
          <a:xfrm>
            <a:off x="2641600" y="5611813"/>
            <a:ext cx="4827588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厂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长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副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厂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长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) 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诊   断</a:t>
            </a:r>
            <a:r>
              <a:rPr lang="en-US" altLang="zh-CN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( 1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次 </a:t>
            </a:r>
            <a:r>
              <a:rPr lang="en-US" altLang="zh-CN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/ 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季 </a:t>
            </a:r>
            <a:r>
              <a:rPr lang="en-US" altLang="zh-CN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en-US" altLang="zh-TW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zh-TW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16" name="Rectangle 28"/>
          <p:cNvSpPr>
            <a:spLocks noChangeArrowheads="1"/>
          </p:cNvSpPr>
          <p:nvPr/>
        </p:nvSpPr>
        <p:spPr bwMode="auto">
          <a:xfrm>
            <a:off x="3459163" y="5143500"/>
            <a:ext cx="53848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内部方针管理诊断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( 1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次 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/ 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季 </a:t>
            </a:r>
            <a:r>
              <a:rPr lang="en-US" altLang="zh-TW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en-US" altLang="zh-TW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17" name="Rectangle 29"/>
          <p:cNvSpPr>
            <a:spLocks noChangeArrowheads="1"/>
          </p:cNvSpPr>
          <p:nvPr/>
        </p:nvSpPr>
        <p:spPr bwMode="auto">
          <a:xfrm>
            <a:off x="6800850" y="4291013"/>
            <a:ext cx="210502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科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长</a:t>
            </a:r>
            <a:r>
              <a:rPr lang="en-US" altLang="zh-CN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主任诊断</a:t>
            </a:r>
            <a:endParaRPr lang="zh-TW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18" name="Rectangle 30"/>
          <p:cNvSpPr>
            <a:spLocks noChangeArrowheads="1"/>
          </p:cNvSpPr>
          <p:nvPr/>
        </p:nvSpPr>
        <p:spPr bwMode="auto">
          <a:xfrm>
            <a:off x="6800850" y="4581525"/>
            <a:ext cx="210502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科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长</a:t>
            </a:r>
            <a:r>
              <a:rPr lang="en-US" altLang="zh-CN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主任与部下</a:t>
            </a: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面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谈</a:t>
            </a:r>
            <a:endParaRPr lang="zh-TW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19" name="Text Box 31"/>
          <p:cNvSpPr txBox="1">
            <a:spLocks noChangeArrowheads="1"/>
          </p:cNvSpPr>
          <p:nvPr/>
        </p:nvSpPr>
        <p:spPr bwMode="auto">
          <a:xfrm>
            <a:off x="7688263" y="5688013"/>
            <a:ext cx="11144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TW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依</a:t>
            </a:r>
            <a:r>
              <a:rPr lang="zh-CN" altLang="en-US" sz="16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实际状况调整</a:t>
            </a:r>
            <a:endParaRPr lang="zh-TW" altLang="en-US" sz="1600" b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9920" name="Line 32"/>
          <p:cNvSpPr>
            <a:spLocks noChangeShapeType="1"/>
          </p:cNvSpPr>
          <p:nvPr/>
        </p:nvSpPr>
        <p:spPr bwMode="auto">
          <a:xfrm>
            <a:off x="5907088" y="2479675"/>
            <a:ext cx="3175" cy="1096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921" name="Line 33"/>
          <p:cNvSpPr>
            <a:spLocks noChangeShapeType="1"/>
          </p:cNvSpPr>
          <p:nvPr/>
        </p:nvSpPr>
        <p:spPr bwMode="auto">
          <a:xfrm>
            <a:off x="5910263" y="3940175"/>
            <a:ext cx="0" cy="1165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922" name="Line 34"/>
          <p:cNvSpPr>
            <a:spLocks noChangeShapeType="1"/>
          </p:cNvSpPr>
          <p:nvPr/>
        </p:nvSpPr>
        <p:spPr bwMode="auto">
          <a:xfrm>
            <a:off x="7915275" y="3940175"/>
            <a:ext cx="0" cy="290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923" name="Line 35"/>
          <p:cNvSpPr>
            <a:spLocks noChangeShapeType="1"/>
          </p:cNvSpPr>
          <p:nvPr/>
        </p:nvSpPr>
        <p:spPr bwMode="auto">
          <a:xfrm flipH="1">
            <a:off x="8802688" y="2492375"/>
            <a:ext cx="3175" cy="1757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924" name="Line 36"/>
          <p:cNvSpPr>
            <a:spLocks noChangeShapeType="1"/>
          </p:cNvSpPr>
          <p:nvPr/>
        </p:nvSpPr>
        <p:spPr bwMode="auto">
          <a:xfrm>
            <a:off x="7989888" y="4886325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925" name="Line 37"/>
          <p:cNvSpPr>
            <a:spLocks noChangeShapeType="1"/>
          </p:cNvSpPr>
          <p:nvPr/>
        </p:nvSpPr>
        <p:spPr bwMode="auto">
          <a:xfrm>
            <a:off x="4052888" y="3940175"/>
            <a:ext cx="0" cy="363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926" name="Freeform 38"/>
          <p:cNvSpPr/>
          <p:nvPr/>
        </p:nvSpPr>
        <p:spPr bwMode="auto">
          <a:xfrm>
            <a:off x="709613" y="1960563"/>
            <a:ext cx="669925" cy="4222750"/>
          </a:xfrm>
          <a:custGeom>
            <a:avLst/>
            <a:gdLst>
              <a:gd name="T0" fmla="*/ 0 w 432"/>
              <a:gd name="T1" fmla="*/ 0 h 2784"/>
              <a:gd name="T2" fmla="*/ 0 w 432"/>
              <a:gd name="T3" fmla="*/ 2784 h 2784"/>
              <a:gd name="T4" fmla="*/ 432 w 432"/>
              <a:gd name="T5" fmla="*/ 2784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2784">
                <a:moveTo>
                  <a:pt x="0" y="0"/>
                </a:moveTo>
                <a:lnTo>
                  <a:pt x="0" y="2784"/>
                </a:lnTo>
                <a:lnTo>
                  <a:pt x="432" y="27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927" name="Freeform 39"/>
          <p:cNvSpPr/>
          <p:nvPr/>
        </p:nvSpPr>
        <p:spPr bwMode="auto">
          <a:xfrm>
            <a:off x="858838" y="1960563"/>
            <a:ext cx="1763712" cy="3832225"/>
          </a:xfrm>
          <a:custGeom>
            <a:avLst/>
            <a:gdLst>
              <a:gd name="T0" fmla="*/ 0 w 432"/>
              <a:gd name="T1" fmla="*/ 0 h 2784"/>
              <a:gd name="T2" fmla="*/ 0 w 432"/>
              <a:gd name="T3" fmla="*/ 2784 h 2784"/>
              <a:gd name="T4" fmla="*/ 432 w 432"/>
              <a:gd name="T5" fmla="*/ 2784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2784">
                <a:moveTo>
                  <a:pt x="0" y="0"/>
                </a:moveTo>
                <a:lnTo>
                  <a:pt x="0" y="2784"/>
                </a:lnTo>
                <a:lnTo>
                  <a:pt x="432" y="27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928" name="Freeform 40"/>
          <p:cNvSpPr/>
          <p:nvPr/>
        </p:nvSpPr>
        <p:spPr bwMode="auto">
          <a:xfrm>
            <a:off x="1030288" y="1960563"/>
            <a:ext cx="2409825" cy="3322637"/>
          </a:xfrm>
          <a:custGeom>
            <a:avLst/>
            <a:gdLst>
              <a:gd name="T0" fmla="*/ 0 w 432"/>
              <a:gd name="T1" fmla="*/ 0 h 2784"/>
              <a:gd name="T2" fmla="*/ 0 w 432"/>
              <a:gd name="T3" fmla="*/ 2784 h 2784"/>
              <a:gd name="T4" fmla="*/ 432 w 432"/>
              <a:gd name="T5" fmla="*/ 2784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2784">
                <a:moveTo>
                  <a:pt x="0" y="0"/>
                </a:moveTo>
                <a:lnTo>
                  <a:pt x="0" y="2784"/>
                </a:lnTo>
                <a:lnTo>
                  <a:pt x="432" y="27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929" name="Line 41"/>
          <p:cNvSpPr>
            <a:spLocks noChangeShapeType="1"/>
          </p:cNvSpPr>
          <p:nvPr/>
        </p:nvSpPr>
        <p:spPr bwMode="auto">
          <a:xfrm>
            <a:off x="1035050" y="23241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930" name="Freeform 42"/>
          <p:cNvSpPr/>
          <p:nvPr/>
        </p:nvSpPr>
        <p:spPr bwMode="auto">
          <a:xfrm>
            <a:off x="1452563" y="2355850"/>
            <a:ext cx="1109662" cy="1425575"/>
          </a:xfrm>
          <a:custGeom>
            <a:avLst/>
            <a:gdLst>
              <a:gd name="T0" fmla="*/ 0 w 432"/>
              <a:gd name="T1" fmla="*/ 0 h 2784"/>
              <a:gd name="T2" fmla="*/ 0 w 432"/>
              <a:gd name="T3" fmla="*/ 2784 h 2784"/>
              <a:gd name="T4" fmla="*/ 432 w 432"/>
              <a:gd name="T5" fmla="*/ 2784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2784">
                <a:moveTo>
                  <a:pt x="0" y="0"/>
                </a:moveTo>
                <a:lnTo>
                  <a:pt x="0" y="2784"/>
                </a:lnTo>
                <a:lnTo>
                  <a:pt x="432" y="27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931" name="Freeform 43"/>
          <p:cNvSpPr/>
          <p:nvPr/>
        </p:nvSpPr>
        <p:spPr bwMode="auto">
          <a:xfrm>
            <a:off x="1230313" y="2324100"/>
            <a:ext cx="1857375" cy="2184400"/>
          </a:xfrm>
          <a:custGeom>
            <a:avLst/>
            <a:gdLst>
              <a:gd name="T0" fmla="*/ 0 w 432"/>
              <a:gd name="T1" fmla="*/ 0 h 2784"/>
              <a:gd name="T2" fmla="*/ 0 w 432"/>
              <a:gd name="T3" fmla="*/ 2784 h 2784"/>
              <a:gd name="T4" fmla="*/ 432 w 432"/>
              <a:gd name="T5" fmla="*/ 2784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2784">
                <a:moveTo>
                  <a:pt x="0" y="0"/>
                </a:moveTo>
                <a:lnTo>
                  <a:pt x="0" y="2784"/>
                </a:lnTo>
                <a:lnTo>
                  <a:pt x="432" y="27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936" name="Text Box 48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三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运营体系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7214749" y="1767663"/>
            <a:ext cx="3873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25" name="Oval 5"/>
          <p:cNvSpPr>
            <a:spLocks noChangeArrowheads="1"/>
          </p:cNvSpPr>
          <p:nvPr/>
        </p:nvSpPr>
        <p:spPr bwMode="auto">
          <a:xfrm>
            <a:off x="413899" y="1178700"/>
            <a:ext cx="8280400" cy="5229225"/>
          </a:xfrm>
          <a:prstGeom prst="ellipse">
            <a:avLst/>
          </a:prstGeom>
          <a:gradFill rotWithShape="1">
            <a:gsLst>
              <a:gs pos="0">
                <a:srgbClr val="DDEBCF"/>
              </a:gs>
              <a:gs pos="50000">
                <a:srgbClr val="9CB86E">
                  <a:alpha val="75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26" name="Oval 6"/>
          <p:cNvSpPr>
            <a:spLocks noChangeArrowheads="1"/>
          </p:cNvSpPr>
          <p:nvPr/>
        </p:nvSpPr>
        <p:spPr bwMode="auto">
          <a:xfrm>
            <a:off x="629799" y="1323163"/>
            <a:ext cx="7920038" cy="48958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99">
                  <a:alpha val="99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27" name="Line 7"/>
          <p:cNvSpPr>
            <a:spLocks noChangeShapeType="1"/>
          </p:cNvSpPr>
          <p:nvPr/>
        </p:nvSpPr>
        <p:spPr bwMode="auto">
          <a:xfrm>
            <a:off x="652024" y="3871100"/>
            <a:ext cx="7850188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28" name="Text Box 8"/>
          <p:cNvSpPr txBox="1">
            <a:spLocks noChangeArrowheads="1"/>
          </p:cNvSpPr>
          <p:nvPr/>
        </p:nvSpPr>
        <p:spPr bwMode="auto">
          <a:xfrm>
            <a:off x="4374712" y="2115325"/>
            <a:ext cx="38163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‧</a:t>
            </a: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根据公司宗旨设定中长期方针。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‧</a:t>
            </a: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根据工厂中长期方针，决定该年度厂长、副厂长及科长方针。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‧</a:t>
            </a: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根据上级方针，设定目标及达成方策和实施状况的管理项目。</a:t>
            </a:r>
            <a:endParaRPr kumimoji="0" lang="zh-TW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29" name="Text Box 9"/>
          <p:cNvSpPr txBox="1">
            <a:spLocks noChangeArrowheads="1"/>
          </p:cNvSpPr>
          <p:nvPr/>
        </p:nvSpPr>
        <p:spPr bwMode="auto">
          <a:xfrm>
            <a:off x="4374712" y="3974288"/>
            <a:ext cx="3700462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‧</a:t>
            </a: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针对方针书、实施计划书的内容进行教育训练。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‧</a:t>
            </a: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根据方针书、实施计划书进行改善及维持的活动。</a:t>
            </a:r>
            <a:endParaRPr kumimoji="0" lang="zh-TW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30" name="Text Box 10"/>
          <p:cNvSpPr txBox="1">
            <a:spLocks noChangeArrowheads="1"/>
          </p:cNvSpPr>
          <p:nvPr/>
        </p:nvSpPr>
        <p:spPr bwMode="auto">
          <a:xfrm>
            <a:off x="1331474" y="2186763"/>
            <a:ext cx="325913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‧</a:t>
            </a: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解析问题点，掌握问题点的原因，采取异常处置。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‧</a:t>
            </a: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整理问题点，列入下年度计划</a:t>
            </a:r>
            <a:r>
              <a:rPr kumimoji="0"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(P)</a:t>
            </a: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中的方针。</a:t>
            </a:r>
            <a:endParaRPr kumimoji="0" lang="zh-TW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31" name="Text Box 11"/>
          <p:cNvSpPr txBox="1">
            <a:spLocks noChangeArrowheads="1"/>
          </p:cNvSpPr>
          <p:nvPr/>
        </p:nvSpPr>
        <p:spPr bwMode="auto">
          <a:xfrm>
            <a:off x="1348937" y="3944125"/>
            <a:ext cx="316865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‧</a:t>
            </a: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查核目标达成度及方案实施状况。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‧</a:t>
            </a: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掌握计划与实施结果的差异， 并找出问题点。</a:t>
            </a:r>
            <a:endParaRPr kumimoji="0" lang="zh-TW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32" name="Text Box 12"/>
          <p:cNvSpPr txBox="1">
            <a:spLocks noChangeArrowheads="1"/>
          </p:cNvSpPr>
          <p:nvPr/>
        </p:nvSpPr>
        <p:spPr bwMode="auto">
          <a:xfrm>
            <a:off x="6174937" y="1610500"/>
            <a:ext cx="5349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kumimoji="0" lang="en-US" altLang="zh-TW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</a:t>
            </a:r>
            <a:endParaRPr kumimoji="0" lang="en-US" altLang="zh-TW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33" name="Text Box 13"/>
          <p:cNvSpPr txBox="1">
            <a:spLocks noChangeArrowheads="1"/>
          </p:cNvSpPr>
          <p:nvPr/>
        </p:nvSpPr>
        <p:spPr bwMode="auto">
          <a:xfrm>
            <a:off x="6174937" y="5422088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kumimoji="0" lang="en-US" altLang="zh-TW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</a:t>
            </a:r>
            <a:endParaRPr kumimoji="0" lang="en-US" altLang="zh-TW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34" name="Text Box 14"/>
          <p:cNvSpPr txBox="1">
            <a:spLocks noChangeArrowheads="1"/>
          </p:cNvSpPr>
          <p:nvPr/>
        </p:nvSpPr>
        <p:spPr bwMode="auto">
          <a:xfrm>
            <a:off x="2430024" y="1610500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kumimoji="0" lang="en-US" altLang="zh-TW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</a:t>
            </a:r>
            <a:endParaRPr kumimoji="0" lang="en-US" altLang="zh-TW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35" name="Text Box 15"/>
          <p:cNvSpPr txBox="1">
            <a:spLocks noChangeArrowheads="1"/>
          </p:cNvSpPr>
          <p:nvPr/>
        </p:nvSpPr>
        <p:spPr bwMode="auto">
          <a:xfrm>
            <a:off x="2430024" y="5426850"/>
            <a:ext cx="5334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kumimoji="0" lang="en-US" altLang="zh-TW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</a:t>
            </a:r>
            <a:endParaRPr kumimoji="0" lang="en-US" altLang="zh-TW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36" name="Line 16"/>
          <p:cNvSpPr>
            <a:spLocks noChangeShapeType="1"/>
          </p:cNvSpPr>
          <p:nvPr/>
        </p:nvSpPr>
        <p:spPr bwMode="auto">
          <a:xfrm>
            <a:off x="4374712" y="1778775"/>
            <a:ext cx="1587" cy="41529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37" name="AutoShape 17"/>
          <p:cNvSpPr>
            <a:spLocks noChangeArrowheads="1"/>
          </p:cNvSpPr>
          <p:nvPr/>
        </p:nvSpPr>
        <p:spPr bwMode="auto">
          <a:xfrm>
            <a:off x="7998974" y="3134500"/>
            <a:ext cx="407988" cy="1531938"/>
          </a:xfrm>
          <a:prstGeom prst="curvedLeftArrow">
            <a:avLst>
              <a:gd name="adj1" fmla="val 75097"/>
              <a:gd name="adj2" fmla="val 150194"/>
              <a:gd name="adj3" fmla="val 74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38" name="AutoShape 18"/>
          <p:cNvSpPr>
            <a:spLocks noChangeArrowheads="1"/>
          </p:cNvSpPr>
          <p:nvPr/>
        </p:nvSpPr>
        <p:spPr bwMode="auto">
          <a:xfrm rot="10676585">
            <a:off x="737749" y="3059888"/>
            <a:ext cx="393700" cy="1533525"/>
          </a:xfrm>
          <a:prstGeom prst="curvedLeftArrow">
            <a:avLst>
              <a:gd name="adj1" fmla="val 77903"/>
              <a:gd name="adj2" fmla="val 155806"/>
              <a:gd name="adj3" fmla="val 74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39" name="AutoShape 19"/>
          <p:cNvSpPr>
            <a:spLocks noChangeArrowheads="1"/>
          </p:cNvSpPr>
          <p:nvPr/>
        </p:nvSpPr>
        <p:spPr bwMode="auto">
          <a:xfrm rot="15866283">
            <a:off x="4484250" y="851675"/>
            <a:ext cx="493712" cy="1290637"/>
          </a:xfrm>
          <a:prstGeom prst="curvedLeftArrow">
            <a:avLst>
              <a:gd name="adj1" fmla="val 52283"/>
              <a:gd name="adj2" fmla="val 104566"/>
              <a:gd name="adj3" fmla="val 74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40" name="AutoShape 20"/>
          <p:cNvSpPr>
            <a:spLocks noChangeArrowheads="1"/>
          </p:cNvSpPr>
          <p:nvPr/>
        </p:nvSpPr>
        <p:spPr bwMode="auto">
          <a:xfrm rot="5400000">
            <a:off x="4427099" y="5517338"/>
            <a:ext cx="477837" cy="1303338"/>
          </a:xfrm>
          <a:prstGeom prst="curvedLeftArrow">
            <a:avLst>
              <a:gd name="adj1" fmla="val 54552"/>
              <a:gd name="adj2" fmla="val 109103"/>
              <a:gd name="adj3" fmla="val 74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2742" name="Text Box 22"/>
          <p:cNvSpPr txBox="1">
            <a:spLocks noChangeArrowheads="1"/>
          </p:cNvSpPr>
          <p:nvPr/>
        </p:nvSpPr>
        <p:spPr bwMode="auto">
          <a:xfrm>
            <a:off x="7309999" y="6039625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四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的具体实施步骤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ChangeArrowheads="1"/>
          </p:cNvSpPr>
          <p:nvPr/>
        </p:nvSpPr>
        <p:spPr bwMode="auto">
          <a:xfrm>
            <a:off x="712510" y="1766397"/>
            <a:ext cx="116205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STEP1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712510" y="2414097"/>
            <a:ext cx="116205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STEP2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3748" name="Rectangle 4"/>
          <p:cNvSpPr>
            <a:spLocks noChangeArrowheads="1"/>
          </p:cNvSpPr>
          <p:nvPr/>
        </p:nvSpPr>
        <p:spPr bwMode="auto">
          <a:xfrm>
            <a:off x="712510" y="3061797"/>
            <a:ext cx="116205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STEP3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3749" name="Rectangle 5"/>
          <p:cNvSpPr>
            <a:spLocks noChangeArrowheads="1"/>
          </p:cNvSpPr>
          <p:nvPr/>
        </p:nvSpPr>
        <p:spPr bwMode="auto">
          <a:xfrm>
            <a:off x="712510" y="3709497"/>
            <a:ext cx="116205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STEP4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3750" name="Rectangle 6"/>
          <p:cNvSpPr>
            <a:spLocks noChangeArrowheads="1"/>
          </p:cNvSpPr>
          <p:nvPr/>
        </p:nvSpPr>
        <p:spPr bwMode="auto">
          <a:xfrm>
            <a:off x="712510" y="4358785"/>
            <a:ext cx="116205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STEP5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3751" name="Rectangle 7"/>
          <p:cNvSpPr>
            <a:spLocks noChangeArrowheads="1"/>
          </p:cNvSpPr>
          <p:nvPr/>
        </p:nvSpPr>
        <p:spPr bwMode="auto">
          <a:xfrm>
            <a:off x="712510" y="5006485"/>
            <a:ext cx="116205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STEP6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3752" name="Rectangle 8"/>
          <p:cNvSpPr>
            <a:spLocks noChangeArrowheads="1"/>
          </p:cNvSpPr>
          <p:nvPr/>
        </p:nvSpPr>
        <p:spPr bwMode="auto">
          <a:xfrm>
            <a:off x="712510" y="5662122"/>
            <a:ext cx="116205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STEP7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543753" name="Group 9"/>
          <p:cNvGrpSpPr/>
          <p:nvPr/>
        </p:nvGrpSpPr>
        <p:grpSpPr bwMode="auto">
          <a:xfrm>
            <a:off x="1826935" y="1718772"/>
            <a:ext cx="6772275" cy="406400"/>
            <a:chOff x="1002" y="876"/>
            <a:chExt cx="4266" cy="256"/>
          </a:xfrm>
        </p:grpSpPr>
        <p:sp>
          <p:nvSpPr>
            <p:cNvPr id="543754" name="Text Box 10"/>
            <p:cNvSpPr txBox="1">
              <a:spLocks noChangeArrowheads="1"/>
            </p:cNvSpPr>
            <p:nvPr/>
          </p:nvSpPr>
          <p:spPr bwMode="auto">
            <a:xfrm>
              <a:off x="1002" y="882"/>
              <a:ext cx="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Monotype Sorts" pitchFamily="2" charset="2"/>
                </a:rPr>
                <a:t></a:t>
              </a:r>
              <a:endParaRPr lang="zh-TW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3755" name="Text Box 11"/>
            <p:cNvSpPr txBox="1">
              <a:spLocks noChangeArrowheads="1"/>
            </p:cNvSpPr>
            <p:nvPr/>
          </p:nvSpPr>
          <p:spPr bwMode="auto">
            <a:xfrm>
              <a:off x="1254" y="876"/>
              <a:ext cx="40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工厂运营方针的设定与展开</a:t>
              </a:r>
              <a:endPara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543756" name="Group 12"/>
          <p:cNvGrpSpPr/>
          <p:nvPr/>
        </p:nvGrpSpPr>
        <p:grpSpPr bwMode="auto">
          <a:xfrm>
            <a:off x="1812648" y="2441085"/>
            <a:ext cx="7410450" cy="430212"/>
            <a:chOff x="993" y="1371"/>
            <a:chExt cx="4668" cy="271"/>
          </a:xfrm>
        </p:grpSpPr>
        <p:sp>
          <p:nvSpPr>
            <p:cNvPr id="543757" name="Text Box 13"/>
            <p:cNvSpPr txBox="1">
              <a:spLocks noChangeArrowheads="1"/>
            </p:cNvSpPr>
            <p:nvPr/>
          </p:nvSpPr>
          <p:spPr bwMode="auto">
            <a:xfrm>
              <a:off x="1239" y="1371"/>
              <a:ext cx="44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工厂中期经营计划的设定与展开</a:t>
              </a:r>
              <a:endPara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3758" name="Text Box 14"/>
            <p:cNvSpPr txBox="1">
              <a:spLocks noChangeArrowheads="1"/>
            </p:cNvSpPr>
            <p:nvPr/>
          </p:nvSpPr>
          <p:spPr bwMode="auto">
            <a:xfrm>
              <a:off x="993" y="1392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Monotype Sorts" pitchFamily="2" charset="2"/>
                </a:rPr>
                <a:t></a:t>
              </a:r>
              <a:endParaRPr lang="zh-TW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543759" name="Group 15"/>
          <p:cNvGrpSpPr/>
          <p:nvPr/>
        </p:nvGrpSpPr>
        <p:grpSpPr bwMode="auto">
          <a:xfrm>
            <a:off x="1826935" y="3120535"/>
            <a:ext cx="7343775" cy="398462"/>
            <a:chOff x="1020" y="1908"/>
            <a:chExt cx="4911" cy="251"/>
          </a:xfrm>
        </p:grpSpPr>
        <p:sp>
          <p:nvSpPr>
            <p:cNvPr id="543760" name="Text Box 16"/>
            <p:cNvSpPr txBox="1">
              <a:spLocks noChangeArrowheads="1"/>
            </p:cNvSpPr>
            <p:nvPr/>
          </p:nvSpPr>
          <p:spPr bwMode="auto">
            <a:xfrm>
              <a:off x="1278" y="1908"/>
              <a:ext cx="46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年度厂长方针与活动计划书的设定与展开</a:t>
              </a:r>
              <a:endParaRPr lang="zh-TW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3761" name="Text Box 17"/>
            <p:cNvSpPr txBox="1">
              <a:spLocks noChangeArrowheads="1"/>
            </p:cNvSpPr>
            <p:nvPr/>
          </p:nvSpPr>
          <p:spPr bwMode="auto">
            <a:xfrm>
              <a:off x="1020" y="1909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Monotype Sorts" pitchFamily="2" charset="2"/>
                </a:rPr>
                <a:t></a:t>
              </a:r>
              <a:endParaRPr lang="zh-TW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543762" name="Group 18"/>
          <p:cNvGrpSpPr/>
          <p:nvPr/>
        </p:nvGrpSpPr>
        <p:grpSpPr bwMode="auto">
          <a:xfrm>
            <a:off x="1826935" y="3749185"/>
            <a:ext cx="7127875" cy="417512"/>
            <a:chOff x="1002" y="2372"/>
            <a:chExt cx="5134" cy="263"/>
          </a:xfrm>
        </p:grpSpPr>
        <p:sp>
          <p:nvSpPr>
            <p:cNvPr id="543763" name="Text Box 19"/>
            <p:cNvSpPr txBox="1">
              <a:spLocks noChangeArrowheads="1"/>
            </p:cNvSpPr>
            <p:nvPr/>
          </p:nvSpPr>
          <p:spPr bwMode="auto">
            <a:xfrm>
              <a:off x="1248" y="2385"/>
              <a:ext cx="48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年度副厂长长活动计划书的设定与展开</a:t>
              </a:r>
              <a:endPara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3764" name="Text Box 20"/>
            <p:cNvSpPr txBox="1">
              <a:spLocks noChangeArrowheads="1"/>
            </p:cNvSpPr>
            <p:nvPr/>
          </p:nvSpPr>
          <p:spPr bwMode="auto">
            <a:xfrm>
              <a:off x="1002" y="2372"/>
              <a:ext cx="4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Monotype Sorts" pitchFamily="2" charset="2"/>
                </a:rPr>
                <a:t></a:t>
              </a:r>
              <a:endParaRPr lang="zh-TW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543765" name="Group 21"/>
          <p:cNvGrpSpPr/>
          <p:nvPr/>
        </p:nvGrpSpPr>
        <p:grpSpPr bwMode="auto">
          <a:xfrm>
            <a:off x="1812648" y="4395297"/>
            <a:ext cx="7620000" cy="420688"/>
            <a:chOff x="993" y="2855"/>
            <a:chExt cx="4800" cy="265"/>
          </a:xfrm>
        </p:grpSpPr>
        <p:sp>
          <p:nvSpPr>
            <p:cNvPr id="543766" name="Text Box 22"/>
            <p:cNvSpPr txBox="1">
              <a:spLocks noChangeArrowheads="1"/>
            </p:cNvSpPr>
            <p:nvPr/>
          </p:nvSpPr>
          <p:spPr bwMode="auto">
            <a:xfrm>
              <a:off x="1242" y="2870"/>
              <a:ext cx="45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年度科</a:t>
              </a:r>
              <a:r>
                <a:rPr lang="en-US" altLang="zh-CN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/</a:t>
              </a: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主任活动计划书的设定与展开</a:t>
              </a:r>
              <a:endParaRPr lang="zh-TW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3767" name="Text Box 23"/>
            <p:cNvSpPr txBox="1">
              <a:spLocks noChangeArrowheads="1"/>
            </p:cNvSpPr>
            <p:nvPr/>
          </p:nvSpPr>
          <p:spPr bwMode="auto">
            <a:xfrm>
              <a:off x="993" y="2855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Monotype Sorts" pitchFamily="2" charset="2"/>
                </a:rPr>
                <a:t></a:t>
              </a:r>
              <a:endParaRPr lang="zh-TW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543768" name="Group 24"/>
          <p:cNvGrpSpPr/>
          <p:nvPr/>
        </p:nvGrpSpPr>
        <p:grpSpPr bwMode="auto">
          <a:xfrm>
            <a:off x="1812648" y="5062047"/>
            <a:ext cx="7605712" cy="401638"/>
            <a:chOff x="993" y="3336"/>
            <a:chExt cx="4791" cy="253"/>
          </a:xfrm>
        </p:grpSpPr>
        <p:sp>
          <p:nvSpPr>
            <p:cNvPr id="543769" name="Text Box 25"/>
            <p:cNvSpPr txBox="1">
              <a:spLocks noChangeArrowheads="1"/>
            </p:cNvSpPr>
            <p:nvPr/>
          </p:nvSpPr>
          <p:spPr bwMode="auto">
            <a:xfrm>
              <a:off x="1233" y="3339"/>
              <a:ext cx="45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年度班</a:t>
              </a: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组计划</a:t>
              </a: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及</a:t>
              </a: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主管人员计划的展开</a:t>
              </a:r>
              <a:endPara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3770" name="Text Box 26"/>
            <p:cNvSpPr txBox="1">
              <a:spLocks noChangeArrowheads="1"/>
            </p:cNvSpPr>
            <p:nvPr/>
          </p:nvSpPr>
          <p:spPr bwMode="auto">
            <a:xfrm>
              <a:off x="993" y="3336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Monotype Sorts" pitchFamily="2" charset="2"/>
                </a:rPr>
                <a:t></a:t>
              </a:r>
              <a:endParaRPr lang="zh-TW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543771" name="Group 27"/>
          <p:cNvGrpSpPr/>
          <p:nvPr/>
        </p:nvGrpSpPr>
        <p:grpSpPr bwMode="auto">
          <a:xfrm>
            <a:off x="1812648" y="5662122"/>
            <a:ext cx="7615237" cy="449263"/>
            <a:chOff x="993" y="3819"/>
            <a:chExt cx="4797" cy="283"/>
          </a:xfrm>
        </p:grpSpPr>
        <p:sp>
          <p:nvSpPr>
            <p:cNvPr id="543772" name="Text Box 28"/>
            <p:cNvSpPr txBox="1">
              <a:spLocks noChangeArrowheads="1"/>
            </p:cNvSpPr>
            <p:nvPr/>
          </p:nvSpPr>
          <p:spPr bwMode="auto">
            <a:xfrm>
              <a:off x="1239" y="3819"/>
              <a:ext cx="45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活动计划的评价与处置（诊断与反省回顾活动）</a:t>
              </a:r>
              <a:endPara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3773" name="Text Box 29"/>
            <p:cNvSpPr txBox="1">
              <a:spLocks noChangeArrowheads="1"/>
            </p:cNvSpPr>
            <p:nvPr/>
          </p:nvSpPr>
          <p:spPr bwMode="auto">
            <a:xfrm>
              <a:off x="993" y="3852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sym typeface="Monotype Sorts" pitchFamily="2" charset="2"/>
                </a:rPr>
                <a:t></a:t>
              </a:r>
              <a:endParaRPr lang="zh-TW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543777" name="Text Box 33"/>
          <p:cNvSpPr txBox="1">
            <a:spLocks noChangeArrowheads="1"/>
          </p:cNvSpPr>
          <p:nvPr/>
        </p:nvSpPr>
        <p:spPr bwMode="auto">
          <a:xfrm>
            <a:off x="7570510" y="6363797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四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的具体实施步骤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3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3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3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3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3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3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3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3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3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3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3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3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3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3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3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3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3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3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3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 animBg="1" autoUpdateAnimBg="0"/>
      <p:bldP spid="543747" grpId="0" animBg="1" autoUpdateAnimBg="0"/>
      <p:bldP spid="543748" grpId="0" animBg="1" autoUpdateAnimBg="0"/>
      <p:bldP spid="543749" grpId="0" animBg="1" autoUpdateAnimBg="0"/>
      <p:bldP spid="543750" grpId="0" animBg="1" autoUpdateAnimBg="0"/>
      <p:bldP spid="543751" grpId="0" animBg="1" autoUpdateAnimBg="0"/>
      <p:bldP spid="543752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770" name="Group 2"/>
          <p:cNvGrpSpPr/>
          <p:nvPr/>
        </p:nvGrpSpPr>
        <p:grpSpPr bwMode="auto">
          <a:xfrm>
            <a:off x="179388" y="1449388"/>
            <a:ext cx="8648700" cy="609600"/>
            <a:chOff x="168" y="864"/>
            <a:chExt cx="5448" cy="384"/>
          </a:xfrm>
        </p:grpSpPr>
        <p:sp>
          <p:nvSpPr>
            <p:cNvPr id="544771" name="Rectangle 3"/>
            <p:cNvSpPr>
              <a:spLocks noChangeArrowheads="1"/>
            </p:cNvSpPr>
            <p:nvPr/>
          </p:nvSpPr>
          <p:spPr bwMode="auto">
            <a:xfrm>
              <a:off x="168" y="864"/>
              <a:ext cx="648" cy="38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步骤</a:t>
              </a:r>
              <a:endPara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4772" name="Rectangle 4"/>
            <p:cNvSpPr>
              <a:spLocks noChangeArrowheads="1"/>
            </p:cNvSpPr>
            <p:nvPr/>
          </p:nvSpPr>
          <p:spPr bwMode="auto">
            <a:xfrm>
              <a:off x="3432" y="864"/>
              <a:ext cx="2184" cy="38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使用</a:t>
              </a: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报表、实例</a:t>
              </a:r>
              <a:endPara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4773" name="Rectangle 5"/>
            <p:cNvSpPr>
              <a:spLocks noChangeArrowheads="1"/>
            </p:cNvSpPr>
            <p:nvPr/>
          </p:nvSpPr>
          <p:spPr bwMode="auto">
            <a:xfrm>
              <a:off x="816" y="864"/>
              <a:ext cx="2616" cy="38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主 要 內 容</a:t>
              </a:r>
              <a:endParaRPr lang="zh-TW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544774" name="Rectangle 6"/>
          <p:cNvSpPr>
            <a:spLocks noChangeArrowheads="1"/>
          </p:cNvSpPr>
          <p:nvPr/>
        </p:nvSpPr>
        <p:spPr bwMode="auto">
          <a:xfrm>
            <a:off x="1208088" y="2309813"/>
            <a:ext cx="41529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zh-TW" altLang="en-US" sz="2000" b="0" i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．</a:t>
            </a:r>
            <a:r>
              <a: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工厂运营方针的设定与展开</a:t>
            </a:r>
            <a:endParaRPr lang="zh-CN" altLang="en-US" sz="2000" b="0" dirty="0">
              <a:solidFill>
                <a:srgbClr val="0000FF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企业的经营理念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工厂方针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工厂的处境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4775" name="Rectangle 7"/>
          <p:cNvSpPr>
            <a:spLocks noChangeArrowheads="1"/>
          </p:cNvSpPr>
          <p:nvPr/>
        </p:nvSpPr>
        <p:spPr bwMode="auto">
          <a:xfrm>
            <a:off x="5360988" y="2309813"/>
            <a:ext cx="34671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中期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事业计划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(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计划部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)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中期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目标展开书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(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计划部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)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</p:txBody>
      </p:sp>
      <p:sp>
        <p:nvSpPr>
          <p:cNvPr id="544776" name="Rectangle 8"/>
          <p:cNvSpPr>
            <a:spLocks noChangeArrowheads="1"/>
          </p:cNvSpPr>
          <p:nvPr/>
        </p:nvSpPr>
        <p:spPr bwMode="auto">
          <a:xfrm>
            <a:off x="1208088" y="4443413"/>
            <a:ext cx="41529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zh-TW" altLang="en-US" sz="2000" b="0" i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．</a:t>
            </a:r>
            <a:r>
              <a: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工厂中期经营计划的设定与展开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工厂的运营方针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生产部门的中期方针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4777" name="Rectangle 9"/>
          <p:cNvSpPr>
            <a:spLocks noChangeArrowheads="1"/>
          </p:cNvSpPr>
          <p:nvPr/>
        </p:nvSpPr>
        <p:spPr bwMode="auto">
          <a:xfrm>
            <a:off x="5360988" y="4443413"/>
            <a:ext cx="34671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生产部门的业务计划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4778" name="Rectangle 10"/>
          <p:cNvSpPr>
            <a:spLocks noChangeArrowheads="1"/>
          </p:cNvSpPr>
          <p:nvPr/>
        </p:nvSpPr>
        <p:spPr bwMode="auto">
          <a:xfrm>
            <a:off x="179388" y="2309813"/>
            <a:ext cx="10287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STEP1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4779" name="Rectangle 11"/>
          <p:cNvSpPr>
            <a:spLocks noChangeArrowheads="1"/>
          </p:cNvSpPr>
          <p:nvPr/>
        </p:nvSpPr>
        <p:spPr bwMode="auto">
          <a:xfrm>
            <a:off x="179388" y="4443413"/>
            <a:ext cx="10287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STEP2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4783" name="Text Box 15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四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的具体实施步骤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4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54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54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54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4" grpId="0" animBg="1" autoUpdateAnimBg="0"/>
      <p:bldP spid="544775" grpId="0" animBg="1" autoUpdateAnimBg="0"/>
      <p:bldP spid="544776" grpId="0" animBg="1" autoUpdateAnimBg="0"/>
      <p:bldP spid="544777" grpId="0" animBg="1" autoUpdateAnimBg="0"/>
      <p:bldP spid="544778" grpId="0" animBg="1" autoUpdateAnimBg="0"/>
      <p:bldP spid="544779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794" name="Group 2"/>
          <p:cNvGrpSpPr/>
          <p:nvPr/>
        </p:nvGrpSpPr>
        <p:grpSpPr bwMode="auto">
          <a:xfrm>
            <a:off x="128588" y="1358724"/>
            <a:ext cx="8851900" cy="609600"/>
            <a:chOff x="81" y="951"/>
            <a:chExt cx="5727" cy="384"/>
          </a:xfrm>
        </p:grpSpPr>
        <p:sp>
          <p:nvSpPr>
            <p:cNvPr id="545795" name="Rectangle 3"/>
            <p:cNvSpPr>
              <a:spLocks noChangeArrowheads="1"/>
            </p:cNvSpPr>
            <p:nvPr/>
          </p:nvSpPr>
          <p:spPr bwMode="auto">
            <a:xfrm>
              <a:off x="81" y="951"/>
              <a:ext cx="556" cy="38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步骤</a:t>
              </a:r>
              <a:endPara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5796" name="Rectangle 4"/>
            <p:cNvSpPr>
              <a:spLocks noChangeArrowheads="1"/>
            </p:cNvSpPr>
            <p:nvPr/>
          </p:nvSpPr>
          <p:spPr bwMode="auto">
            <a:xfrm>
              <a:off x="3829" y="951"/>
              <a:ext cx="1979" cy="38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使用</a:t>
              </a: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报表、实例</a:t>
              </a:r>
              <a:endPara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5797" name="Rectangle 5"/>
            <p:cNvSpPr>
              <a:spLocks noChangeArrowheads="1"/>
            </p:cNvSpPr>
            <p:nvPr/>
          </p:nvSpPr>
          <p:spPr bwMode="auto">
            <a:xfrm>
              <a:off x="637" y="951"/>
              <a:ext cx="3358" cy="38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主 要 內 容</a:t>
              </a:r>
              <a:endParaRPr lang="zh-TW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545798" name="Rectangle 6"/>
          <p:cNvSpPr>
            <a:spLocks noChangeArrowheads="1"/>
          </p:cNvSpPr>
          <p:nvPr/>
        </p:nvSpPr>
        <p:spPr bwMode="auto">
          <a:xfrm>
            <a:off x="971550" y="2222324"/>
            <a:ext cx="5218113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zh-TW" altLang="en-US" sz="2000" b="0" i="1" u="sng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．</a:t>
            </a:r>
            <a:r>
              <a:rPr lang="zh-CN" altLang="en-US" sz="20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年度厂长方针与活动计划书的设定与展开</a:t>
            </a:r>
            <a:endParaRPr lang="zh-CN" altLang="en-US" sz="20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实施前一年度的反省回顾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年度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工厂厂长方针活动计划书的设定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2-1 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工厂厂长方针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2-2 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反省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回顾的问题点对策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2-3 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提示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工厂的暂定目标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2-4 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决定工厂的目标与方策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2-5 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区分方针管理与日常管理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2-6 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设定工厂的管理项目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2-7 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决定方策的期限与职责划分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2-8</a:t>
            </a:r>
            <a:r>
              <a:rPr lang="en-US" altLang="zh-CN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决定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水准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评价频度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管理办法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等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2-9 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制定下一年度的工厂活动计划书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2-10 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「年度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工厂活动解说书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」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的发表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工厂厂长方针的宣导与展开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5799" name="Rectangle 7"/>
          <p:cNvSpPr>
            <a:spLocks noChangeArrowheads="1"/>
          </p:cNvSpPr>
          <p:nvPr/>
        </p:nvSpPr>
        <p:spPr bwMode="auto">
          <a:xfrm>
            <a:off x="6192838" y="2222324"/>
            <a:ext cx="2805112" cy="442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工厂年度反省回顾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  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年度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工厂活动计划书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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年度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工厂活动解说书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5800" name="Rectangle 8"/>
          <p:cNvSpPr>
            <a:spLocks noChangeArrowheads="1"/>
          </p:cNvSpPr>
          <p:nvPr/>
        </p:nvSpPr>
        <p:spPr bwMode="auto">
          <a:xfrm>
            <a:off x="128588" y="2222324"/>
            <a:ext cx="852487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STEP3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四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的具体实施步骤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8" grpId="0" animBg="1" autoUpdateAnimBg="0"/>
      <p:bldP spid="545799" grpId="0" animBg="1" autoUpdateAnimBg="0"/>
      <p:bldP spid="54580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93442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4883" name="Text Box 3"/>
          <p:cNvSpPr txBox="1">
            <a:spLocks noChangeArrowheads="1"/>
          </p:cNvSpPr>
          <p:nvPr/>
        </p:nvSpPr>
        <p:spPr bwMode="auto">
          <a:xfrm>
            <a:off x="685800" y="1382267"/>
            <a:ext cx="5056188" cy="535531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个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人表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现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→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团队</a:t>
            </a:r>
            <a:r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表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现</a:t>
            </a:r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520700" y="5431980"/>
            <a:ext cx="2700338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个人表现</a:t>
            </a:r>
            <a:endParaRPr lang="zh-CN" altLang="en-US" sz="36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4885" name="Text Box 5"/>
          <p:cNvSpPr txBox="1">
            <a:spLocks noChangeArrowheads="1"/>
          </p:cNvSpPr>
          <p:nvPr/>
        </p:nvSpPr>
        <p:spPr bwMode="auto">
          <a:xfrm>
            <a:off x="4841875" y="5431980"/>
            <a:ext cx="30607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团队一体</a:t>
            </a:r>
            <a:endParaRPr lang="zh-CN" altLang="en-US" sz="36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634886" name="Group 6"/>
          <p:cNvGrpSpPr/>
          <p:nvPr/>
        </p:nvGrpSpPr>
        <p:grpSpPr bwMode="auto">
          <a:xfrm>
            <a:off x="161925" y="2101407"/>
            <a:ext cx="8496300" cy="830263"/>
            <a:chOff x="338" y="1648"/>
            <a:chExt cx="5508" cy="523"/>
          </a:xfrm>
        </p:grpSpPr>
        <p:sp>
          <p:nvSpPr>
            <p:cNvPr id="634887" name="Text Box 7"/>
            <p:cNvSpPr txBox="1">
              <a:spLocks noChangeArrowheads="1"/>
            </p:cNvSpPr>
            <p:nvPr/>
          </p:nvSpPr>
          <p:spPr bwMode="auto">
            <a:xfrm>
              <a:off x="622" y="1648"/>
              <a:ext cx="52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推动方针管理的目的</a:t>
              </a:r>
              <a:r>
                <a:rPr lang="zh-TW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：</a:t>
              </a:r>
              <a:r>
                <a:rPr lang="zh-CN" altLang="en-US" sz="24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使各个部门间的力量整合成为一个团队的力量即最大的向量和。</a:t>
              </a:r>
              <a:endPara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grpSp>
          <p:nvGrpSpPr>
            <p:cNvPr id="634888" name="Group 8"/>
            <p:cNvGrpSpPr/>
            <p:nvPr/>
          </p:nvGrpSpPr>
          <p:grpSpPr bwMode="auto">
            <a:xfrm>
              <a:off x="338" y="1695"/>
              <a:ext cx="303" cy="204"/>
              <a:chOff x="720" y="1488"/>
              <a:chExt cx="384" cy="288"/>
            </a:xfrm>
          </p:grpSpPr>
          <p:sp>
            <p:nvSpPr>
              <p:cNvPr id="634889" name="Freeform 9"/>
              <p:cNvSpPr/>
              <p:nvPr/>
            </p:nvSpPr>
            <p:spPr bwMode="auto">
              <a:xfrm>
                <a:off x="720" y="1488"/>
                <a:ext cx="384" cy="288"/>
              </a:xfrm>
              <a:custGeom>
                <a:avLst/>
                <a:gdLst>
                  <a:gd name="T0" fmla="*/ 0 w 768"/>
                  <a:gd name="T1" fmla="*/ 0 h 480"/>
                  <a:gd name="T2" fmla="*/ 768 w 768"/>
                  <a:gd name="T3" fmla="*/ 240 h 480"/>
                  <a:gd name="T4" fmla="*/ 0 w 768"/>
                  <a:gd name="T5" fmla="*/ 480 h 480"/>
                  <a:gd name="T6" fmla="*/ 192 w 768"/>
                  <a:gd name="T7" fmla="*/ 240 h 480"/>
                  <a:gd name="T8" fmla="*/ 0 w 76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480">
                    <a:moveTo>
                      <a:pt x="0" y="0"/>
                    </a:moveTo>
                    <a:lnTo>
                      <a:pt x="768" y="240"/>
                    </a:lnTo>
                    <a:lnTo>
                      <a:pt x="0" y="480"/>
                    </a:lnTo>
                    <a:lnTo>
                      <a:pt x="192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634890" name="Freeform 10"/>
              <p:cNvSpPr/>
              <p:nvPr/>
            </p:nvSpPr>
            <p:spPr bwMode="auto">
              <a:xfrm>
                <a:off x="729" y="1488"/>
                <a:ext cx="144" cy="288"/>
              </a:xfrm>
              <a:custGeom>
                <a:avLst/>
                <a:gdLst>
                  <a:gd name="T0" fmla="*/ 0 w 288"/>
                  <a:gd name="T1" fmla="*/ 0 h 480"/>
                  <a:gd name="T2" fmla="*/ 288 w 288"/>
                  <a:gd name="T3" fmla="*/ 240 h 480"/>
                  <a:gd name="T4" fmla="*/ 0 w 288"/>
                  <a:gd name="T5" fmla="*/ 480 h 480"/>
                  <a:gd name="T6" fmla="*/ 192 w 288"/>
                  <a:gd name="T7" fmla="*/ 240 h 480"/>
                  <a:gd name="T8" fmla="*/ 0 w 28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80">
                    <a:moveTo>
                      <a:pt x="0" y="0"/>
                    </a:moveTo>
                    <a:lnTo>
                      <a:pt x="288" y="240"/>
                    </a:lnTo>
                    <a:lnTo>
                      <a:pt x="0" y="480"/>
                    </a:lnTo>
                    <a:lnTo>
                      <a:pt x="192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</p:grpSp>
      <p:sp>
        <p:nvSpPr>
          <p:cNvPr id="634891" name="Text Box 11"/>
          <p:cNvSpPr txBox="1">
            <a:spLocks noChangeArrowheads="1"/>
          </p:cNvSpPr>
          <p:nvPr/>
        </p:nvSpPr>
        <p:spPr bwMode="auto">
          <a:xfrm>
            <a:off x="7219950" y="6782942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4893" name="Line 13"/>
          <p:cNvSpPr>
            <a:spLocks noChangeShapeType="1"/>
          </p:cNvSpPr>
          <p:nvPr/>
        </p:nvSpPr>
        <p:spPr bwMode="auto">
          <a:xfrm>
            <a:off x="1420813" y="4173092"/>
            <a:ext cx="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634894" name="Group 14"/>
          <p:cNvGrpSpPr/>
          <p:nvPr/>
        </p:nvGrpSpPr>
        <p:grpSpPr bwMode="auto">
          <a:xfrm>
            <a:off x="971550" y="3271392"/>
            <a:ext cx="1890713" cy="1979613"/>
            <a:chOff x="499" y="1933"/>
            <a:chExt cx="793" cy="851"/>
          </a:xfrm>
        </p:grpSpPr>
        <p:sp>
          <p:nvSpPr>
            <p:cNvPr id="634895" name="Line 15"/>
            <p:cNvSpPr>
              <a:spLocks noChangeShapeType="1"/>
            </p:cNvSpPr>
            <p:nvPr/>
          </p:nvSpPr>
          <p:spPr bwMode="auto">
            <a:xfrm flipV="1">
              <a:off x="839" y="2160"/>
              <a:ext cx="11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896" name="Line 16"/>
            <p:cNvSpPr>
              <a:spLocks noChangeShapeType="1"/>
            </p:cNvSpPr>
            <p:nvPr/>
          </p:nvSpPr>
          <p:spPr bwMode="auto">
            <a:xfrm>
              <a:off x="952" y="2500"/>
              <a:ext cx="170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897" name="Line 17"/>
            <p:cNvSpPr>
              <a:spLocks noChangeShapeType="1"/>
            </p:cNvSpPr>
            <p:nvPr/>
          </p:nvSpPr>
          <p:spPr bwMode="auto">
            <a:xfrm flipV="1">
              <a:off x="952" y="2273"/>
              <a:ext cx="114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898" name="Line 18"/>
            <p:cNvSpPr>
              <a:spLocks noChangeShapeType="1"/>
            </p:cNvSpPr>
            <p:nvPr/>
          </p:nvSpPr>
          <p:spPr bwMode="auto">
            <a:xfrm>
              <a:off x="1066" y="2444"/>
              <a:ext cx="17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899" name="Line 19"/>
            <p:cNvSpPr>
              <a:spLocks noChangeShapeType="1"/>
            </p:cNvSpPr>
            <p:nvPr/>
          </p:nvSpPr>
          <p:spPr bwMode="auto">
            <a:xfrm flipV="1">
              <a:off x="1122" y="2103"/>
              <a:ext cx="17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00" name="Line 20"/>
            <p:cNvSpPr>
              <a:spLocks noChangeShapeType="1"/>
            </p:cNvSpPr>
            <p:nvPr/>
          </p:nvSpPr>
          <p:spPr bwMode="auto">
            <a:xfrm flipH="1" flipV="1">
              <a:off x="612" y="2387"/>
              <a:ext cx="22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01" name="Line 21"/>
            <p:cNvSpPr>
              <a:spLocks noChangeShapeType="1"/>
            </p:cNvSpPr>
            <p:nvPr/>
          </p:nvSpPr>
          <p:spPr bwMode="auto">
            <a:xfrm flipH="1" flipV="1">
              <a:off x="725" y="1990"/>
              <a:ext cx="57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02" name="Line 22"/>
            <p:cNvSpPr>
              <a:spLocks noChangeShapeType="1"/>
            </p:cNvSpPr>
            <p:nvPr/>
          </p:nvSpPr>
          <p:spPr bwMode="auto">
            <a:xfrm flipV="1">
              <a:off x="1066" y="1990"/>
              <a:ext cx="22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03" name="Line 23"/>
            <p:cNvSpPr>
              <a:spLocks noChangeShapeType="1"/>
            </p:cNvSpPr>
            <p:nvPr/>
          </p:nvSpPr>
          <p:spPr bwMode="auto">
            <a:xfrm flipH="1">
              <a:off x="612" y="2500"/>
              <a:ext cx="17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04" name="Line 24"/>
            <p:cNvSpPr>
              <a:spLocks noChangeShapeType="1"/>
            </p:cNvSpPr>
            <p:nvPr/>
          </p:nvSpPr>
          <p:spPr bwMode="auto">
            <a:xfrm>
              <a:off x="895" y="2614"/>
              <a:ext cx="114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05" name="Line 25"/>
            <p:cNvSpPr>
              <a:spLocks noChangeShapeType="1"/>
            </p:cNvSpPr>
            <p:nvPr/>
          </p:nvSpPr>
          <p:spPr bwMode="auto">
            <a:xfrm flipH="1">
              <a:off x="669" y="2557"/>
              <a:ext cx="113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06" name="Line 26"/>
            <p:cNvSpPr>
              <a:spLocks noChangeShapeType="1"/>
            </p:cNvSpPr>
            <p:nvPr/>
          </p:nvSpPr>
          <p:spPr bwMode="auto">
            <a:xfrm flipV="1">
              <a:off x="839" y="1933"/>
              <a:ext cx="17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07" name="Line 27"/>
            <p:cNvSpPr>
              <a:spLocks noChangeShapeType="1"/>
            </p:cNvSpPr>
            <p:nvPr/>
          </p:nvSpPr>
          <p:spPr bwMode="auto">
            <a:xfrm>
              <a:off x="1009" y="2103"/>
              <a:ext cx="113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08" name="Line 28"/>
            <p:cNvSpPr>
              <a:spLocks noChangeShapeType="1"/>
            </p:cNvSpPr>
            <p:nvPr/>
          </p:nvSpPr>
          <p:spPr bwMode="auto">
            <a:xfrm flipH="1">
              <a:off x="499" y="2217"/>
              <a:ext cx="170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634909" name="Group 29"/>
          <p:cNvGrpSpPr/>
          <p:nvPr/>
        </p:nvGrpSpPr>
        <p:grpSpPr bwMode="auto">
          <a:xfrm>
            <a:off x="4932363" y="2822129"/>
            <a:ext cx="3870325" cy="2663248"/>
            <a:chOff x="3107" y="1763"/>
            <a:chExt cx="2381" cy="1025"/>
          </a:xfrm>
        </p:grpSpPr>
        <p:sp>
          <p:nvSpPr>
            <p:cNvPr id="634910" name="Line 30"/>
            <p:cNvSpPr>
              <a:spLocks noChangeShapeType="1"/>
            </p:cNvSpPr>
            <p:nvPr/>
          </p:nvSpPr>
          <p:spPr bwMode="auto">
            <a:xfrm>
              <a:off x="3107" y="2330"/>
              <a:ext cx="1814" cy="0"/>
            </a:xfrm>
            <a:prstGeom prst="line">
              <a:avLst/>
            </a:prstGeom>
            <a:noFill/>
            <a:ln w="44450">
              <a:solidFill>
                <a:srgbClr val="990000"/>
              </a:solidFill>
              <a:rou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11" name="Line 31"/>
            <p:cNvSpPr>
              <a:spLocks noChangeShapeType="1"/>
            </p:cNvSpPr>
            <p:nvPr/>
          </p:nvSpPr>
          <p:spPr bwMode="auto">
            <a:xfrm flipV="1">
              <a:off x="3107" y="1990"/>
              <a:ext cx="567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12" name="Line 32"/>
            <p:cNvSpPr>
              <a:spLocks noChangeShapeType="1"/>
            </p:cNvSpPr>
            <p:nvPr/>
          </p:nvSpPr>
          <p:spPr bwMode="auto">
            <a:xfrm>
              <a:off x="3107" y="2330"/>
              <a:ext cx="453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13" name="Line 33"/>
            <p:cNvSpPr>
              <a:spLocks noChangeShapeType="1"/>
            </p:cNvSpPr>
            <p:nvPr/>
          </p:nvSpPr>
          <p:spPr bwMode="auto">
            <a:xfrm>
              <a:off x="3107" y="2330"/>
              <a:ext cx="567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14" name="Line 34"/>
            <p:cNvSpPr>
              <a:spLocks noChangeShapeType="1"/>
            </p:cNvSpPr>
            <p:nvPr/>
          </p:nvSpPr>
          <p:spPr bwMode="auto">
            <a:xfrm flipV="1">
              <a:off x="3107" y="2160"/>
              <a:ext cx="624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15" name="Line 35"/>
            <p:cNvSpPr>
              <a:spLocks noChangeShapeType="1"/>
            </p:cNvSpPr>
            <p:nvPr/>
          </p:nvSpPr>
          <p:spPr bwMode="auto">
            <a:xfrm>
              <a:off x="3107" y="2330"/>
              <a:ext cx="51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16" name="Line 36"/>
            <p:cNvSpPr>
              <a:spLocks noChangeShapeType="1"/>
            </p:cNvSpPr>
            <p:nvPr/>
          </p:nvSpPr>
          <p:spPr bwMode="auto">
            <a:xfrm flipV="1">
              <a:off x="3107" y="1933"/>
              <a:ext cx="340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17" name="Text Box 37"/>
            <p:cNvSpPr txBox="1">
              <a:spLocks noChangeArrowheads="1"/>
            </p:cNvSpPr>
            <p:nvPr/>
          </p:nvSpPr>
          <p:spPr bwMode="auto">
            <a:xfrm>
              <a:off x="4581" y="2103"/>
              <a:ext cx="90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solidFill>
                    <a:schemeClr val="tx2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F</a:t>
              </a:r>
              <a:r>
                <a:rPr lang="zh-CN" altLang="en-US" sz="1400" dirty="0">
                  <a:solidFill>
                    <a:schemeClr val="tx2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合</a:t>
              </a:r>
              <a:endPara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18" name="Text Box 38"/>
            <p:cNvSpPr txBox="1">
              <a:spLocks noChangeArrowheads="1"/>
            </p:cNvSpPr>
            <p:nvPr/>
          </p:nvSpPr>
          <p:spPr bwMode="auto">
            <a:xfrm>
              <a:off x="3164" y="1763"/>
              <a:ext cx="34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zh-CN" sz="1400" dirty="0">
                  <a:solidFill>
                    <a:schemeClr val="tx2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F1</a:t>
              </a:r>
              <a:endParaRPr lang="en-US" altLang="zh-CN" sz="14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19" name="Text Box 39"/>
            <p:cNvSpPr txBox="1">
              <a:spLocks noChangeArrowheads="1"/>
            </p:cNvSpPr>
            <p:nvPr/>
          </p:nvSpPr>
          <p:spPr bwMode="auto">
            <a:xfrm>
              <a:off x="3504" y="1820"/>
              <a:ext cx="34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zh-CN" sz="1400" dirty="0">
                  <a:solidFill>
                    <a:schemeClr val="tx2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F2</a:t>
              </a:r>
              <a:endParaRPr lang="en-US" altLang="zh-CN" sz="14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20" name="Text Box 40"/>
            <p:cNvSpPr txBox="1">
              <a:spLocks noChangeArrowheads="1"/>
            </p:cNvSpPr>
            <p:nvPr/>
          </p:nvSpPr>
          <p:spPr bwMode="auto">
            <a:xfrm>
              <a:off x="3674" y="2500"/>
              <a:ext cx="34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zh-CN" sz="1400" dirty="0">
                  <a:solidFill>
                    <a:schemeClr val="tx2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F6</a:t>
              </a:r>
              <a:endParaRPr lang="en-US" altLang="zh-CN" sz="14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21" name="Text Box 41"/>
            <p:cNvSpPr txBox="1">
              <a:spLocks noChangeArrowheads="1"/>
            </p:cNvSpPr>
            <p:nvPr/>
          </p:nvSpPr>
          <p:spPr bwMode="auto">
            <a:xfrm>
              <a:off x="3731" y="2047"/>
              <a:ext cx="34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zh-CN" sz="1400" dirty="0">
                  <a:solidFill>
                    <a:schemeClr val="tx2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F3</a:t>
              </a:r>
              <a:endParaRPr lang="en-US" altLang="zh-CN" sz="14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22" name="Text Box 42"/>
            <p:cNvSpPr txBox="1">
              <a:spLocks noChangeArrowheads="1"/>
            </p:cNvSpPr>
            <p:nvPr/>
          </p:nvSpPr>
          <p:spPr bwMode="auto">
            <a:xfrm>
              <a:off x="3504" y="2670"/>
              <a:ext cx="34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zh-CN" sz="1400" dirty="0">
                  <a:solidFill>
                    <a:schemeClr val="tx2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F5</a:t>
              </a:r>
              <a:endParaRPr lang="en-US" altLang="zh-CN" sz="14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34923" name="Text Box 43"/>
            <p:cNvSpPr txBox="1">
              <a:spLocks noChangeArrowheads="1"/>
            </p:cNvSpPr>
            <p:nvPr/>
          </p:nvSpPr>
          <p:spPr bwMode="auto">
            <a:xfrm>
              <a:off x="3674" y="2330"/>
              <a:ext cx="34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zh-CN" sz="1400" dirty="0">
                  <a:solidFill>
                    <a:schemeClr val="tx2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F4</a:t>
              </a:r>
              <a:endParaRPr lang="en-US" altLang="zh-CN" sz="14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634924" name="AutoShape 44"/>
          <p:cNvSpPr>
            <a:spLocks noChangeArrowheads="1"/>
          </p:cNvSpPr>
          <p:nvPr/>
        </p:nvSpPr>
        <p:spPr bwMode="auto">
          <a:xfrm>
            <a:off x="3492500" y="3992117"/>
            <a:ext cx="1079500" cy="360363"/>
          </a:xfrm>
          <a:prstGeom prst="righ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34925" name="Text Box 45"/>
          <p:cNvSpPr txBox="1">
            <a:spLocks noChangeArrowheads="1"/>
          </p:cNvSpPr>
          <p:nvPr/>
        </p:nvSpPr>
        <p:spPr bwMode="auto">
          <a:xfrm>
            <a:off x="3311525" y="3542855"/>
            <a:ext cx="153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统一思想</a:t>
            </a:r>
            <a:endParaRPr lang="zh-CN" altLang="en-US" sz="2400" dirty="0">
              <a:solidFill>
                <a:srgbClr val="3333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818" name="Group 2"/>
          <p:cNvGrpSpPr/>
          <p:nvPr/>
        </p:nvGrpSpPr>
        <p:grpSpPr bwMode="auto">
          <a:xfrm>
            <a:off x="196850" y="1358900"/>
            <a:ext cx="8809038" cy="609600"/>
            <a:chOff x="124" y="1002"/>
            <a:chExt cx="5549" cy="384"/>
          </a:xfrm>
        </p:grpSpPr>
        <p:sp>
          <p:nvSpPr>
            <p:cNvPr id="546819" name="Rectangle 3"/>
            <p:cNvSpPr>
              <a:spLocks noChangeArrowheads="1"/>
            </p:cNvSpPr>
            <p:nvPr/>
          </p:nvSpPr>
          <p:spPr bwMode="auto">
            <a:xfrm>
              <a:off x="124" y="1002"/>
              <a:ext cx="552" cy="38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步骤</a:t>
              </a:r>
              <a:endPara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6820" name="Rectangle 4"/>
            <p:cNvSpPr>
              <a:spLocks noChangeArrowheads="1"/>
            </p:cNvSpPr>
            <p:nvPr/>
          </p:nvSpPr>
          <p:spPr bwMode="auto">
            <a:xfrm>
              <a:off x="3652" y="1002"/>
              <a:ext cx="2021" cy="38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使用</a:t>
              </a: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报表</a:t>
              </a: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、實例</a:t>
              </a:r>
              <a:endParaRPr lang="zh-TW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6821" name="Rectangle 5"/>
            <p:cNvSpPr>
              <a:spLocks noChangeArrowheads="1"/>
            </p:cNvSpPr>
            <p:nvPr/>
          </p:nvSpPr>
          <p:spPr bwMode="auto">
            <a:xfrm>
              <a:off x="676" y="1002"/>
              <a:ext cx="2976" cy="38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主 要 內 容</a:t>
              </a:r>
              <a:endParaRPr lang="zh-TW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546822" name="Rectangle 6"/>
          <p:cNvSpPr>
            <a:spLocks noChangeArrowheads="1"/>
          </p:cNvSpPr>
          <p:nvPr/>
        </p:nvSpPr>
        <p:spPr bwMode="auto">
          <a:xfrm>
            <a:off x="1073150" y="2200275"/>
            <a:ext cx="47244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zh-TW" altLang="en-US" sz="2000" i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．</a:t>
            </a:r>
            <a:r>
              <a:rPr lang="zh-CN" altLang="en-US" sz="20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年度副厂长活动计划书的设定与展开</a:t>
            </a:r>
            <a:endParaRPr lang="zh-CN" altLang="en-US" sz="20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实施前一年度的反省回顾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拟定年度副厂长活动计划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2-1</a:t>
            </a:r>
            <a:r>
              <a:rPr lang="en-US" altLang="zh-CN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反省回顾的问题点对策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2-2 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设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定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副厂长的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目标与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2-3</a:t>
            </a:r>
            <a:r>
              <a:rPr lang="en-US" altLang="zh-CN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区分方针管理与日常管理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2-4 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的设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定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2-5 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决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定方策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进度的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日程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与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日常管理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2-6 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作出管理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一览表</a:t>
            </a:r>
            <a:endParaRPr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年度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副厂长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针的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展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开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6823" name="Rectangle 7"/>
          <p:cNvSpPr>
            <a:spLocks noChangeArrowheads="1"/>
          </p:cNvSpPr>
          <p:nvPr/>
        </p:nvSpPr>
        <p:spPr bwMode="auto">
          <a:xfrm>
            <a:off x="5797550" y="2200275"/>
            <a:ext cx="3200400" cy="442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年度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副厂长活动计划书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年度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副厂长反省回顾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目标方策系统图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 </a:t>
            </a:r>
            <a:endParaRPr lang="zh-TW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(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厂长－副厂长）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管理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项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目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一览表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6824" name="Rectangle 8"/>
          <p:cNvSpPr>
            <a:spLocks noChangeArrowheads="1"/>
          </p:cNvSpPr>
          <p:nvPr/>
        </p:nvSpPr>
        <p:spPr bwMode="auto">
          <a:xfrm>
            <a:off x="196850" y="2200275"/>
            <a:ext cx="8763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STEP4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四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的具体实施步骤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2" grpId="0" animBg="1" autoUpdateAnimBg="0"/>
      <p:bldP spid="546823" grpId="0" animBg="1" autoUpdateAnimBg="0"/>
      <p:bldP spid="546824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842" name="Group 2"/>
          <p:cNvGrpSpPr/>
          <p:nvPr/>
        </p:nvGrpSpPr>
        <p:grpSpPr bwMode="auto">
          <a:xfrm>
            <a:off x="250825" y="1449388"/>
            <a:ext cx="8648700" cy="609600"/>
            <a:chOff x="186" y="960"/>
            <a:chExt cx="5448" cy="384"/>
          </a:xfrm>
        </p:grpSpPr>
        <p:sp>
          <p:nvSpPr>
            <p:cNvPr id="547843" name="Rectangle 3"/>
            <p:cNvSpPr>
              <a:spLocks noChangeArrowheads="1"/>
            </p:cNvSpPr>
            <p:nvPr/>
          </p:nvSpPr>
          <p:spPr bwMode="auto">
            <a:xfrm>
              <a:off x="186" y="960"/>
              <a:ext cx="648" cy="38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步骤</a:t>
              </a:r>
              <a:endPara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7844" name="Rectangle 4"/>
            <p:cNvSpPr>
              <a:spLocks noChangeArrowheads="1"/>
            </p:cNvSpPr>
            <p:nvPr/>
          </p:nvSpPr>
          <p:spPr bwMode="auto">
            <a:xfrm>
              <a:off x="3666" y="960"/>
              <a:ext cx="1968" cy="38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使用</a:t>
              </a: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报表</a:t>
              </a: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、</a:t>
              </a:r>
              <a:r>
                <a:rPr lang="zh-CN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实例</a:t>
              </a:r>
              <a:endParaRPr lang="zh-CN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47845" name="Rectangle 5"/>
            <p:cNvSpPr>
              <a:spLocks noChangeArrowheads="1"/>
            </p:cNvSpPr>
            <p:nvPr/>
          </p:nvSpPr>
          <p:spPr bwMode="auto">
            <a:xfrm>
              <a:off x="834" y="960"/>
              <a:ext cx="2832" cy="38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FF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主 要 內 容</a:t>
              </a:r>
              <a:endParaRPr lang="zh-TW" altLang="en-US" sz="20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547846" name="Rectangle 6"/>
          <p:cNvSpPr>
            <a:spLocks noChangeArrowheads="1"/>
          </p:cNvSpPr>
          <p:nvPr/>
        </p:nvSpPr>
        <p:spPr bwMode="auto">
          <a:xfrm>
            <a:off x="1279525" y="2330450"/>
            <a:ext cx="4495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zh-CN" altLang="en-US" sz="20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年度科</a:t>
            </a:r>
            <a:r>
              <a:rPr lang="en-US" altLang="zh-CN" sz="20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20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主任活动计划书的设定与展开</a:t>
            </a:r>
            <a:endParaRPr lang="zh-CN" altLang="en-US" sz="2000" b="0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实施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前一年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反省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科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主任活动计划的设定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科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主任活动计划的展开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7847" name="Rectangle 7"/>
          <p:cNvSpPr>
            <a:spLocks noChangeArrowheads="1"/>
          </p:cNvSpPr>
          <p:nvPr/>
        </p:nvSpPr>
        <p:spPr bwMode="auto">
          <a:xfrm>
            <a:off x="5775325" y="2330450"/>
            <a:ext cx="3124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年度科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/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主任活动计划书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反省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回顾书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(1)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反省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回顾书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(2)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</p:txBody>
      </p:sp>
      <p:sp>
        <p:nvSpPr>
          <p:cNvPr id="547848" name="Rectangle 8"/>
          <p:cNvSpPr>
            <a:spLocks noChangeArrowheads="1"/>
          </p:cNvSpPr>
          <p:nvPr/>
        </p:nvSpPr>
        <p:spPr bwMode="auto">
          <a:xfrm>
            <a:off x="1279525" y="4464050"/>
            <a:ext cx="4495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年度班组计划书及业务主管计划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的设定展开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7849" name="Rectangle 9"/>
          <p:cNvSpPr>
            <a:spLocks noChangeArrowheads="1"/>
          </p:cNvSpPr>
          <p:nvPr/>
        </p:nvSpPr>
        <p:spPr bwMode="auto">
          <a:xfrm>
            <a:off x="5775325" y="4464050"/>
            <a:ext cx="3124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zh-CN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7850" name="Rectangle 10"/>
          <p:cNvSpPr>
            <a:spLocks noChangeArrowheads="1"/>
          </p:cNvSpPr>
          <p:nvPr/>
        </p:nvSpPr>
        <p:spPr bwMode="auto">
          <a:xfrm>
            <a:off x="250825" y="2330450"/>
            <a:ext cx="10287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STEP5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7851" name="Rectangle 11"/>
          <p:cNvSpPr>
            <a:spLocks noChangeArrowheads="1"/>
          </p:cNvSpPr>
          <p:nvPr/>
        </p:nvSpPr>
        <p:spPr bwMode="auto">
          <a:xfrm>
            <a:off x="250825" y="4464050"/>
            <a:ext cx="10287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STEP6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7855" name="Text Box 15"/>
          <p:cNvSpPr txBox="1">
            <a:spLocks noChangeArrowheads="1"/>
          </p:cNvSpPr>
          <p:nvPr/>
        </p:nvSpPr>
        <p:spPr bwMode="auto">
          <a:xfrm>
            <a:off x="7219950" y="6499225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47856" name="Rectangle 16"/>
          <p:cNvSpPr>
            <a:spLocks noChangeArrowheads="1"/>
          </p:cNvSpPr>
          <p:nvPr/>
        </p:nvSpPr>
        <p:spPr bwMode="auto">
          <a:xfrm>
            <a:off x="5770563" y="4456113"/>
            <a:ext cx="3124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年度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班组活动计划书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反省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回顾书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(1)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</a:t>
            </a:r>
            <a:r>
              <a: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反省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回顾书</a:t>
            </a:r>
            <a:r>
              <a:rPr lang="en-US" altLang="zh-TW" sz="20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(2)</a:t>
            </a:r>
            <a:endParaRPr lang="en-US" altLang="zh-TW" sz="2000" b="0" dirty="0">
              <a:latin typeface="Adobe 黑体 Std R" panose="020B0400000000000000" pitchFamily="34" charset="-122"/>
              <a:ea typeface="Adobe 黑体 Std R" panose="020B0400000000000000" pitchFamily="34" charset="-122"/>
              <a:sym typeface="Wingdings" panose="05000000000000000000" pitchFamily="2" charset="2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四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的具体实施步骤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4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5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5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54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54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6" grpId="0" animBg="1" autoUpdateAnimBg="0"/>
      <p:bldP spid="547847" grpId="0" animBg="1" autoUpdateAnimBg="0"/>
      <p:bldP spid="547848" grpId="0" animBg="1" autoUpdateAnimBg="0"/>
      <p:bldP spid="547849" grpId="0" animBg="1" autoUpdateAnimBg="0"/>
      <p:bldP spid="547850" grpId="0" animBg="1" autoUpdateAnimBg="0"/>
      <p:bldP spid="547851" grpId="0" animBg="1" autoUpdateAnimBg="0"/>
      <p:bldP spid="547856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1" name="Rectangle 3"/>
          <p:cNvSpPr>
            <a:spLocks noChangeArrowheads="1"/>
          </p:cNvSpPr>
          <p:nvPr/>
        </p:nvSpPr>
        <p:spPr bwMode="auto">
          <a:xfrm>
            <a:off x="469140" y="2206333"/>
            <a:ext cx="129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降低成本或费用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6%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节省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3E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2374140" y="2206333"/>
            <a:ext cx="152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降低制造成本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5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％节省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2.5E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乙副厂长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降低销售费用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％（节省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0.5E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丙副厂长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维持管理费用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1.5E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4888740" y="2130133"/>
            <a:ext cx="16002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1-1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降低可控制制造费用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1E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1-2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降低直接原料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0.5E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科长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1-3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降低可控制制造费用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0.8E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1-4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节省直接人工费用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0.2E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494" name="Rectangle 6"/>
          <p:cNvSpPr>
            <a:spLocks noChangeArrowheads="1"/>
          </p:cNvSpPr>
          <p:nvPr/>
        </p:nvSpPr>
        <p:spPr bwMode="auto">
          <a:xfrm>
            <a:off x="7022340" y="2130133"/>
            <a:ext cx="16002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1-1-1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节省电力费用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0.5E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1-1-2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采用自动化机器节省加工费用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0.1E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车间主任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1-1-3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改善锅炉节省燃料费用</a:t>
            </a: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0.4E</a:t>
            </a:r>
            <a:endParaRPr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</a:t>
            </a:r>
            <a:r>
              <a: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车间主任</a:t>
            </a:r>
            <a:endParaRPr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495" name="Line 7"/>
          <p:cNvSpPr>
            <a:spLocks noChangeShapeType="1"/>
          </p:cNvSpPr>
          <p:nvPr/>
        </p:nvSpPr>
        <p:spPr bwMode="auto">
          <a:xfrm>
            <a:off x="1688340" y="235873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496" name="Line 8"/>
          <p:cNvSpPr>
            <a:spLocks noChangeShapeType="1"/>
          </p:cNvSpPr>
          <p:nvPr/>
        </p:nvSpPr>
        <p:spPr bwMode="auto">
          <a:xfrm>
            <a:off x="1688340" y="2358733"/>
            <a:ext cx="76200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497" name="Line 9"/>
          <p:cNvSpPr>
            <a:spLocks noChangeShapeType="1"/>
          </p:cNvSpPr>
          <p:nvPr/>
        </p:nvSpPr>
        <p:spPr bwMode="auto">
          <a:xfrm>
            <a:off x="1688340" y="2358733"/>
            <a:ext cx="68580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498" name="Line 10"/>
          <p:cNvSpPr>
            <a:spLocks noChangeShapeType="1"/>
          </p:cNvSpPr>
          <p:nvPr/>
        </p:nvSpPr>
        <p:spPr bwMode="auto">
          <a:xfrm>
            <a:off x="3974340" y="2358733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499" name="Line 11"/>
          <p:cNvSpPr>
            <a:spLocks noChangeShapeType="1"/>
          </p:cNvSpPr>
          <p:nvPr/>
        </p:nvSpPr>
        <p:spPr bwMode="auto">
          <a:xfrm>
            <a:off x="3974340" y="2358733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500" name="Line 12"/>
          <p:cNvSpPr>
            <a:spLocks noChangeShapeType="1"/>
          </p:cNvSpPr>
          <p:nvPr/>
        </p:nvSpPr>
        <p:spPr bwMode="auto">
          <a:xfrm>
            <a:off x="3974340" y="235873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501" name="Line 13"/>
          <p:cNvSpPr>
            <a:spLocks noChangeShapeType="1"/>
          </p:cNvSpPr>
          <p:nvPr/>
        </p:nvSpPr>
        <p:spPr bwMode="auto">
          <a:xfrm>
            <a:off x="3974340" y="2358733"/>
            <a:ext cx="990600" cy="3429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502" name="Line 14"/>
          <p:cNvSpPr>
            <a:spLocks noChangeShapeType="1"/>
          </p:cNvSpPr>
          <p:nvPr/>
        </p:nvSpPr>
        <p:spPr bwMode="auto">
          <a:xfrm>
            <a:off x="6488940" y="2358733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503" name="Line 15"/>
          <p:cNvSpPr>
            <a:spLocks noChangeShapeType="1"/>
          </p:cNvSpPr>
          <p:nvPr/>
        </p:nvSpPr>
        <p:spPr bwMode="auto">
          <a:xfrm>
            <a:off x="6488940" y="235873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504" name="Line 16"/>
          <p:cNvSpPr>
            <a:spLocks noChangeShapeType="1"/>
          </p:cNvSpPr>
          <p:nvPr/>
        </p:nvSpPr>
        <p:spPr bwMode="auto">
          <a:xfrm>
            <a:off x="6488940" y="2358733"/>
            <a:ext cx="60960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505" name="Rectangle 17"/>
          <p:cNvSpPr>
            <a:spLocks noChangeArrowheads="1"/>
          </p:cNvSpPr>
          <p:nvPr/>
        </p:nvSpPr>
        <p:spPr bwMode="auto">
          <a:xfrm>
            <a:off x="2150538" y="88245"/>
            <a:ext cx="4854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目标方策分解实例</a:t>
            </a:r>
            <a:endParaRPr lang="zh-CN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506" name="Rectangle 18"/>
          <p:cNvSpPr>
            <a:spLocks noChangeArrowheads="1"/>
          </p:cNvSpPr>
          <p:nvPr/>
        </p:nvSpPr>
        <p:spPr bwMode="auto">
          <a:xfrm>
            <a:off x="2362869" y="1349083"/>
            <a:ext cx="45961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目标体系图实例</a:t>
            </a:r>
            <a:r>
              <a:rPr lang="en-US" altLang="zh-CN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【*】【*】</a:t>
            </a:r>
            <a:endParaRPr lang="en-US" altLang="zh-CN" sz="28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507" name="Rectangle 19"/>
          <p:cNvSpPr>
            <a:spLocks noChangeArrowheads="1"/>
          </p:cNvSpPr>
          <p:nvPr/>
        </p:nvSpPr>
        <p:spPr bwMode="auto">
          <a:xfrm>
            <a:off x="608840" y="1817396"/>
            <a:ext cx="8012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厂长                  甲副厂长                      </a:t>
            </a:r>
            <a:r>
              <a:rPr lang="en-US" altLang="zh-CN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</a:t>
            </a:r>
            <a:r>
              <a:rPr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科长                    </a:t>
            </a:r>
            <a:r>
              <a:rPr lang="en-US" altLang="zh-CN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</a:t>
            </a:r>
            <a:r>
              <a:rPr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车间主任</a:t>
            </a:r>
            <a:endParaRPr lang="zh-CN" altLang="en-US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47509" name="Text Box 21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9" name="Text Box 3"/>
          <p:cNvSpPr txBox="1">
            <a:spLocks noChangeArrowheads="1"/>
          </p:cNvSpPr>
          <p:nvPr/>
        </p:nvSpPr>
        <p:spPr bwMode="auto">
          <a:xfrm>
            <a:off x="990600" y="998538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lang="en-US" altLang="ja-JP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. 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制作和认可活动计划书（年度）</a:t>
            </a:r>
            <a:r>
              <a:rPr lang="zh-CN" altLang="en-US" sz="200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</a:t>
            </a:r>
            <a:endParaRPr lang="ja-JP" altLang="en-US" sz="12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1066800" y="1365250"/>
            <a:ext cx="6324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circleNumDbPlain"/>
            </a:pPr>
            <a:r>
              <a:rPr lang="zh-CN" altLang="en-US" sz="16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决定目标和目标值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zh-CN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　・ 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KPI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以及前期回顾的结果          </a:t>
            </a:r>
            <a:endParaRPr lang="zh-CN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zh-CN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制定中长期计划和目标值          </a:t>
            </a:r>
            <a:endParaRPr lang="zh-CN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上级领导的目标和方策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基于各不同职能的展开          </a:t>
            </a:r>
            <a:endParaRPr lang="zh-CN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zh-CN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・ 应该被执行的业务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6101" name="Text Box 5"/>
          <p:cNvSpPr txBox="1">
            <a:spLocks noChangeArrowheads="1"/>
          </p:cNvSpPr>
          <p:nvPr/>
        </p:nvSpPr>
        <p:spPr bwMode="auto">
          <a:xfrm>
            <a:off x="1066800" y="2881313"/>
            <a:ext cx="7315200" cy="210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circleNumDbPlain" startAt="2"/>
            </a:pPr>
            <a:r>
              <a:rPr lang="zh-CN" altLang="en-US" sz="16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ja-JP" altLang="en-US" sz="16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6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管理项目与设定目标值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zh-CN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尽可能地针对管理项目进行定量性地把握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实绩与目标的差距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分析和解析实绩值          </a:t>
            </a:r>
            <a:endParaRPr lang="zh-CN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回顾的结果          </a:t>
            </a:r>
            <a:endParaRPr lang="zh-CN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ja-JP" altLang="zh-CN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和相关人员（包含部下）进行方策的讨论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确定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改正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确定方策的管理项目和担当者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ja-JP" altLang="zh-CN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设定管理项目的目标值（和部下之间的交流）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1066800" y="4868863"/>
            <a:ext cx="6096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circleNumDbPlain" startAt="3"/>
            </a:pPr>
            <a:r>
              <a:rPr lang="zh-CN" altLang="en-US" sz="16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确定方针</a:t>
            </a:r>
            <a:r>
              <a:rPr lang="ja-JP" altLang="en-US" sz="16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6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行动指针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zh-CN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zh-CN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上级领导的方针          </a:t>
            </a:r>
            <a:endParaRPr lang="zh-CN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zh-CN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zh-CN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本部门的方针或行动指针（自己的想法）</a:t>
            </a:r>
            <a:endParaRPr lang="ja-JP" altLang="en-US" sz="9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6103" name="Text Box 7"/>
          <p:cNvSpPr txBox="1">
            <a:spLocks noChangeArrowheads="1"/>
          </p:cNvSpPr>
          <p:nvPr/>
        </p:nvSpPr>
        <p:spPr bwMode="auto">
          <a:xfrm>
            <a:off x="1066800" y="5784850"/>
            <a:ext cx="67056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16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④ </a:t>
            </a:r>
            <a:r>
              <a:rPr lang="zh-CN" altLang="en-US" sz="16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上司的认可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</a:t>
            </a:r>
            <a:r>
              <a:rPr lang="ja-JP" altLang="zh-CN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与上司具有关联性的本部目标和方策的说明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妥当性          </a:t>
            </a:r>
            <a:endParaRPr lang="zh-CN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</a:t>
            </a:r>
            <a:r>
              <a:rPr lang="ja-JP" altLang="zh-CN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和上司之间的交流</a:t>
            </a:r>
            <a:endParaRPr lang="ja-JP" altLang="en-US" sz="9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6106" name="Text Box 10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五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的具体实施方法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990600" y="1219200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 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说明活动计划（年度）</a:t>
            </a:r>
            <a:endParaRPr lang="ja-JP" altLang="en-US" sz="12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7620000" cy="82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16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①  </a:t>
            </a:r>
            <a:r>
              <a:rPr lang="zh-CN" altLang="en-US" sz="16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切合年度活动的开始进行活动计划内容的说明</a:t>
            </a:r>
            <a:endParaRPr lang="ja-JP" altLang="en-US" sz="1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</a:t>
            </a:r>
            <a:r>
              <a:rPr lang="ja-JP" altLang="zh-CN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方向相吻合          </a:t>
            </a:r>
            <a:endParaRPr lang="zh-CN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上级领导向部下传达其考虑（活动计划的解说书）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8149" name="Text Box 5"/>
          <p:cNvSpPr txBox="1">
            <a:spLocks noChangeArrowheads="1"/>
          </p:cNvSpPr>
          <p:nvPr/>
        </p:nvSpPr>
        <p:spPr bwMode="auto">
          <a:xfrm>
            <a:off x="990600" y="2500313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 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推进方策和实施对策（每天）</a:t>
            </a:r>
            <a:endParaRPr lang="ja-JP" altLang="en-US" sz="12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8150" name="Text Box 6"/>
          <p:cNvSpPr txBox="1">
            <a:spLocks noChangeArrowheads="1"/>
          </p:cNvSpPr>
          <p:nvPr/>
        </p:nvSpPr>
        <p:spPr bwMode="auto">
          <a:xfrm>
            <a:off x="1219200" y="2881313"/>
            <a:ext cx="7772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基于活动计划来实施方策          </a:t>
            </a:r>
            <a:endParaRPr lang="zh-CN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针对在方策的实行之中出现的问题的原因，实施相应的对策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8151" name="Text Box 7"/>
          <p:cNvSpPr txBox="1">
            <a:spLocks noChangeArrowheads="1"/>
          </p:cNvSpPr>
          <p:nvPr/>
        </p:nvSpPr>
        <p:spPr bwMode="auto">
          <a:xfrm>
            <a:off x="990600" y="3567113"/>
            <a:ext cx="670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4. 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计划</a:t>
            </a:r>
            <a:r>
              <a:rPr lang="ja-JP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目标和确认实绩（每天）</a:t>
            </a:r>
            <a:endParaRPr lang="ja-JP" altLang="en-US" sz="12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8152" name="Text Box 8"/>
          <p:cNvSpPr txBox="1">
            <a:spLocks noChangeArrowheads="1"/>
          </p:cNvSpPr>
          <p:nvPr/>
        </p:nvSpPr>
        <p:spPr bwMode="auto">
          <a:xfrm>
            <a:off x="1219200" y="39624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确认未达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既达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异常值</a:t>
            </a:r>
            <a:endParaRPr lang="ja-JP" altLang="en-US" sz="9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8153" name="Text Box 9"/>
          <p:cNvSpPr txBox="1">
            <a:spLocks noChangeArrowheads="1"/>
          </p:cNvSpPr>
          <p:nvPr/>
        </p:nvSpPr>
        <p:spPr bwMode="auto">
          <a:xfrm>
            <a:off x="990600" y="4329113"/>
            <a:ext cx="624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5. 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查明原因和研讨对策（每天）</a:t>
            </a:r>
            <a:endParaRPr lang="ja-JP" altLang="en-US" sz="12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8154" name="Text Box 10"/>
          <p:cNvSpPr txBox="1">
            <a:spLocks noChangeArrowheads="1"/>
          </p:cNvSpPr>
          <p:nvPr/>
        </p:nvSpPr>
        <p:spPr bwMode="auto">
          <a:xfrm>
            <a:off x="1219200" y="4724400"/>
            <a:ext cx="5562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未达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既达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异常值的解析和查明原因          </a:t>
            </a:r>
            <a:endParaRPr lang="zh-CN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基于原因研讨对策</a:t>
            </a:r>
            <a:endParaRPr lang="ja-JP" altLang="en-US" sz="9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8155" name="Text Box 11"/>
          <p:cNvSpPr txBox="1">
            <a:spLocks noChangeArrowheads="1"/>
          </p:cNvSpPr>
          <p:nvPr/>
        </p:nvSpPr>
        <p:spPr bwMode="auto">
          <a:xfrm>
            <a:off x="990600" y="5410200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6. 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制定对策的计划（每天）</a:t>
            </a:r>
            <a:endParaRPr lang="ja-JP" altLang="en-US" sz="12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8156" name="Text Box 12"/>
          <p:cNvSpPr txBox="1">
            <a:spLocks noChangeArrowheads="1"/>
          </p:cNvSpPr>
          <p:nvPr/>
        </p:nvSpPr>
        <p:spPr bwMode="auto">
          <a:xfrm>
            <a:off x="1219200" y="5915025"/>
            <a:ext cx="495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制定对策及其实施内容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日程计划</a:t>
            </a:r>
            <a:endParaRPr lang="ja-JP" altLang="en-US" sz="9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8159" name="Text Box 15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五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的具体实施方法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533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7. 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实施月度回顾（每月）</a:t>
            </a:r>
            <a:r>
              <a:rPr lang="zh-CN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ja-JP" altLang="en-US" sz="12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</a:t>
            </a:r>
            <a:endParaRPr lang="ja-JP" altLang="en-US" sz="12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1143000" y="1524000"/>
            <a:ext cx="7480300" cy="24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16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① </a:t>
            </a:r>
            <a:r>
              <a:rPr lang="zh-CN" altLang="en-US" sz="16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在目视管理板面前实施回顾（责任者</a:t>
            </a:r>
            <a:r>
              <a:rPr lang="ja-JP" altLang="en-US" sz="16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＋</a:t>
            </a:r>
            <a:r>
              <a:rPr lang="zh-CN" altLang="en-US" sz="16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部下） </a:t>
            </a:r>
            <a:r>
              <a:rPr lang="en-US" altLang="ja-JP" sz="16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1~2</a:t>
            </a:r>
            <a:r>
              <a:rPr lang="zh-CN" altLang="en-US" sz="16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小时</a:t>
            </a:r>
            <a:endParaRPr lang="zh-CN" altLang="en-US" sz="1600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针对上月的指示事项进行状况报告         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说明目标的目标值和实绩的未达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既达情况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（原因＋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对策状况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）・・・ 担当者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说明方策的管理项目的目标值和实绩的未达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既达情况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（原因＋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对策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）・・・ 担当者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在推进工作中存在的问题点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・・・担当者          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质疑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・・・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责任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者＋担当者       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对策内容的指示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・・・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责任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者         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确认指示事项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・・・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制作纪要者         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必定存留纪要，明确指示事项          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20197" name="Text Box 5"/>
          <p:cNvSpPr txBox="1">
            <a:spLocks noChangeArrowheads="1"/>
          </p:cNvSpPr>
          <p:nvPr/>
        </p:nvSpPr>
        <p:spPr bwMode="auto">
          <a:xfrm>
            <a:off x="990600" y="5138738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9. 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活动计划书的方策修正和认可</a:t>
            </a:r>
            <a:endParaRPr lang="ja-JP" altLang="en-US" sz="12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20198" name="Text Box 6"/>
          <p:cNvSpPr txBox="1">
            <a:spLocks noChangeArrowheads="1"/>
          </p:cNvSpPr>
          <p:nvPr/>
        </p:nvSpPr>
        <p:spPr bwMode="auto">
          <a:xfrm>
            <a:off x="990600" y="4111625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8. 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查明原因和指示（每月）</a:t>
            </a:r>
            <a:r>
              <a:rPr lang="zh-CN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endParaRPr lang="ja-JP" altLang="en-US" sz="12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20199" name="Text Box 7"/>
          <p:cNvSpPr txBox="1">
            <a:spLocks noChangeArrowheads="1"/>
          </p:cNvSpPr>
          <p:nvPr/>
        </p:nvSpPr>
        <p:spPr bwMode="auto">
          <a:xfrm>
            <a:off x="1143000" y="4689475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在月度回顾之中，责任者进行相关指示</a:t>
            </a:r>
            <a:endParaRPr lang="ja-JP" altLang="en-US" sz="9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20200" name="Text Box 8"/>
          <p:cNvSpPr txBox="1">
            <a:spLocks noChangeArrowheads="1"/>
          </p:cNvSpPr>
          <p:nvPr/>
        </p:nvSpPr>
        <p:spPr bwMode="auto">
          <a:xfrm>
            <a:off x="1143000" y="5680075"/>
            <a:ext cx="5867400" cy="50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对应有必要之时，将活动计划进行修正          </a:t>
            </a:r>
            <a:endParaRPr lang="zh-CN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上级领导的认可</a:t>
            </a:r>
            <a:endParaRPr lang="ja-JP" altLang="en-US" sz="9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20203" name="Text Box 11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五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的具体实施方法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3" name="Text Box 3"/>
          <p:cNvSpPr txBox="1">
            <a:spLocks noChangeArrowheads="1"/>
          </p:cNvSpPr>
          <p:nvPr/>
        </p:nvSpPr>
        <p:spPr bwMode="auto">
          <a:xfrm>
            <a:off x="762000" y="1231900"/>
            <a:ext cx="601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10. 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实施上半年回顾（上半年）</a:t>
            </a:r>
            <a:r>
              <a:rPr lang="zh-CN" altLang="en-US" sz="20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endParaRPr lang="ja-JP" altLang="en-US" sz="12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22244" name="Text Box 4"/>
          <p:cNvSpPr txBox="1">
            <a:spLocks noChangeArrowheads="1"/>
          </p:cNvSpPr>
          <p:nvPr/>
        </p:nvSpPr>
        <p:spPr bwMode="auto">
          <a:xfrm>
            <a:off x="914400" y="1652588"/>
            <a:ext cx="807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①  </a:t>
            </a: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在会议室中实施上半年回顾（上司</a:t>
            </a:r>
            <a:r>
              <a:rPr lang="ja-JP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＋</a:t>
            </a: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责任者</a:t>
            </a:r>
            <a:r>
              <a:rPr lang="ja-JP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＋</a:t>
            </a: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部下</a:t>
            </a:r>
            <a:r>
              <a:rPr lang="ja-JP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endParaRPr lang="ja-JP" altLang="en-US" sz="1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22245" name="Text Box 5"/>
          <p:cNvSpPr txBox="1">
            <a:spLocks noChangeArrowheads="1"/>
          </p:cNvSpPr>
          <p:nvPr/>
        </p:nvSpPr>
        <p:spPr bwMode="auto">
          <a:xfrm>
            <a:off x="701484" y="5465785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11. 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上级领导的指示（上半年）</a:t>
            </a:r>
            <a:endParaRPr lang="ja-JP" altLang="en-US" sz="12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22246" name="Text Box 6"/>
          <p:cNvSpPr txBox="1">
            <a:spLocks noChangeArrowheads="1"/>
          </p:cNvSpPr>
          <p:nvPr/>
        </p:nvSpPr>
        <p:spPr bwMode="auto">
          <a:xfrm>
            <a:off x="930084" y="5824560"/>
            <a:ext cx="632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在上半年回顾之中，上级领导进行相关指示</a:t>
            </a:r>
            <a:endParaRPr lang="ja-JP" altLang="en-US" sz="9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522305" name="Group 65"/>
          <p:cNvGraphicFramePr>
            <a:graphicFrameLocks noGrp="1"/>
          </p:cNvGraphicFramePr>
          <p:nvPr/>
        </p:nvGraphicFramePr>
        <p:xfrm>
          <a:off x="341313" y="2076450"/>
          <a:ext cx="8461375" cy="2974848"/>
        </p:xfrm>
        <a:graphic>
          <a:graphicData uri="http://schemas.openxmlformats.org/drawingml/2006/table">
            <a:tbl>
              <a:tblPr/>
              <a:tblGrid>
                <a:gridCol w="3913187"/>
                <a:gridCol w="1036638"/>
                <a:gridCol w="771525"/>
                <a:gridCol w="27400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内　　　容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时间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资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　　　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料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①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说明上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回指示事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项和对策状况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责任者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分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上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回指示事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项和对策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表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②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说明目标和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方策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的进展状况概要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责任者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分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年度活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动计划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管理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项目进展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表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③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说明回顾书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担当者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分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回顾书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④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说明回顾书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担当者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分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回顾书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目标未达成项目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⑤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说明活动计划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修正版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责任者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分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活动计划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修正版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⑥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质疑以及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指示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上级领导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分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⑦ 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确认上级领导的指示事项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责任者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分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298" name="Text Box 58"/>
          <p:cNvSpPr txBox="1">
            <a:spLocks noChangeArrowheads="1"/>
          </p:cNvSpPr>
          <p:nvPr/>
        </p:nvSpPr>
        <p:spPr bwMode="auto">
          <a:xfrm>
            <a:off x="5867400" y="5103813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※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存留纪要</a:t>
            </a:r>
            <a:endParaRPr lang="ja-JP" altLang="en-US" sz="9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22306" name="Text Box 66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五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的具体实施方法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1066800" y="2479368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13. 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实施年度回顾（年度）</a:t>
            </a:r>
            <a:endParaRPr lang="ja-JP" altLang="en-US" sz="12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1371600" y="2860368"/>
            <a:ext cx="6172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和上半年回顾的形式相同          </a:t>
            </a:r>
            <a:endParaRPr lang="zh-CN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制作年度活动计划书的方法请参照</a:t>
            </a:r>
            <a:r>
              <a:rPr lang="en-US" altLang="zh-CN" sz="1400" b="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lang="en-US" altLang="ja-JP" sz="1400" b="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.</a:t>
            </a:r>
            <a:r>
              <a:rPr lang="zh-CN" altLang="en-US" sz="1400" b="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制作和认可活动计划书（年度）</a:t>
            </a:r>
            <a:endParaRPr lang="zh-CN" altLang="en-US" sz="1400" b="0" u="sng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</a:t>
            </a:r>
            <a:endParaRPr lang="ja-JP" altLang="en-US" sz="9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1066800" y="3850968"/>
            <a:ext cx="541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14. 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上级领导的指示（年度）</a:t>
            </a:r>
            <a:endParaRPr lang="ja-JP" altLang="en-US" sz="12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1371600" y="4384368"/>
            <a:ext cx="609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在年度回顾之中，上级领导进行相关指示</a:t>
            </a:r>
            <a:endParaRPr lang="ja-JP" altLang="en-US" sz="9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24297" name="Text Box 9"/>
          <p:cNvSpPr txBox="1">
            <a:spLocks noChangeArrowheads="1"/>
          </p:cNvSpPr>
          <p:nvPr/>
        </p:nvSpPr>
        <p:spPr bwMode="auto">
          <a:xfrm>
            <a:off x="7519482" y="2133344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1061532" y="1323719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12. </a:t>
            </a:r>
            <a:r>
              <a:rPr lang="zh-CN" altLang="en-US" sz="2000" u="sng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制作和认可活动计划书修正版（上半年）</a:t>
            </a:r>
            <a:endParaRPr lang="ja-JP" altLang="en-US" sz="12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1290132" y="1682494"/>
            <a:ext cx="70866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　・ 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对应有必要之时，添加上级领导的指示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将活动计划进行修正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并得到上级领导的认可  </a:t>
            </a:r>
            <a:endParaRPr lang="zh-CN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</a:t>
            </a:r>
            <a:endParaRPr lang="ja-JP" altLang="en-US" sz="9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五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的具体实施方法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3" name="Text Box 3"/>
          <p:cNvSpPr txBox="1">
            <a:spLocks noChangeArrowheads="1"/>
          </p:cNvSpPr>
          <p:nvPr/>
        </p:nvSpPr>
        <p:spPr bwMode="auto">
          <a:xfrm>
            <a:off x="2876550" y="1531023"/>
            <a:ext cx="43434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3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１．</a:t>
            </a:r>
            <a:r>
              <a:rPr lang="zh-CN" altLang="en-US" sz="3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目视管理板</a:t>
            </a:r>
            <a:r>
              <a:rPr lang="zh-CN" altLang="en-US" sz="3200" b="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endParaRPr lang="zh-CN" altLang="en-US" sz="3200" b="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２．</a:t>
            </a:r>
            <a:r>
              <a:rPr lang="zh-CN" altLang="en-US" sz="3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活动计划书</a:t>
            </a:r>
            <a:endParaRPr lang="ja-JP" altLang="en-US" sz="3200" b="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３．</a:t>
            </a:r>
            <a:r>
              <a:rPr lang="zh-CN" altLang="en-US" sz="3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管理项目进展表</a:t>
            </a:r>
            <a:endParaRPr lang="ja-JP" altLang="en-US" sz="3200" b="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４．</a:t>
            </a:r>
            <a:r>
              <a:rPr lang="zh-CN" altLang="en-US" sz="3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管理图表</a:t>
            </a:r>
            <a:r>
              <a:rPr lang="zh-CN" altLang="en-US" sz="3200" b="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endParaRPr lang="zh-CN" altLang="en-US" sz="3200" b="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５．</a:t>
            </a:r>
            <a:r>
              <a:rPr lang="zh-CN" altLang="en-US" sz="3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回顾书</a:t>
            </a:r>
            <a:r>
              <a:rPr lang="en-US" altLang="zh-CN" sz="3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lang="en-US" altLang="zh-CN" sz="3200" b="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endParaRPr lang="en-US" altLang="zh-CN" sz="3200" b="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3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６．</a:t>
            </a:r>
            <a:r>
              <a:rPr lang="zh-CN" altLang="en-US" sz="3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回顾书</a:t>
            </a:r>
            <a:r>
              <a:rPr lang="en-US" altLang="zh-CN" sz="3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endParaRPr lang="ja-JP" altLang="en-US" sz="3200" b="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六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详细说明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1175" y="274638"/>
            <a:ext cx="5311775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533400" indent="-533400"/>
            <a:r>
              <a:rPr lang="ja-JP" altLang="en-US" sz="4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１．</a:t>
            </a:r>
            <a:r>
              <a:rPr lang="zh-CN" altLang="en-US" sz="4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目视管理板</a:t>
            </a:r>
            <a:endParaRPr lang="ja-JP" altLang="en-US" sz="2000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11" name="Text Box 3"/>
          <p:cNvSpPr txBox="1">
            <a:spLocks noChangeArrowheads="1"/>
          </p:cNvSpPr>
          <p:nvPr/>
        </p:nvSpPr>
        <p:spPr bwMode="auto">
          <a:xfrm>
            <a:off x="1695450" y="1066800"/>
            <a:ext cx="6567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1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灵活运用目视管理板，使正常和异常能够达到立即显现明了的状态。</a:t>
            </a:r>
            <a:endParaRPr lang="ja-JP" altLang="en-US" sz="1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503812" name="Object 4"/>
          <p:cNvGraphicFramePr>
            <a:graphicFrameLocks noChangeAspect="1"/>
          </p:cNvGraphicFramePr>
          <p:nvPr/>
        </p:nvGraphicFramePr>
        <p:xfrm>
          <a:off x="152400" y="1857375"/>
          <a:ext cx="8839200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89" name="ビットマップ イメージ" r:id="rId1" imgW="3857625" imgH="152400" progId="Paint.Picture">
                  <p:embed/>
                </p:oleObj>
              </mc:Choice>
              <mc:Fallback>
                <p:oleObj name="ビットマップ イメージ" r:id="rId1" imgW="3857625" imgH="1524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57375"/>
                        <a:ext cx="8839200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813" name="Text Box 5"/>
          <p:cNvSpPr txBox="1">
            <a:spLocks noChangeArrowheads="1"/>
          </p:cNvSpPr>
          <p:nvPr/>
        </p:nvSpPr>
        <p:spPr bwMode="auto">
          <a:xfrm>
            <a:off x="2951163" y="152400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〇〇</a:t>
            </a:r>
            <a:r>
              <a:rPr lang="zh-CN" altLang="en-US" sz="2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副厂长目视管理板</a:t>
            </a:r>
            <a:endParaRPr lang="ja-JP" altLang="en-US" sz="2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14" name="Rectangle 6"/>
          <p:cNvSpPr>
            <a:spLocks noChangeArrowheads="1"/>
          </p:cNvSpPr>
          <p:nvPr/>
        </p:nvSpPr>
        <p:spPr bwMode="auto">
          <a:xfrm>
            <a:off x="228600" y="3276600"/>
            <a:ext cx="1066800" cy="762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本部门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活动计划书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15" name="Rectangle 7"/>
          <p:cNvSpPr>
            <a:spLocks noChangeArrowheads="1"/>
          </p:cNvSpPr>
          <p:nvPr/>
        </p:nvSpPr>
        <p:spPr bwMode="auto">
          <a:xfrm>
            <a:off x="228600" y="4889500"/>
            <a:ext cx="1066800" cy="1600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进展表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16" name="Rectangle 8"/>
          <p:cNvSpPr>
            <a:spLocks noChangeArrowheads="1"/>
          </p:cNvSpPr>
          <p:nvPr/>
        </p:nvSpPr>
        <p:spPr bwMode="auto">
          <a:xfrm>
            <a:off x="2057400" y="2057400"/>
            <a:ext cx="1143000" cy="3048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提高品质</a:t>
            </a:r>
            <a:endParaRPr lang="ja-JP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17" name="Rectangle 9"/>
          <p:cNvSpPr>
            <a:spLocks noChangeArrowheads="1"/>
          </p:cNvSpPr>
          <p:nvPr/>
        </p:nvSpPr>
        <p:spPr bwMode="auto">
          <a:xfrm>
            <a:off x="3962400" y="2057400"/>
            <a:ext cx="1143000" cy="3048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降低成本</a:t>
            </a:r>
            <a:endParaRPr lang="ja-JP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18" name="Rectangle 10"/>
          <p:cNvSpPr>
            <a:spLocks noChangeArrowheads="1"/>
          </p:cNvSpPr>
          <p:nvPr/>
        </p:nvSpPr>
        <p:spPr bwMode="auto">
          <a:xfrm>
            <a:off x="5257800" y="2438400"/>
            <a:ext cx="1143000" cy="76200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19" name="Rectangle 11"/>
          <p:cNvSpPr>
            <a:spLocks noChangeArrowheads="1"/>
          </p:cNvSpPr>
          <p:nvPr/>
        </p:nvSpPr>
        <p:spPr bwMode="auto">
          <a:xfrm>
            <a:off x="5257800" y="3276600"/>
            <a:ext cx="1143000" cy="76200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20" name="Rectangle 12"/>
          <p:cNvSpPr>
            <a:spLocks noChangeArrowheads="1"/>
          </p:cNvSpPr>
          <p:nvPr/>
        </p:nvSpPr>
        <p:spPr bwMode="auto">
          <a:xfrm>
            <a:off x="5257800" y="4114800"/>
            <a:ext cx="1143000" cy="76200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21" name="Rectangle 13"/>
          <p:cNvSpPr>
            <a:spLocks noChangeArrowheads="1"/>
          </p:cNvSpPr>
          <p:nvPr/>
        </p:nvSpPr>
        <p:spPr bwMode="auto">
          <a:xfrm>
            <a:off x="5257800" y="4953000"/>
            <a:ext cx="1143000" cy="76200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22" name="Rectangle 14"/>
          <p:cNvSpPr>
            <a:spLocks noChangeArrowheads="1"/>
          </p:cNvSpPr>
          <p:nvPr/>
        </p:nvSpPr>
        <p:spPr bwMode="auto">
          <a:xfrm>
            <a:off x="5257800" y="5791200"/>
            <a:ext cx="1143000" cy="762000"/>
          </a:xfrm>
          <a:prstGeom prst="rect">
            <a:avLst/>
          </a:prstGeom>
          <a:solidFill>
            <a:srgbClr val="FFFF99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分析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改善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23" name="Rectangle 15"/>
          <p:cNvSpPr>
            <a:spLocks noChangeArrowheads="1"/>
          </p:cNvSpPr>
          <p:nvPr/>
        </p:nvSpPr>
        <p:spPr bwMode="auto">
          <a:xfrm>
            <a:off x="5257800" y="2057400"/>
            <a:ext cx="1143000" cy="3048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遵守交货期</a:t>
            </a:r>
            <a:endParaRPr lang="ja-JP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24" name="Rectangle 16"/>
          <p:cNvSpPr>
            <a:spLocks noChangeArrowheads="1"/>
          </p:cNvSpPr>
          <p:nvPr/>
        </p:nvSpPr>
        <p:spPr bwMode="auto">
          <a:xfrm>
            <a:off x="7772400" y="2057400"/>
            <a:ext cx="1143000" cy="3048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日常管理</a:t>
            </a:r>
            <a:endParaRPr lang="ja-JP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25" name="Rectangle 17"/>
          <p:cNvSpPr>
            <a:spLocks noChangeArrowheads="1"/>
          </p:cNvSpPr>
          <p:nvPr/>
        </p:nvSpPr>
        <p:spPr bwMode="auto">
          <a:xfrm>
            <a:off x="7772400" y="2438400"/>
            <a:ext cx="1143000" cy="762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26" name="Rectangle 18"/>
          <p:cNvSpPr>
            <a:spLocks noChangeArrowheads="1"/>
          </p:cNvSpPr>
          <p:nvPr/>
        </p:nvSpPr>
        <p:spPr bwMode="auto">
          <a:xfrm>
            <a:off x="7772400" y="3276600"/>
            <a:ext cx="1143000" cy="762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27" name="Rectangle 19"/>
          <p:cNvSpPr>
            <a:spLocks noChangeArrowheads="1"/>
          </p:cNvSpPr>
          <p:nvPr/>
        </p:nvSpPr>
        <p:spPr bwMode="auto">
          <a:xfrm>
            <a:off x="7772400" y="4114800"/>
            <a:ext cx="1143000" cy="762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28" name="Rectangle 20"/>
          <p:cNvSpPr>
            <a:spLocks noChangeArrowheads="1"/>
          </p:cNvSpPr>
          <p:nvPr/>
        </p:nvSpPr>
        <p:spPr bwMode="auto">
          <a:xfrm>
            <a:off x="7772400" y="4953000"/>
            <a:ext cx="1143000" cy="762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29" name="Rectangle 21"/>
          <p:cNvSpPr>
            <a:spLocks noChangeArrowheads="1"/>
          </p:cNvSpPr>
          <p:nvPr/>
        </p:nvSpPr>
        <p:spPr bwMode="auto">
          <a:xfrm>
            <a:off x="7772400" y="5791200"/>
            <a:ext cx="1143000" cy="762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5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30" name="Rectangle 22"/>
          <p:cNvSpPr>
            <a:spLocks noChangeArrowheads="1"/>
          </p:cNvSpPr>
          <p:nvPr/>
        </p:nvSpPr>
        <p:spPr bwMode="auto">
          <a:xfrm>
            <a:off x="1447800" y="2438400"/>
            <a:ext cx="1143000" cy="762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31" name="Rectangle 23"/>
          <p:cNvSpPr>
            <a:spLocks noChangeArrowheads="1"/>
          </p:cNvSpPr>
          <p:nvPr/>
        </p:nvSpPr>
        <p:spPr bwMode="auto">
          <a:xfrm>
            <a:off x="1447800" y="3276600"/>
            <a:ext cx="1143000" cy="762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32" name="Rectangle 24"/>
          <p:cNvSpPr>
            <a:spLocks noChangeArrowheads="1"/>
          </p:cNvSpPr>
          <p:nvPr/>
        </p:nvSpPr>
        <p:spPr bwMode="auto">
          <a:xfrm>
            <a:off x="1447800" y="4114800"/>
            <a:ext cx="1143000" cy="762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33" name="Rectangle 25"/>
          <p:cNvSpPr>
            <a:spLocks noChangeArrowheads="1"/>
          </p:cNvSpPr>
          <p:nvPr/>
        </p:nvSpPr>
        <p:spPr bwMode="auto">
          <a:xfrm>
            <a:off x="1447800" y="4953000"/>
            <a:ext cx="1143000" cy="762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34" name="Rectangle 26"/>
          <p:cNvSpPr>
            <a:spLocks noChangeArrowheads="1"/>
          </p:cNvSpPr>
          <p:nvPr/>
        </p:nvSpPr>
        <p:spPr bwMode="auto">
          <a:xfrm>
            <a:off x="1447800" y="5791200"/>
            <a:ext cx="1143000" cy="762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分析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改善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35" name="Rectangle 27"/>
          <p:cNvSpPr>
            <a:spLocks noChangeArrowheads="1"/>
          </p:cNvSpPr>
          <p:nvPr/>
        </p:nvSpPr>
        <p:spPr bwMode="auto">
          <a:xfrm>
            <a:off x="2667000" y="2438400"/>
            <a:ext cx="1143000" cy="762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36" name="Rectangle 28"/>
          <p:cNvSpPr>
            <a:spLocks noChangeArrowheads="1"/>
          </p:cNvSpPr>
          <p:nvPr/>
        </p:nvSpPr>
        <p:spPr bwMode="auto">
          <a:xfrm>
            <a:off x="2667000" y="3276600"/>
            <a:ext cx="1143000" cy="762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37" name="Rectangle 29"/>
          <p:cNvSpPr>
            <a:spLocks noChangeArrowheads="1"/>
          </p:cNvSpPr>
          <p:nvPr/>
        </p:nvSpPr>
        <p:spPr bwMode="auto">
          <a:xfrm>
            <a:off x="2667000" y="4114800"/>
            <a:ext cx="1143000" cy="762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38" name="Rectangle 30"/>
          <p:cNvSpPr>
            <a:spLocks noChangeArrowheads="1"/>
          </p:cNvSpPr>
          <p:nvPr/>
        </p:nvSpPr>
        <p:spPr bwMode="auto">
          <a:xfrm>
            <a:off x="2667000" y="4953000"/>
            <a:ext cx="1143000" cy="762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40" name="Rectangle 32"/>
          <p:cNvSpPr>
            <a:spLocks noChangeArrowheads="1"/>
          </p:cNvSpPr>
          <p:nvPr/>
        </p:nvSpPr>
        <p:spPr bwMode="auto">
          <a:xfrm>
            <a:off x="3962400" y="2438400"/>
            <a:ext cx="1143000" cy="762000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41" name="Rectangle 33"/>
          <p:cNvSpPr>
            <a:spLocks noChangeArrowheads="1"/>
          </p:cNvSpPr>
          <p:nvPr/>
        </p:nvSpPr>
        <p:spPr bwMode="auto">
          <a:xfrm>
            <a:off x="3962400" y="3276600"/>
            <a:ext cx="1143000" cy="762000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42" name="Rectangle 34"/>
          <p:cNvSpPr>
            <a:spLocks noChangeArrowheads="1"/>
          </p:cNvSpPr>
          <p:nvPr/>
        </p:nvSpPr>
        <p:spPr bwMode="auto">
          <a:xfrm>
            <a:off x="3962400" y="4114800"/>
            <a:ext cx="1143000" cy="762000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43" name="Rectangle 35"/>
          <p:cNvSpPr>
            <a:spLocks noChangeArrowheads="1"/>
          </p:cNvSpPr>
          <p:nvPr/>
        </p:nvSpPr>
        <p:spPr bwMode="auto">
          <a:xfrm>
            <a:off x="3962400" y="4953000"/>
            <a:ext cx="1143000" cy="762000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44" name="Rectangle 36"/>
          <p:cNvSpPr>
            <a:spLocks noChangeArrowheads="1"/>
          </p:cNvSpPr>
          <p:nvPr/>
        </p:nvSpPr>
        <p:spPr bwMode="auto">
          <a:xfrm>
            <a:off x="3962400" y="5791200"/>
            <a:ext cx="1143000" cy="762000"/>
          </a:xfrm>
          <a:prstGeom prst="rect">
            <a:avLst/>
          </a:prstGeom>
          <a:solidFill>
            <a:srgbClr val="FFCC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分析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改善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45" name="Rectangle 37"/>
          <p:cNvSpPr>
            <a:spLocks noChangeArrowheads="1"/>
          </p:cNvSpPr>
          <p:nvPr/>
        </p:nvSpPr>
        <p:spPr bwMode="auto">
          <a:xfrm>
            <a:off x="6477000" y="2438400"/>
            <a:ext cx="1143000" cy="762000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46" name="Rectangle 38"/>
          <p:cNvSpPr>
            <a:spLocks noChangeArrowheads="1"/>
          </p:cNvSpPr>
          <p:nvPr/>
        </p:nvSpPr>
        <p:spPr bwMode="auto">
          <a:xfrm>
            <a:off x="6477000" y="3276600"/>
            <a:ext cx="1143000" cy="762000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47" name="Rectangle 39"/>
          <p:cNvSpPr>
            <a:spLocks noChangeArrowheads="1"/>
          </p:cNvSpPr>
          <p:nvPr/>
        </p:nvSpPr>
        <p:spPr bwMode="auto">
          <a:xfrm>
            <a:off x="6477000" y="4114800"/>
            <a:ext cx="1143000" cy="762000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48" name="Rectangle 40"/>
          <p:cNvSpPr>
            <a:spLocks noChangeArrowheads="1"/>
          </p:cNvSpPr>
          <p:nvPr/>
        </p:nvSpPr>
        <p:spPr bwMode="auto">
          <a:xfrm>
            <a:off x="6477000" y="4953000"/>
            <a:ext cx="1143000" cy="762000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49" name="Rectangle 41"/>
          <p:cNvSpPr>
            <a:spLocks noChangeArrowheads="1"/>
          </p:cNvSpPr>
          <p:nvPr/>
        </p:nvSpPr>
        <p:spPr bwMode="auto">
          <a:xfrm>
            <a:off x="6477000" y="5791200"/>
            <a:ext cx="1143000" cy="762000"/>
          </a:xfrm>
          <a:prstGeom prst="rect">
            <a:avLst/>
          </a:prstGeom>
          <a:solidFill>
            <a:srgbClr val="CCFF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分析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改善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50" name="Rectangle 42"/>
          <p:cNvSpPr>
            <a:spLocks noChangeArrowheads="1"/>
          </p:cNvSpPr>
          <p:nvPr/>
        </p:nvSpPr>
        <p:spPr bwMode="auto">
          <a:xfrm>
            <a:off x="6477000" y="2057400"/>
            <a:ext cx="1143000" cy="3048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遵守交货期</a:t>
            </a:r>
            <a:endParaRPr lang="ja-JP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52" name="Rectangle 44"/>
          <p:cNvSpPr>
            <a:spLocks noChangeArrowheads="1"/>
          </p:cNvSpPr>
          <p:nvPr/>
        </p:nvSpPr>
        <p:spPr bwMode="auto">
          <a:xfrm>
            <a:off x="152400" y="1447800"/>
            <a:ext cx="8875713" cy="5132388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53" name="Rectangle 45"/>
          <p:cNvSpPr>
            <a:spLocks noChangeArrowheads="1"/>
          </p:cNvSpPr>
          <p:nvPr/>
        </p:nvSpPr>
        <p:spPr bwMode="auto">
          <a:xfrm>
            <a:off x="228600" y="2438400"/>
            <a:ext cx="1066800" cy="762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上级领导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活动计划书</a:t>
            </a:r>
            <a:endParaRPr lang="ja-JP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55" name="Rectangle 47"/>
          <p:cNvSpPr>
            <a:spLocks noChangeArrowheads="1"/>
          </p:cNvSpPr>
          <p:nvPr/>
        </p:nvSpPr>
        <p:spPr bwMode="auto">
          <a:xfrm>
            <a:off x="250825" y="4106863"/>
            <a:ext cx="1066800" cy="762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一览表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3856" name="Rectangle 48"/>
          <p:cNvSpPr>
            <a:spLocks noChangeArrowheads="1"/>
          </p:cNvSpPr>
          <p:nvPr/>
        </p:nvSpPr>
        <p:spPr bwMode="auto">
          <a:xfrm>
            <a:off x="2681288" y="5768975"/>
            <a:ext cx="1143000" cy="762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分析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</a:t>
            </a:r>
            <a:r>
              <a:rPr lang="en-US" altLang="zh-CN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改善</a:t>
            </a:r>
            <a:endParaRPr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611188" y="1177925"/>
            <a:ext cx="3614737" cy="608013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管理的定</a:t>
            </a: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义</a:t>
            </a:r>
            <a:endParaRPr lang="zh-TW" altLang="en-US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419844" name="Group 4"/>
          <p:cNvGrpSpPr/>
          <p:nvPr/>
        </p:nvGrpSpPr>
        <p:grpSpPr bwMode="auto">
          <a:xfrm>
            <a:off x="250825" y="1808164"/>
            <a:ext cx="8520113" cy="2252663"/>
            <a:chOff x="393" y="1738"/>
            <a:chExt cx="5265" cy="1419"/>
          </a:xfrm>
        </p:grpSpPr>
        <p:grpSp>
          <p:nvGrpSpPr>
            <p:cNvPr id="419845" name="Group 5"/>
            <p:cNvGrpSpPr/>
            <p:nvPr/>
          </p:nvGrpSpPr>
          <p:grpSpPr bwMode="auto">
            <a:xfrm>
              <a:off x="393" y="1768"/>
              <a:ext cx="288" cy="240"/>
              <a:chOff x="720" y="1488"/>
              <a:chExt cx="384" cy="288"/>
            </a:xfrm>
          </p:grpSpPr>
          <p:sp>
            <p:nvSpPr>
              <p:cNvPr id="419846" name="Freeform 6"/>
              <p:cNvSpPr/>
              <p:nvPr/>
            </p:nvSpPr>
            <p:spPr bwMode="auto">
              <a:xfrm>
                <a:off x="720" y="1488"/>
                <a:ext cx="384" cy="288"/>
              </a:xfrm>
              <a:custGeom>
                <a:avLst/>
                <a:gdLst>
                  <a:gd name="T0" fmla="*/ 0 w 768"/>
                  <a:gd name="T1" fmla="*/ 0 h 480"/>
                  <a:gd name="T2" fmla="*/ 768 w 768"/>
                  <a:gd name="T3" fmla="*/ 240 h 480"/>
                  <a:gd name="T4" fmla="*/ 0 w 768"/>
                  <a:gd name="T5" fmla="*/ 480 h 480"/>
                  <a:gd name="T6" fmla="*/ 192 w 768"/>
                  <a:gd name="T7" fmla="*/ 240 h 480"/>
                  <a:gd name="T8" fmla="*/ 0 w 76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480">
                    <a:moveTo>
                      <a:pt x="0" y="0"/>
                    </a:moveTo>
                    <a:lnTo>
                      <a:pt x="768" y="240"/>
                    </a:lnTo>
                    <a:lnTo>
                      <a:pt x="0" y="480"/>
                    </a:lnTo>
                    <a:lnTo>
                      <a:pt x="192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8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19847" name="Freeform 7"/>
              <p:cNvSpPr/>
              <p:nvPr/>
            </p:nvSpPr>
            <p:spPr bwMode="auto">
              <a:xfrm>
                <a:off x="729" y="1488"/>
                <a:ext cx="144" cy="288"/>
              </a:xfrm>
              <a:custGeom>
                <a:avLst/>
                <a:gdLst>
                  <a:gd name="T0" fmla="*/ 0 w 288"/>
                  <a:gd name="T1" fmla="*/ 0 h 480"/>
                  <a:gd name="T2" fmla="*/ 288 w 288"/>
                  <a:gd name="T3" fmla="*/ 240 h 480"/>
                  <a:gd name="T4" fmla="*/ 0 w 288"/>
                  <a:gd name="T5" fmla="*/ 480 h 480"/>
                  <a:gd name="T6" fmla="*/ 192 w 288"/>
                  <a:gd name="T7" fmla="*/ 240 h 480"/>
                  <a:gd name="T8" fmla="*/ 0 w 28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80">
                    <a:moveTo>
                      <a:pt x="0" y="0"/>
                    </a:moveTo>
                    <a:lnTo>
                      <a:pt x="288" y="240"/>
                    </a:lnTo>
                    <a:lnTo>
                      <a:pt x="0" y="480"/>
                    </a:lnTo>
                    <a:lnTo>
                      <a:pt x="192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8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  <p:sp>
          <p:nvSpPr>
            <p:cNvPr id="419848" name="Text Box 8"/>
            <p:cNvSpPr txBox="1">
              <a:spLocks noChangeArrowheads="1"/>
            </p:cNvSpPr>
            <p:nvPr/>
          </p:nvSpPr>
          <p:spPr bwMode="auto">
            <a:xfrm>
              <a:off x="714" y="1738"/>
              <a:ext cx="4944" cy="1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76250" indent="-47625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66675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FontTx/>
                <a:buNone/>
              </a:pP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(1)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为了达成公司的经营方针，将必要的</a:t>
              </a:r>
              <a:r>
                <a:rPr lang="zh-CN" altLang="en-US" b="0" u="sng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课题</a:t>
              </a:r>
              <a:r>
                <a:rPr lang="en-US" altLang="zh-CN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(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工作</a:t>
              </a:r>
              <a:r>
                <a:rPr lang="en-US" altLang="zh-CN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)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配合组织架构展开，并有系统的运作</a:t>
              </a:r>
              <a:r>
                <a:rPr lang="zh-CN" altLang="en-US" b="0" u="sng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计划</a:t>
              </a:r>
              <a:r>
                <a:rPr lang="en-US" altLang="zh-CN" b="0" u="sng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(P)</a:t>
              </a:r>
              <a:r>
                <a:rPr lang="zh-CN" altLang="en-US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、</a:t>
              </a:r>
              <a:r>
                <a:rPr lang="zh-CN" altLang="en-US" b="0" u="sng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实施</a:t>
              </a:r>
              <a:r>
                <a:rPr lang="en-US" altLang="zh-CN" b="0" u="sng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(D)</a:t>
              </a:r>
              <a:r>
                <a:rPr lang="zh-CN" altLang="en-US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、</a:t>
              </a:r>
              <a:r>
                <a:rPr lang="zh-CN" altLang="en-US" b="0" u="sng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检查</a:t>
              </a:r>
              <a:r>
                <a:rPr lang="en-US" altLang="zh-CN" b="0" u="sng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(C)</a:t>
              </a:r>
              <a:r>
                <a:rPr lang="zh-CN" altLang="en-US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及</a:t>
              </a:r>
              <a:r>
                <a:rPr lang="zh-CN" altLang="en-US" b="0" u="sng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行动</a:t>
              </a:r>
              <a:r>
                <a:rPr lang="en-US" altLang="zh-CN" b="0" u="sng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(A)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等措施的一种管理方法。</a:t>
              </a:r>
              <a:endParaRPr lang="zh-TW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>
                <a:lnSpc>
                  <a:spcPct val="150000"/>
                </a:lnSpc>
                <a:buFontTx/>
                <a:buNone/>
              </a:pPr>
              <a:endParaRPr lang="zh-TW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419849" name="Group 9"/>
          <p:cNvGrpSpPr/>
          <p:nvPr/>
        </p:nvGrpSpPr>
        <p:grpSpPr bwMode="auto">
          <a:xfrm>
            <a:off x="333375" y="3695700"/>
            <a:ext cx="8607425" cy="2806700"/>
            <a:chOff x="390" y="2400"/>
            <a:chExt cx="5319" cy="1768"/>
          </a:xfrm>
        </p:grpSpPr>
        <p:sp>
          <p:nvSpPr>
            <p:cNvPr id="419850" name="Text Box 10"/>
            <p:cNvSpPr txBox="1">
              <a:spLocks noChangeArrowheads="1"/>
            </p:cNvSpPr>
            <p:nvPr/>
          </p:nvSpPr>
          <p:spPr bwMode="auto">
            <a:xfrm>
              <a:off x="669" y="2400"/>
              <a:ext cx="5040" cy="1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76250" indent="-47625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6835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5885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FontTx/>
                <a:buNone/>
              </a:pP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(2)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为达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成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依据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公司方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针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(企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业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理念、</a:t>
              </a:r>
              <a:r>
                <a:rPr lang="en-US" altLang="zh-TW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TOP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针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等)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与中长期经营计划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所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定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出的每一年的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经营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标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，要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对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各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职层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展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开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针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，各需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设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法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将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标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方策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实施计划相结合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，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并谋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求</a:t>
              </a:r>
              <a:r>
                <a:rPr lang="zh-TW" altLang="en-US" b="0" u="sng" dirty="0">
                  <a:solidFill>
                    <a:srgbClr val="3333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全</a:t>
              </a:r>
              <a:r>
                <a:rPr lang="zh-CN" altLang="en-US" b="0" u="sng" dirty="0">
                  <a:solidFill>
                    <a:srgbClr val="3333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员参与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，藉由</a:t>
              </a:r>
              <a:r>
                <a:rPr lang="zh-TW" altLang="en-US" b="0" u="sng" dirty="0">
                  <a:solidFill>
                    <a:srgbClr val="3333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工作品</a:t>
              </a:r>
              <a:r>
                <a:rPr lang="zh-CN" altLang="en-US" b="0" u="sng" dirty="0">
                  <a:solidFill>
                    <a:srgbClr val="3333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质</a:t>
              </a:r>
              <a:r>
                <a:rPr lang="zh-TW" altLang="en-US" b="0" u="sng" dirty="0">
                  <a:solidFill>
                    <a:srgbClr val="3333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提</a:t>
              </a:r>
              <a:r>
                <a:rPr lang="zh-CN" altLang="en-US" b="0" u="sng" dirty="0">
                  <a:solidFill>
                    <a:srgbClr val="3333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升与体质</a:t>
              </a:r>
              <a:r>
                <a:rPr lang="zh-TW" altLang="en-US" b="0" u="sng" dirty="0">
                  <a:solidFill>
                    <a:srgbClr val="3333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的改善，有效</a:t>
              </a:r>
              <a:r>
                <a:rPr lang="zh-CN" altLang="en-US" b="0" u="sng" dirty="0">
                  <a:solidFill>
                    <a:srgbClr val="3333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达</a:t>
              </a:r>
              <a:r>
                <a:rPr lang="zh-TW" altLang="en-US" b="0" u="sng" dirty="0">
                  <a:solidFill>
                    <a:srgbClr val="3333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成目</a:t>
              </a:r>
              <a:r>
                <a:rPr lang="zh-CN" altLang="en-US" b="0" u="sng" dirty="0">
                  <a:solidFill>
                    <a:srgbClr val="3333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标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，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这种有组织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性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的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活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动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，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称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之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为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</a:t>
              </a:r>
              <a:r>
                <a:rPr lang="zh-CN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针</a:t>
              </a:r>
              <a:r>
                <a:rPr lang="zh-TW" altLang="en-US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管理。</a:t>
              </a:r>
              <a:endParaRPr lang="zh-TW" altLang="en-US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grpSp>
          <p:nvGrpSpPr>
            <p:cNvPr id="419851" name="Group 11"/>
            <p:cNvGrpSpPr/>
            <p:nvPr/>
          </p:nvGrpSpPr>
          <p:grpSpPr bwMode="auto">
            <a:xfrm>
              <a:off x="390" y="2448"/>
              <a:ext cx="288" cy="240"/>
              <a:chOff x="720" y="1488"/>
              <a:chExt cx="384" cy="288"/>
            </a:xfrm>
          </p:grpSpPr>
          <p:sp>
            <p:nvSpPr>
              <p:cNvPr id="419852" name="Freeform 12"/>
              <p:cNvSpPr/>
              <p:nvPr/>
            </p:nvSpPr>
            <p:spPr bwMode="auto">
              <a:xfrm>
                <a:off x="720" y="1488"/>
                <a:ext cx="384" cy="288"/>
              </a:xfrm>
              <a:custGeom>
                <a:avLst/>
                <a:gdLst>
                  <a:gd name="T0" fmla="*/ 0 w 768"/>
                  <a:gd name="T1" fmla="*/ 0 h 480"/>
                  <a:gd name="T2" fmla="*/ 768 w 768"/>
                  <a:gd name="T3" fmla="*/ 240 h 480"/>
                  <a:gd name="T4" fmla="*/ 0 w 768"/>
                  <a:gd name="T5" fmla="*/ 480 h 480"/>
                  <a:gd name="T6" fmla="*/ 192 w 768"/>
                  <a:gd name="T7" fmla="*/ 240 h 480"/>
                  <a:gd name="T8" fmla="*/ 0 w 76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480">
                    <a:moveTo>
                      <a:pt x="0" y="0"/>
                    </a:moveTo>
                    <a:lnTo>
                      <a:pt x="768" y="240"/>
                    </a:lnTo>
                    <a:lnTo>
                      <a:pt x="0" y="480"/>
                    </a:lnTo>
                    <a:lnTo>
                      <a:pt x="192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8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419853" name="Freeform 13"/>
              <p:cNvSpPr/>
              <p:nvPr/>
            </p:nvSpPr>
            <p:spPr bwMode="auto">
              <a:xfrm>
                <a:off x="729" y="1488"/>
                <a:ext cx="144" cy="288"/>
              </a:xfrm>
              <a:custGeom>
                <a:avLst/>
                <a:gdLst>
                  <a:gd name="T0" fmla="*/ 0 w 288"/>
                  <a:gd name="T1" fmla="*/ 0 h 480"/>
                  <a:gd name="T2" fmla="*/ 288 w 288"/>
                  <a:gd name="T3" fmla="*/ 240 h 480"/>
                  <a:gd name="T4" fmla="*/ 0 w 288"/>
                  <a:gd name="T5" fmla="*/ 480 h 480"/>
                  <a:gd name="T6" fmla="*/ 192 w 288"/>
                  <a:gd name="T7" fmla="*/ 240 h 480"/>
                  <a:gd name="T8" fmla="*/ 0 w 28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80">
                    <a:moveTo>
                      <a:pt x="0" y="0"/>
                    </a:moveTo>
                    <a:lnTo>
                      <a:pt x="288" y="240"/>
                    </a:lnTo>
                    <a:lnTo>
                      <a:pt x="0" y="480"/>
                    </a:lnTo>
                    <a:lnTo>
                      <a:pt x="192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8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</p:grpSp>
      <p:sp>
        <p:nvSpPr>
          <p:cNvPr id="419854" name="Text Box 14"/>
          <p:cNvSpPr txBox="1">
            <a:spLocks noChangeArrowheads="1"/>
          </p:cNvSpPr>
          <p:nvPr/>
        </p:nvSpPr>
        <p:spPr bwMode="auto">
          <a:xfrm>
            <a:off x="7219950" y="6489700"/>
            <a:ext cx="1852613" cy="38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kumimoji="0" lang="zh-CN" altLang="zh-CN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1538" y="365125"/>
            <a:ext cx="4500562" cy="633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533400" indent="-533400"/>
            <a:r>
              <a:rPr lang="ja-JP" altLang="en-US" sz="4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２．</a:t>
            </a:r>
            <a:r>
              <a:rPr lang="zh-CN" altLang="en-US" sz="4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活动计划书</a:t>
            </a: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endParaRPr lang="ja-JP" altLang="en-US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59" name="Rectangle 3"/>
          <p:cNvSpPr>
            <a:spLocks noChangeArrowheads="1"/>
          </p:cNvSpPr>
          <p:nvPr/>
        </p:nvSpPr>
        <p:spPr bwMode="auto">
          <a:xfrm>
            <a:off x="304800" y="1295400"/>
            <a:ext cx="8534400" cy="5029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60" name="Rectangle 4"/>
          <p:cNvSpPr>
            <a:spLocks noChangeArrowheads="1"/>
          </p:cNvSpPr>
          <p:nvPr/>
        </p:nvSpPr>
        <p:spPr bwMode="auto">
          <a:xfrm>
            <a:off x="457200" y="1828800"/>
            <a:ext cx="8382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lang="en-US" altLang="ja-JP" sz="2000" baseline="3000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r>
              <a:rPr lang="zh-CN" altLang="en-US" sz="200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计划</a:t>
            </a:r>
            <a:endParaRPr lang="ja-JP" altLang="en-US" sz="200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61" name="Rectangle 5"/>
          <p:cNvSpPr>
            <a:spLocks noChangeArrowheads="1"/>
          </p:cNvSpPr>
          <p:nvPr/>
        </p:nvSpPr>
        <p:spPr bwMode="auto">
          <a:xfrm>
            <a:off x="1447800" y="1828800"/>
            <a:ext cx="26670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上级领导方针</a:t>
            </a:r>
            <a:endParaRPr lang="ja-JP" altLang="en-US" sz="200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62" name="Rectangle 6"/>
          <p:cNvSpPr>
            <a:spLocks noChangeArrowheads="1"/>
          </p:cNvSpPr>
          <p:nvPr/>
        </p:nvSpPr>
        <p:spPr bwMode="auto">
          <a:xfrm>
            <a:off x="4267200" y="1828800"/>
            <a:ext cx="26670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本部门方针</a:t>
            </a:r>
            <a:endParaRPr lang="ja-JP" altLang="en-US" sz="200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63" name="Rectangle 7"/>
          <p:cNvSpPr>
            <a:spLocks noChangeArrowheads="1"/>
          </p:cNvSpPr>
          <p:nvPr/>
        </p:nvSpPr>
        <p:spPr bwMode="auto">
          <a:xfrm>
            <a:off x="7086600" y="1828800"/>
            <a:ext cx="16002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记入认可履历</a:t>
            </a:r>
            <a:endParaRPr lang="ja-JP" altLang="en-US" sz="200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64" name="Rectangle 8"/>
          <p:cNvSpPr>
            <a:spLocks noChangeArrowheads="1"/>
          </p:cNvSpPr>
          <p:nvPr/>
        </p:nvSpPr>
        <p:spPr bwMode="auto">
          <a:xfrm>
            <a:off x="457200" y="2590800"/>
            <a:ext cx="9906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目标名</a:t>
            </a:r>
            <a:endParaRPr lang="ja-JP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65" name="Rectangle 9"/>
          <p:cNvSpPr>
            <a:spLocks noChangeArrowheads="1"/>
          </p:cNvSpPr>
          <p:nvPr/>
        </p:nvSpPr>
        <p:spPr bwMode="auto">
          <a:xfrm>
            <a:off x="1447800" y="2590800"/>
            <a:ext cx="9906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目标值</a:t>
            </a:r>
            <a:endParaRPr lang="ja-JP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66" name="Rectangle 10"/>
          <p:cNvSpPr>
            <a:spLocks noChangeArrowheads="1"/>
          </p:cNvSpPr>
          <p:nvPr/>
        </p:nvSpPr>
        <p:spPr bwMode="auto">
          <a:xfrm>
            <a:off x="2438400" y="2590800"/>
            <a:ext cx="9906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达成时期</a:t>
            </a:r>
            <a:endParaRPr lang="ja-JP" altLang="en-US" sz="1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67" name="Rectangle 11"/>
          <p:cNvSpPr>
            <a:spLocks noChangeArrowheads="1"/>
          </p:cNvSpPr>
          <p:nvPr/>
        </p:nvSpPr>
        <p:spPr bwMode="auto">
          <a:xfrm>
            <a:off x="3429000" y="2590800"/>
            <a:ext cx="6096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区分</a:t>
            </a:r>
            <a:endParaRPr lang="ja-JP" altLang="en-US" sz="1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68" name="Rectangle 12"/>
          <p:cNvSpPr>
            <a:spLocks noChangeArrowheads="1"/>
          </p:cNvSpPr>
          <p:nvPr/>
        </p:nvSpPr>
        <p:spPr bwMode="auto">
          <a:xfrm>
            <a:off x="4038600" y="2590800"/>
            <a:ext cx="11430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方策名</a:t>
            </a:r>
            <a:endParaRPr lang="ja-JP" altLang="en-US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69" name="Rectangle 13"/>
          <p:cNvSpPr>
            <a:spLocks noChangeArrowheads="1"/>
          </p:cNvSpPr>
          <p:nvPr/>
        </p:nvSpPr>
        <p:spPr bwMode="auto">
          <a:xfrm>
            <a:off x="5181600" y="2590800"/>
            <a:ext cx="12192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</a:t>
            </a:r>
            <a:endParaRPr lang="ja-JP" altLang="en-US" sz="1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70" name="Rectangle 14"/>
          <p:cNvSpPr>
            <a:spLocks noChangeArrowheads="1"/>
          </p:cNvSpPr>
          <p:nvPr/>
        </p:nvSpPr>
        <p:spPr bwMode="auto">
          <a:xfrm>
            <a:off x="6400800" y="2590800"/>
            <a:ext cx="9906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目标值</a:t>
            </a:r>
            <a:endParaRPr lang="ja-JP" altLang="en-US" sz="1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71" name="Rectangle 15"/>
          <p:cNvSpPr>
            <a:spLocks noChangeArrowheads="1"/>
          </p:cNvSpPr>
          <p:nvPr/>
        </p:nvSpPr>
        <p:spPr bwMode="auto">
          <a:xfrm>
            <a:off x="7391400" y="2590800"/>
            <a:ext cx="12954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实施部门</a:t>
            </a:r>
            <a:endParaRPr lang="ja-JP" altLang="en-US" sz="1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72" name="Rectangle 16"/>
          <p:cNvSpPr>
            <a:spLocks noChangeArrowheads="1"/>
          </p:cNvSpPr>
          <p:nvPr/>
        </p:nvSpPr>
        <p:spPr bwMode="auto">
          <a:xfrm>
            <a:off x="457200" y="2971800"/>
            <a:ext cx="990600" cy="1524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目标名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73" name="Rectangle 17"/>
          <p:cNvSpPr>
            <a:spLocks noChangeArrowheads="1"/>
          </p:cNvSpPr>
          <p:nvPr/>
        </p:nvSpPr>
        <p:spPr bwMode="auto">
          <a:xfrm>
            <a:off x="1447800" y="2971800"/>
            <a:ext cx="990600" cy="1524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目标值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74" name="Rectangle 18"/>
          <p:cNvSpPr>
            <a:spLocks noChangeArrowheads="1"/>
          </p:cNvSpPr>
          <p:nvPr/>
        </p:nvSpPr>
        <p:spPr bwMode="auto">
          <a:xfrm>
            <a:off x="2438400" y="2971800"/>
            <a:ext cx="990600" cy="1524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10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〇月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75" name="Rectangle 19"/>
          <p:cNvSpPr>
            <a:spLocks noChangeArrowheads="1"/>
          </p:cNvSpPr>
          <p:nvPr/>
        </p:nvSpPr>
        <p:spPr bwMode="auto">
          <a:xfrm>
            <a:off x="3429000" y="2971800"/>
            <a:ext cx="609600" cy="1524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or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日常</a:t>
            </a:r>
            <a:endParaRPr lang="ja-JP" altLang="en-US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76" name="Rectangle 20"/>
          <p:cNvSpPr>
            <a:spLocks noChangeArrowheads="1"/>
          </p:cNvSpPr>
          <p:nvPr/>
        </p:nvSpPr>
        <p:spPr bwMode="auto">
          <a:xfrm>
            <a:off x="4038600" y="2971800"/>
            <a:ext cx="1143000" cy="609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方策名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1-1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77" name="Rectangle 21"/>
          <p:cNvSpPr>
            <a:spLocks noChangeArrowheads="1"/>
          </p:cNvSpPr>
          <p:nvPr/>
        </p:nvSpPr>
        <p:spPr bwMode="auto">
          <a:xfrm>
            <a:off x="5181600" y="2971800"/>
            <a:ext cx="12192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1-1-1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78" name="Rectangle 22"/>
          <p:cNvSpPr>
            <a:spLocks noChangeArrowheads="1"/>
          </p:cNvSpPr>
          <p:nvPr/>
        </p:nvSpPr>
        <p:spPr bwMode="auto">
          <a:xfrm>
            <a:off x="6400800" y="2971800"/>
            <a:ext cx="9906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目标值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1-1-1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79" name="Rectangle 23"/>
          <p:cNvSpPr>
            <a:spLocks noChangeArrowheads="1"/>
          </p:cNvSpPr>
          <p:nvPr/>
        </p:nvSpPr>
        <p:spPr bwMode="auto">
          <a:xfrm>
            <a:off x="7391400" y="2971800"/>
            <a:ext cx="12954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实施部门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1-1-1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80" name="Rectangle 24"/>
          <p:cNvSpPr>
            <a:spLocks noChangeArrowheads="1"/>
          </p:cNvSpPr>
          <p:nvPr/>
        </p:nvSpPr>
        <p:spPr bwMode="auto">
          <a:xfrm>
            <a:off x="5181600" y="3276600"/>
            <a:ext cx="12192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1-1-2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81" name="Rectangle 25"/>
          <p:cNvSpPr>
            <a:spLocks noChangeArrowheads="1"/>
          </p:cNvSpPr>
          <p:nvPr/>
        </p:nvSpPr>
        <p:spPr bwMode="auto">
          <a:xfrm>
            <a:off x="6400800" y="3276600"/>
            <a:ext cx="9906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目标值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1-1-2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82" name="Rectangle 26"/>
          <p:cNvSpPr>
            <a:spLocks noChangeArrowheads="1"/>
          </p:cNvSpPr>
          <p:nvPr/>
        </p:nvSpPr>
        <p:spPr bwMode="auto">
          <a:xfrm>
            <a:off x="7391400" y="3276600"/>
            <a:ext cx="12954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实施部门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1-1-2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83" name="Rectangle 27"/>
          <p:cNvSpPr>
            <a:spLocks noChangeArrowheads="1"/>
          </p:cNvSpPr>
          <p:nvPr/>
        </p:nvSpPr>
        <p:spPr bwMode="auto">
          <a:xfrm>
            <a:off x="4038600" y="3581400"/>
            <a:ext cx="11430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方策名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1-2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84" name="Rectangle 28"/>
          <p:cNvSpPr>
            <a:spLocks noChangeArrowheads="1"/>
          </p:cNvSpPr>
          <p:nvPr/>
        </p:nvSpPr>
        <p:spPr bwMode="auto">
          <a:xfrm>
            <a:off x="5181600" y="3581400"/>
            <a:ext cx="12192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1-2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85" name="Rectangle 29"/>
          <p:cNvSpPr>
            <a:spLocks noChangeArrowheads="1"/>
          </p:cNvSpPr>
          <p:nvPr/>
        </p:nvSpPr>
        <p:spPr bwMode="auto">
          <a:xfrm>
            <a:off x="6400800" y="3581400"/>
            <a:ext cx="9906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目标值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1-2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86" name="Rectangle 30"/>
          <p:cNvSpPr>
            <a:spLocks noChangeArrowheads="1"/>
          </p:cNvSpPr>
          <p:nvPr/>
        </p:nvSpPr>
        <p:spPr bwMode="auto">
          <a:xfrm>
            <a:off x="7391400" y="3581400"/>
            <a:ext cx="12954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实施部门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1-2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87" name="Rectangle 31"/>
          <p:cNvSpPr>
            <a:spLocks noChangeArrowheads="1"/>
          </p:cNvSpPr>
          <p:nvPr/>
        </p:nvSpPr>
        <p:spPr bwMode="auto">
          <a:xfrm>
            <a:off x="4038600" y="3886200"/>
            <a:ext cx="11430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方策名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1-3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88" name="Rectangle 32"/>
          <p:cNvSpPr>
            <a:spLocks noChangeArrowheads="1"/>
          </p:cNvSpPr>
          <p:nvPr/>
        </p:nvSpPr>
        <p:spPr bwMode="auto">
          <a:xfrm>
            <a:off x="5181600" y="3886200"/>
            <a:ext cx="12192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1-3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89" name="Rectangle 33"/>
          <p:cNvSpPr>
            <a:spLocks noChangeArrowheads="1"/>
          </p:cNvSpPr>
          <p:nvPr/>
        </p:nvSpPr>
        <p:spPr bwMode="auto">
          <a:xfrm>
            <a:off x="6400800" y="3886200"/>
            <a:ext cx="9906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目标值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1-3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90" name="Rectangle 34"/>
          <p:cNvSpPr>
            <a:spLocks noChangeArrowheads="1"/>
          </p:cNvSpPr>
          <p:nvPr/>
        </p:nvSpPr>
        <p:spPr bwMode="auto">
          <a:xfrm>
            <a:off x="7391400" y="3886200"/>
            <a:ext cx="12954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实施部门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1-3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91" name="Rectangle 35"/>
          <p:cNvSpPr>
            <a:spLocks noChangeArrowheads="1"/>
          </p:cNvSpPr>
          <p:nvPr/>
        </p:nvSpPr>
        <p:spPr bwMode="auto">
          <a:xfrm>
            <a:off x="4038600" y="4191000"/>
            <a:ext cx="11430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方策名</a:t>
            </a:r>
            <a:r>
              <a:rPr lang="en-US" altLang="ja-JP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1-4</a:t>
            </a:r>
            <a:endParaRPr lang="en-US" altLang="ja-JP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92" name="Rectangle 36"/>
          <p:cNvSpPr>
            <a:spLocks noChangeArrowheads="1"/>
          </p:cNvSpPr>
          <p:nvPr/>
        </p:nvSpPr>
        <p:spPr bwMode="auto">
          <a:xfrm>
            <a:off x="5181600" y="4191000"/>
            <a:ext cx="12192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1-4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93" name="Rectangle 37"/>
          <p:cNvSpPr>
            <a:spLocks noChangeArrowheads="1"/>
          </p:cNvSpPr>
          <p:nvPr/>
        </p:nvSpPr>
        <p:spPr bwMode="auto">
          <a:xfrm>
            <a:off x="6400800" y="4191000"/>
            <a:ext cx="9906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目标值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1-4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94" name="Rectangle 38"/>
          <p:cNvSpPr>
            <a:spLocks noChangeArrowheads="1"/>
          </p:cNvSpPr>
          <p:nvPr/>
        </p:nvSpPr>
        <p:spPr bwMode="auto">
          <a:xfrm>
            <a:off x="7391400" y="4191000"/>
            <a:ext cx="12954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实施部门</a:t>
            </a:r>
            <a:r>
              <a:rPr lang="en-US" altLang="ja-JP" sz="1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1-4</a:t>
            </a:r>
            <a:endParaRPr lang="en-US" altLang="ja-JP" sz="1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95" name="Text Box 39"/>
          <p:cNvSpPr txBox="1">
            <a:spLocks noChangeArrowheads="1"/>
          </p:cNvSpPr>
          <p:nvPr/>
        </p:nvSpPr>
        <p:spPr bwMode="auto">
          <a:xfrm>
            <a:off x="304800" y="4800600"/>
            <a:ext cx="853440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作为方策名，最好使用例如：</a:t>
            </a:r>
            <a:r>
              <a:rPr lang="ja-JP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「</a:t>
            </a: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依据（通过）</a:t>
            </a:r>
            <a:r>
              <a:rPr lang="ja-JP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〇〇</a:t>
            </a: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来提高（降低）</a:t>
            </a:r>
            <a:r>
              <a:rPr lang="ja-JP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△△」</a:t>
            </a: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的表现形式。</a:t>
            </a:r>
            <a:endParaRPr lang="ja-JP" altLang="en-US" sz="1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〇〇 ・・・</a:t>
            </a: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明确活动的方策</a:t>
            </a:r>
            <a:r>
              <a:rPr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</a:t>
            </a:r>
            <a:endParaRPr lang="zh-CN" altLang="en-US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ja-JP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 △△ ・・・</a:t>
            </a:r>
            <a:r>
              <a:rPr lang="zh-CN" altLang="en-US" sz="1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尽可能地使用定量性的管理项目</a:t>
            </a:r>
            <a:endParaRPr lang="ja-JP" altLang="en-US" sz="1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96" name="Text Box 40"/>
          <p:cNvSpPr txBox="1">
            <a:spLocks noChangeArrowheads="1"/>
          </p:cNvSpPr>
          <p:nvPr/>
        </p:nvSpPr>
        <p:spPr bwMode="auto">
          <a:xfrm>
            <a:off x="2819400" y="13716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18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10</a:t>
            </a:r>
            <a:r>
              <a:rPr lang="zh-CN" altLang="en-US" sz="18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</a:t>
            </a:r>
            <a:r>
              <a:rPr lang="ja-JP" altLang="en-US" sz="18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〇〇</a:t>
            </a:r>
            <a:r>
              <a:rPr lang="zh-CN" altLang="en-US" sz="18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部活动计划书</a:t>
            </a:r>
            <a:endParaRPr lang="ja-JP" altLang="en-US" sz="1800" b="0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5897" name="Text Box 41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1800" y="274638"/>
            <a:ext cx="5391150" cy="723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ja-JP" altLang="en-US" sz="4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３．</a:t>
            </a:r>
            <a:r>
              <a:rPr lang="zh-CN" altLang="en-US" sz="4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管理项目进展表</a:t>
            </a: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endParaRPr lang="ja-JP" altLang="en-US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58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160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针对与管理项目的目标值相对应的实绩值的进展情况进行表示，使其达到显现明了的状态。</a:t>
            </a:r>
            <a:endParaRPr lang="ja-JP" altLang="en-US" sz="10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508056" name="Group 152"/>
          <p:cNvGraphicFramePr>
            <a:graphicFrameLocks noGrp="1"/>
          </p:cNvGraphicFramePr>
          <p:nvPr/>
        </p:nvGraphicFramePr>
        <p:xfrm>
          <a:off x="250825" y="1358900"/>
          <a:ext cx="8642350" cy="5403533"/>
        </p:xfrm>
        <a:graphic>
          <a:graphicData uri="http://schemas.openxmlformats.org/drawingml/2006/table">
            <a:tbl>
              <a:tblPr/>
              <a:tblGrid>
                <a:gridCol w="317500"/>
                <a:gridCol w="1468438"/>
                <a:gridCol w="865187"/>
                <a:gridCol w="652463"/>
                <a:gridCol w="647700"/>
                <a:gridCol w="709612"/>
                <a:gridCol w="731838"/>
                <a:gridCol w="822325"/>
                <a:gridCol w="914400"/>
                <a:gridCol w="1512887"/>
              </a:tblGrid>
              <a:tr h="21590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管理项目名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目标值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区分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年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年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概要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实绩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月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月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・・・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15900">
                <a:tc row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目标管理项目</a:t>
                      </a: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目标值</a:t>
                      </a: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目标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必达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2.4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2.3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挑战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2.1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159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实绩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2.5</a:t>
                      </a:r>
                      <a:endParaRPr kumimoji="1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2.5</a:t>
                      </a:r>
                      <a:endParaRPr kumimoji="1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2.0</a:t>
                      </a:r>
                      <a:endParaRPr kumimoji="1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159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评价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×</a:t>
                      </a:r>
                      <a:endParaRPr kumimoji="1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◎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15900">
                <a:tc vMerge="1"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方策管理项目</a:t>
                      </a: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1-1-1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目标值</a:t>
                      </a: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1-1-1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方策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目标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2225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实绩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</a:t>
                      </a:r>
                      <a:endParaRPr kumimoji="1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kumimoji="1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8257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评价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×</a:t>
                      </a:r>
                      <a:endParaRPr kumimoji="1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〇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22250">
                <a:tc vMerge="1"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方策管理项目</a:t>
                      </a: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1-2-1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目标值</a:t>
                      </a: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1-2-1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方策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目标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95%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95%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159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实绩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90%</a:t>
                      </a:r>
                      <a:endParaRPr kumimoji="1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96%</a:t>
                      </a:r>
                      <a:endParaRPr kumimoji="1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97%</a:t>
                      </a:r>
                      <a:endParaRPr kumimoji="1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159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评价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〇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〇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15900">
                <a:tc vMerge="1"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方策管理项目</a:t>
                      </a: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1-2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目标值</a:t>
                      </a: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1-2</a:t>
                      </a: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方策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目标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159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实绩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19685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评价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471488">
                <a:tc vMerge="1"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・・・・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・・・・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・・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・・・</a:t>
                      </a: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31115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ja-JP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508043" name="Text Box 139"/>
          <p:cNvSpPr txBox="1">
            <a:spLocks noChangeArrowheads="1"/>
          </p:cNvSpPr>
          <p:nvPr/>
        </p:nvSpPr>
        <p:spPr bwMode="auto">
          <a:xfrm>
            <a:off x="4800600" y="5181600"/>
            <a:ext cx="3657600" cy="714375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针对管理项目的目标值，使用绝对值的目标更让人容易理解。</a:t>
            </a:r>
            <a:endParaRPr lang="ja-JP" altLang="en-US" sz="1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8057" name="Text Box 153"/>
          <p:cNvSpPr txBox="1">
            <a:spLocks noChangeArrowheads="1"/>
          </p:cNvSpPr>
          <p:nvPr/>
        </p:nvSpPr>
        <p:spPr bwMode="auto">
          <a:xfrm>
            <a:off x="7310438" y="6480175"/>
            <a:ext cx="1852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20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179513"/>
            <a:ext cx="7924800" cy="56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0921" name="Rectangle 9"/>
          <p:cNvSpPr>
            <a:spLocks noChangeArrowheads="1"/>
          </p:cNvSpPr>
          <p:nvPr/>
        </p:nvSpPr>
        <p:spPr bwMode="auto">
          <a:xfrm>
            <a:off x="2498725" y="274638"/>
            <a:ext cx="3783013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４．</a:t>
            </a:r>
            <a:r>
              <a:rPr lang="zh-CN" altLang="en-US" sz="40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管理图表</a:t>
            </a:r>
            <a:r>
              <a:rPr lang="zh-CN" altLang="en-US" sz="4000" b="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</a:t>
            </a:r>
            <a:endParaRPr lang="ja-JP" altLang="en-US" sz="4400" b="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23" name="Line 11"/>
          <p:cNvSpPr>
            <a:spLocks noChangeShapeType="1"/>
          </p:cNvSpPr>
          <p:nvPr/>
        </p:nvSpPr>
        <p:spPr bwMode="auto">
          <a:xfrm>
            <a:off x="4013200" y="3300413"/>
            <a:ext cx="360363" cy="714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24" name="Line 12"/>
          <p:cNvSpPr>
            <a:spLocks noChangeShapeType="1"/>
          </p:cNvSpPr>
          <p:nvPr/>
        </p:nvSpPr>
        <p:spPr bwMode="auto">
          <a:xfrm flipV="1">
            <a:off x="4445000" y="3211513"/>
            <a:ext cx="358775" cy="1793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27" name="AutoShape 15"/>
          <p:cNvSpPr>
            <a:spLocks noChangeArrowheads="1"/>
          </p:cNvSpPr>
          <p:nvPr/>
        </p:nvSpPr>
        <p:spPr bwMode="auto">
          <a:xfrm>
            <a:off x="4292600" y="3278188"/>
            <a:ext cx="180975" cy="187325"/>
          </a:xfrm>
          <a:prstGeom prst="flowChartConnector">
            <a:avLst/>
          </a:prstGeom>
          <a:solidFill>
            <a:schemeClr val="accent2"/>
          </a:solidFill>
          <a:ln w="9525" algn="ctr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28" name="AutoShape 16"/>
          <p:cNvSpPr>
            <a:spLocks noChangeArrowheads="1"/>
          </p:cNvSpPr>
          <p:nvPr/>
        </p:nvSpPr>
        <p:spPr bwMode="auto">
          <a:xfrm>
            <a:off x="3930650" y="3194050"/>
            <a:ext cx="180975" cy="187325"/>
          </a:xfrm>
          <a:prstGeom prst="flowChartConnector">
            <a:avLst/>
          </a:prstGeom>
          <a:solidFill>
            <a:schemeClr val="accent2"/>
          </a:solidFill>
          <a:ln w="9525" algn="ctr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30" name="Line 18"/>
          <p:cNvSpPr>
            <a:spLocks noChangeShapeType="1"/>
          </p:cNvSpPr>
          <p:nvPr/>
        </p:nvSpPr>
        <p:spPr bwMode="auto">
          <a:xfrm>
            <a:off x="4841875" y="3168650"/>
            <a:ext cx="360363" cy="904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31" name="Line 19"/>
          <p:cNvSpPr>
            <a:spLocks noChangeShapeType="1"/>
          </p:cNvSpPr>
          <p:nvPr/>
        </p:nvSpPr>
        <p:spPr bwMode="auto">
          <a:xfrm>
            <a:off x="5202238" y="3259138"/>
            <a:ext cx="360362" cy="400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29" name="AutoShape 17"/>
          <p:cNvSpPr>
            <a:spLocks noChangeArrowheads="1"/>
          </p:cNvSpPr>
          <p:nvPr/>
        </p:nvSpPr>
        <p:spPr bwMode="auto">
          <a:xfrm>
            <a:off x="5470525" y="3608388"/>
            <a:ext cx="180975" cy="187325"/>
          </a:xfrm>
          <a:prstGeom prst="flowChartConnector">
            <a:avLst/>
          </a:prstGeom>
          <a:solidFill>
            <a:schemeClr val="accent2"/>
          </a:solidFill>
          <a:ln w="9525" algn="ctr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26" name="AutoShape 14"/>
          <p:cNvSpPr>
            <a:spLocks noChangeArrowheads="1"/>
          </p:cNvSpPr>
          <p:nvPr/>
        </p:nvSpPr>
        <p:spPr bwMode="auto">
          <a:xfrm>
            <a:off x="5111750" y="3151188"/>
            <a:ext cx="180975" cy="187325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25" name="AutoShape 13"/>
          <p:cNvSpPr>
            <a:spLocks noChangeArrowheads="1"/>
          </p:cNvSpPr>
          <p:nvPr/>
        </p:nvSpPr>
        <p:spPr bwMode="auto">
          <a:xfrm>
            <a:off x="4722813" y="3087688"/>
            <a:ext cx="180975" cy="187325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32" name="AutoShape 20"/>
          <p:cNvSpPr>
            <a:spLocks noChangeArrowheads="1"/>
          </p:cNvSpPr>
          <p:nvPr/>
        </p:nvSpPr>
        <p:spPr bwMode="auto">
          <a:xfrm>
            <a:off x="6281738" y="3178175"/>
            <a:ext cx="1530350" cy="520700"/>
          </a:xfrm>
          <a:prstGeom prst="wedgeRectCallout">
            <a:avLst>
              <a:gd name="adj1" fmla="val -29667"/>
              <a:gd name="adj2" fmla="val 6494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管理幅度线用点划线</a:t>
            </a:r>
            <a:endParaRPr lang="zh-CN" altLang="en-US" sz="10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33" name="Line 21"/>
          <p:cNvSpPr>
            <a:spLocks noChangeShapeType="1"/>
          </p:cNvSpPr>
          <p:nvPr/>
        </p:nvSpPr>
        <p:spPr bwMode="auto">
          <a:xfrm>
            <a:off x="6462713" y="3519488"/>
            <a:ext cx="116998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34" name="AutoShape 22"/>
          <p:cNvSpPr>
            <a:spLocks noChangeArrowheads="1"/>
          </p:cNvSpPr>
          <p:nvPr/>
        </p:nvSpPr>
        <p:spPr bwMode="auto">
          <a:xfrm>
            <a:off x="4779963" y="2576513"/>
            <a:ext cx="1246187" cy="430212"/>
          </a:xfrm>
          <a:prstGeom prst="wedgeRectCallout">
            <a:avLst>
              <a:gd name="adj1" fmla="val -46560"/>
              <a:gd name="adj2" fmla="val 75829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未达成但在管理幅度线内用黄色点</a:t>
            </a:r>
            <a:endParaRPr lang="zh-CN" altLang="en-US" sz="10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35" name="AutoShape 23"/>
          <p:cNvSpPr>
            <a:spLocks noChangeArrowheads="1"/>
          </p:cNvSpPr>
          <p:nvPr/>
        </p:nvSpPr>
        <p:spPr bwMode="auto">
          <a:xfrm>
            <a:off x="5381625" y="4149725"/>
            <a:ext cx="1441450" cy="539750"/>
          </a:xfrm>
          <a:prstGeom prst="wedgeRectCallout">
            <a:avLst>
              <a:gd name="adj1" fmla="val 28306"/>
              <a:gd name="adj2" fmla="val -97352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目标线用黑色虚线</a:t>
            </a:r>
            <a:endParaRPr lang="zh-CN" altLang="en-US" sz="10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0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10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节点用空心点</a:t>
            </a:r>
            <a:endParaRPr lang="zh-CN" altLang="en-US" sz="10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zh-CN" altLang="en-US" sz="10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CN" sz="10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36" name="AutoShape 24"/>
          <p:cNvSpPr>
            <a:spLocks noChangeArrowheads="1"/>
          </p:cNvSpPr>
          <p:nvPr/>
        </p:nvSpPr>
        <p:spPr bwMode="auto">
          <a:xfrm>
            <a:off x="3941763" y="3608388"/>
            <a:ext cx="811212" cy="630237"/>
          </a:xfrm>
          <a:prstGeom prst="wedgeRectCallout">
            <a:avLst>
              <a:gd name="adj1" fmla="val 21037"/>
              <a:gd name="adj2" fmla="val -94583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实绩线用黑色实线</a:t>
            </a:r>
            <a:endParaRPr lang="zh-CN" altLang="en-US" sz="10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37" name="Line 25"/>
          <p:cNvSpPr>
            <a:spLocks noChangeShapeType="1"/>
          </p:cNvSpPr>
          <p:nvPr/>
        </p:nvSpPr>
        <p:spPr bwMode="auto">
          <a:xfrm>
            <a:off x="5832475" y="4598988"/>
            <a:ext cx="7191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38" name="Line 26"/>
          <p:cNvSpPr>
            <a:spLocks noChangeShapeType="1"/>
          </p:cNvSpPr>
          <p:nvPr/>
        </p:nvSpPr>
        <p:spPr bwMode="auto">
          <a:xfrm>
            <a:off x="4008438" y="4059238"/>
            <a:ext cx="6540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39" name="AutoShape 27"/>
          <p:cNvSpPr>
            <a:spLocks noChangeArrowheads="1"/>
          </p:cNvSpPr>
          <p:nvPr/>
        </p:nvSpPr>
        <p:spPr bwMode="auto">
          <a:xfrm>
            <a:off x="6281738" y="2619375"/>
            <a:ext cx="2160587" cy="430213"/>
          </a:xfrm>
          <a:prstGeom prst="wedgeRectCallout">
            <a:avLst>
              <a:gd name="adj1" fmla="val -97319"/>
              <a:gd name="adj2" fmla="val 97972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未达成但在管理幅度线外用红色点并要说明未达成的原因</a:t>
            </a:r>
            <a:endParaRPr lang="zh-CN" altLang="en-US" sz="10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41" name="AutoShape 29"/>
          <p:cNvSpPr>
            <a:spLocks noChangeArrowheads="1"/>
          </p:cNvSpPr>
          <p:nvPr/>
        </p:nvSpPr>
        <p:spPr bwMode="auto">
          <a:xfrm>
            <a:off x="2387600" y="3292475"/>
            <a:ext cx="180975" cy="539750"/>
          </a:xfrm>
          <a:prstGeom prst="downArrow">
            <a:avLst>
              <a:gd name="adj1" fmla="val 50000"/>
              <a:gd name="adj2" fmla="val 74561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42" name="Text Box 30"/>
          <p:cNvSpPr txBox="1">
            <a:spLocks noChangeArrowheads="1"/>
          </p:cNvSpPr>
          <p:nvPr/>
        </p:nvSpPr>
        <p:spPr bwMode="auto">
          <a:xfrm>
            <a:off x="2320032" y="3814763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好</a:t>
            </a:r>
            <a:endParaRPr lang="zh-CN" altLang="en-US" sz="10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43" name="Text Box 31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44" name="AutoShape 32"/>
          <p:cNvSpPr>
            <a:spLocks noChangeArrowheads="1"/>
          </p:cNvSpPr>
          <p:nvPr/>
        </p:nvSpPr>
        <p:spPr bwMode="auto">
          <a:xfrm>
            <a:off x="0" y="908050"/>
            <a:ext cx="1655763" cy="792163"/>
          </a:xfrm>
          <a:prstGeom prst="cloudCallout">
            <a:avLst>
              <a:gd name="adj1" fmla="val 39264"/>
              <a:gd name="adj2" fmla="val 5721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CN" sz="1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kumimoji="0" lang="zh-CN" altLang="en-US" sz="1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、根据车间、班组编号规则编号</a:t>
            </a:r>
            <a:endParaRPr kumimoji="0" lang="zh-CN" altLang="en-US" sz="1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45" name="AutoShape 33"/>
          <p:cNvSpPr>
            <a:spLocks noChangeArrowheads="1"/>
          </p:cNvSpPr>
          <p:nvPr/>
        </p:nvSpPr>
        <p:spPr bwMode="auto">
          <a:xfrm>
            <a:off x="0" y="2259013"/>
            <a:ext cx="1655763" cy="792162"/>
          </a:xfrm>
          <a:prstGeom prst="cloudCallout">
            <a:avLst>
              <a:gd name="adj1" fmla="val 43481"/>
              <a:gd name="adj2" fmla="val 7544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CN" sz="1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kumimoji="0" lang="zh-CN" altLang="en-US" sz="1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、半年度、年度目标</a:t>
            </a:r>
            <a:endParaRPr kumimoji="0" lang="zh-CN" altLang="en-US" sz="1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46" name="AutoShape 34"/>
          <p:cNvSpPr>
            <a:spLocks noChangeArrowheads="1"/>
          </p:cNvSpPr>
          <p:nvPr/>
        </p:nvSpPr>
        <p:spPr bwMode="auto">
          <a:xfrm>
            <a:off x="0" y="3519488"/>
            <a:ext cx="1655763" cy="792162"/>
          </a:xfrm>
          <a:prstGeom prst="cloudCallout">
            <a:avLst>
              <a:gd name="adj1" fmla="val 58435"/>
              <a:gd name="adj2" fmla="val 49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CN" sz="1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r>
              <a:rPr kumimoji="0" lang="zh-CN" altLang="en-US" sz="1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、项目定义及计算公式</a:t>
            </a:r>
            <a:endParaRPr kumimoji="0" lang="zh-CN" altLang="en-US" sz="1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47" name="AutoShape 35"/>
          <p:cNvSpPr>
            <a:spLocks noChangeArrowheads="1"/>
          </p:cNvSpPr>
          <p:nvPr/>
        </p:nvSpPr>
        <p:spPr bwMode="auto">
          <a:xfrm>
            <a:off x="0" y="4508500"/>
            <a:ext cx="1655763" cy="792163"/>
          </a:xfrm>
          <a:prstGeom prst="cloudCallout">
            <a:avLst>
              <a:gd name="adj1" fmla="val 48273"/>
              <a:gd name="adj2" fmla="val 8687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CN" sz="1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</a:t>
            </a:r>
            <a:r>
              <a:rPr kumimoji="0" lang="zh-CN" altLang="en-US" sz="1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、责任人</a:t>
            </a:r>
            <a:endParaRPr kumimoji="0" lang="zh-CN" altLang="en-US" sz="1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0948" name="AutoShape 36"/>
          <p:cNvSpPr>
            <a:spLocks noChangeArrowheads="1"/>
          </p:cNvSpPr>
          <p:nvPr/>
        </p:nvSpPr>
        <p:spPr bwMode="auto">
          <a:xfrm>
            <a:off x="1781175" y="908050"/>
            <a:ext cx="1655763" cy="649288"/>
          </a:xfrm>
          <a:prstGeom prst="cloudCallout">
            <a:avLst>
              <a:gd name="adj1" fmla="val -2444"/>
              <a:gd name="adj2" fmla="val 918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CN" sz="1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5</a:t>
            </a:r>
            <a:r>
              <a:rPr kumimoji="0" lang="zh-CN" altLang="en-US" sz="1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、单位（</a:t>
            </a:r>
            <a:r>
              <a:rPr kumimoji="0" lang="en-US" altLang="zh-CN" sz="1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%</a:t>
            </a:r>
            <a:r>
              <a:rPr kumimoji="0" lang="zh-CN" altLang="en-US" sz="1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、点</a:t>
            </a:r>
            <a:r>
              <a:rPr kumimoji="0" lang="en-US" altLang="zh-CN" sz="1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kumimoji="0" lang="zh-CN" altLang="en-US" sz="12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百台等）</a:t>
            </a:r>
            <a:endParaRPr kumimoji="0" lang="zh-CN" altLang="en-US" sz="12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944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8688"/>
            <a:ext cx="8458200" cy="566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1946" name="Rectangle 10"/>
          <p:cNvSpPr>
            <a:spLocks noChangeArrowheads="1"/>
          </p:cNvSpPr>
          <p:nvPr/>
        </p:nvSpPr>
        <p:spPr bwMode="auto">
          <a:xfrm>
            <a:off x="2589213" y="274638"/>
            <a:ext cx="3783012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４．</a:t>
            </a:r>
            <a:r>
              <a:rPr lang="zh-CN" altLang="en-US" sz="40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管理图表</a:t>
            </a:r>
            <a:r>
              <a:rPr lang="zh-CN" altLang="en-US" sz="4000" b="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</a:t>
            </a:r>
            <a:endParaRPr lang="ja-JP" altLang="en-US" sz="4400" b="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1947" name="AutoShape 11"/>
          <p:cNvSpPr>
            <a:spLocks noChangeArrowheads="1"/>
          </p:cNvSpPr>
          <p:nvPr/>
        </p:nvSpPr>
        <p:spPr bwMode="auto">
          <a:xfrm>
            <a:off x="5330825" y="1898650"/>
            <a:ext cx="1711325" cy="700088"/>
          </a:xfrm>
          <a:prstGeom prst="wedgeRectCallout">
            <a:avLst>
              <a:gd name="adj1" fmla="val -38310"/>
              <a:gd name="adj2" fmla="val 76079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管理幅度线</a:t>
            </a:r>
            <a:endParaRPr lang="zh-CN" altLang="en-US" sz="12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用点划线</a:t>
            </a:r>
            <a:r>
              <a:rPr lang="en-US" altLang="zh-CN" sz="1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1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点可不反应</a:t>
            </a:r>
            <a:endParaRPr lang="zh-CN" altLang="en-US" sz="12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CN" sz="12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1948" name="Line 12"/>
          <p:cNvSpPr>
            <a:spLocks noChangeShapeType="1"/>
          </p:cNvSpPr>
          <p:nvPr/>
        </p:nvSpPr>
        <p:spPr bwMode="auto">
          <a:xfrm>
            <a:off x="5653088" y="2438400"/>
            <a:ext cx="116998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1949" name="AutoShape 13"/>
          <p:cNvSpPr>
            <a:spLocks noChangeArrowheads="1"/>
          </p:cNvSpPr>
          <p:nvPr/>
        </p:nvSpPr>
        <p:spPr bwMode="auto">
          <a:xfrm>
            <a:off x="4359275" y="4708525"/>
            <a:ext cx="1711325" cy="700088"/>
          </a:xfrm>
          <a:prstGeom prst="wedgeRectCallout">
            <a:avLst>
              <a:gd name="adj1" fmla="val -8255"/>
              <a:gd name="adj2" fmla="val -76306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管理幅度线</a:t>
            </a:r>
            <a:endParaRPr lang="zh-CN" altLang="en-US" sz="12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用点划线</a:t>
            </a:r>
            <a:r>
              <a:rPr lang="en-US" altLang="zh-CN" sz="1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1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点可不反应</a:t>
            </a:r>
            <a:endParaRPr lang="zh-CN" altLang="en-US" sz="12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CN" sz="12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1950" name="Line 14"/>
          <p:cNvSpPr>
            <a:spLocks noChangeShapeType="1"/>
          </p:cNvSpPr>
          <p:nvPr/>
        </p:nvSpPr>
        <p:spPr bwMode="auto">
          <a:xfrm>
            <a:off x="4572000" y="5229225"/>
            <a:ext cx="116998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1951" name="Text Box 15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89213" y="274638"/>
            <a:ext cx="3783012" cy="723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ja-JP" altLang="en-US" sz="4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４．</a:t>
            </a:r>
            <a:r>
              <a:rPr lang="zh-CN" altLang="en-US" sz="4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管理图表</a:t>
            </a: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</a:t>
            </a:r>
            <a:endParaRPr lang="ja-JP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509955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9956" name="Text Box 4"/>
          <p:cNvSpPr txBox="1">
            <a:spLocks noChangeArrowheads="1"/>
          </p:cNvSpPr>
          <p:nvPr/>
        </p:nvSpPr>
        <p:spPr bwMode="auto">
          <a:xfrm>
            <a:off x="2743200" y="10668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现场管理诊断分数图表</a:t>
            </a:r>
            <a:endParaRPr lang="ja-JP" altLang="en-US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9957" name="Rectangle 5"/>
          <p:cNvSpPr>
            <a:spLocks noChangeArrowheads="1"/>
          </p:cNvSpPr>
          <p:nvPr/>
        </p:nvSpPr>
        <p:spPr bwMode="auto">
          <a:xfrm>
            <a:off x="3886200" y="2133600"/>
            <a:ext cx="4191000" cy="381000"/>
          </a:xfrm>
          <a:prstGeom prst="rect">
            <a:avLst/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（目标）未达成时，请记入其理由</a:t>
            </a:r>
            <a:endParaRPr lang="ja-JP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250825" y="1177925"/>
            <a:ext cx="74723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年度全年</a:t>
            </a:r>
            <a:r>
              <a:rPr lang="en-US" altLang="zh-CN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上半</a:t>
            </a:r>
            <a:r>
              <a:rPr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年、季度</a:t>
            </a:r>
            <a:r>
              <a:rPr lang="en-US" altLang="zh-CN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月度</a:t>
            </a: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反省</a:t>
            </a:r>
            <a:r>
              <a:rPr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回顾书</a:t>
            </a:r>
            <a:r>
              <a:rPr lang="en-US" altLang="zh-TW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(1)</a:t>
            </a:r>
            <a:endParaRPr lang="en-US" altLang="zh-TW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555011" name="Object 3"/>
          <p:cNvGraphicFramePr>
            <a:graphicFrameLocks noChangeAspect="1"/>
          </p:cNvGraphicFramePr>
          <p:nvPr/>
        </p:nvGraphicFramePr>
        <p:xfrm>
          <a:off x="149225" y="1450975"/>
          <a:ext cx="8755063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49" name="Document" r:id="rId1" imgW="9127490" imgH="5655310" progId="Word.Document.8">
                  <p:embed/>
                </p:oleObj>
              </mc:Choice>
              <mc:Fallback>
                <p:oleObj name="Document" r:id="rId1" imgW="9127490" imgH="565531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450975"/>
                        <a:ext cx="8755063" cy="542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5" name="Rectangle 7"/>
          <p:cNvSpPr>
            <a:spLocks noChangeArrowheads="1"/>
          </p:cNvSpPr>
          <p:nvPr/>
        </p:nvSpPr>
        <p:spPr bwMode="auto">
          <a:xfrm>
            <a:off x="2692400" y="274638"/>
            <a:ext cx="3500438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５．</a:t>
            </a: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回顾书</a:t>
            </a:r>
            <a:r>
              <a:rPr lang="en-US" altLang="zh-CN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lang="ja-JP" altLang="en-US" sz="4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ja-JP" altLang="en-US" sz="4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5016" name="Text Box 8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92400" y="274638"/>
            <a:ext cx="3500438" cy="723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ja-JP" altLang="en-US" sz="4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５．</a:t>
            </a:r>
            <a:r>
              <a:rPr lang="zh-CN" altLang="en-US" sz="4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回顾书</a:t>
            </a:r>
            <a:r>
              <a:rPr lang="en-US" altLang="zh-CN" sz="4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lang="ja-JP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ja-JP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200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针对与目标和方策的管理项目的目标值相对应的未达</a:t>
            </a: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・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既达情况，使之得以明确。另外，将优点</a:t>
            </a: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缺点进行整理，确定今后的课题和具体对策内容。（在上半年</a:t>
            </a: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＆</a:t>
            </a:r>
            <a:r>
              <a:rPr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年度进行实施</a:t>
            </a:r>
            <a:r>
              <a:rPr lang="ja-JP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endParaRPr lang="ja-JP" altLang="en-US" sz="1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512004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19131"/>
            <a:ext cx="8820150" cy="504031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05" name="Text Box 5"/>
          <p:cNvSpPr txBox="1">
            <a:spLocks noChangeArrowheads="1"/>
          </p:cNvSpPr>
          <p:nvPr/>
        </p:nvSpPr>
        <p:spPr bwMode="auto">
          <a:xfrm>
            <a:off x="7219950" y="6556375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Text Box 2"/>
          <p:cNvSpPr txBox="1">
            <a:spLocks noChangeArrowheads="1"/>
          </p:cNvSpPr>
          <p:nvPr/>
        </p:nvSpPr>
        <p:spPr bwMode="auto">
          <a:xfrm>
            <a:off x="107950" y="1177925"/>
            <a:ext cx="698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年度全年</a:t>
            </a:r>
            <a:r>
              <a:rPr lang="en-US" altLang="zh-CN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上半</a:t>
            </a:r>
            <a:r>
              <a:rPr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年、季度</a:t>
            </a:r>
            <a:r>
              <a:rPr lang="zh-TW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反省</a:t>
            </a:r>
            <a:r>
              <a:rPr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回顾书</a:t>
            </a:r>
            <a:r>
              <a:rPr lang="en-US" altLang="zh-TW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(2)</a:t>
            </a:r>
            <a:endParaRPr lang="en-US" altLang="zh-TW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556035" name="Object 3"/>
          <p:cNvGraphicFramePr>
            <a:graphicFrameLocks noChangeAspect="1"/>
          </p:cNvGraphicFramePr>
          <p:nvPr/>
        </p:nvGraphicFramePr>
        <p:xfrm>
          <a:off x="228600" y="1543050"/>
          <a:ext cx="8651875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74" name="Document" r:id="rId1" imgW="9127490" imgH="5629275" progId="Word.Document.8">
                  <p:embed/>
                </p:oleObj>
              </mc:Choice>
              <mc:Fallback>
                <p:oleObj name="Document" r:id="rId1" imgW="9127490" imgH="56292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43050"/>
                        <a:ext cx="8651875" cy="532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6036" name="Text Box 4"/>
          <p:cNvSpPr txBox="1">
            <a:spLocks noChangeArrowheads="1"/>
          </p:cNvSpPr>
          <p:nvPr/>
        </p:nvSpPr>
        <p:spPr bwMode="auto">
          <a:xfrm>
            <a:off x="5724525" y="1557338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TW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</a:t>
            </a:r>
            <a:endParaRPr lang="zh-TW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6037" name="Line 5"/>
          <p:cNvSpPr>
            <a:spLocks noChangeShapeType="1"/>
          </p:cNvSpPr>
          <p:nvPr/>
        </p:nvSpPr>
        <p:spPr bwMode="auto">
          <a:xfrm>
            <a:off x="4762500" y="3001963"/>
            <a:ext cx="163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6040" name="Rectangle 8"/>
          <p:cNvSpPr>
            <a:spLocks noChangeArrowheads="1"/>
          </p:cNvSpPr>
          <p:nvPr/>
        </p:nvSpPr>
        <p:spPr bwMode="auto">
          <a:xfrm>
            <a:off x="2781300" y="274638"/>
            <a:ext cx="3500438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６．</a:t>
            </a: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回顾书</a:t>
            </a:r>
            <a:r>
              <a:rPr lang="en-US" altLang="zh-CN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endParaRPr lang="ja-JP" altLang="en-US" sz="4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1300" y="274638"/>
            <a:ext cx="3500438" cy="723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ja-JP" altLang="en-US" sz="4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６．</a:t>
            </a:r>
            <a:r>
              <a:rPr lang="zh-CN" altLang="en-US" sz="4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回顾书</a:t>
            </a:r>
            <a:r>
              <a:rPr lang="en-US" altLang="zh-CN" sz="4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endParaRPr lang="ja-JP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514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49388"/>
            <a:ext cx="8820150" cy="52197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68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160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针对目标未达成项目，制作回顾书</a:t>
            </a:r>
            <a:r>
              <a:rPr lang="en-US" altLang="zh-CN" sz="160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lang="zh-CN" altLang="en-US" sz="1600" dirty="0">
                <a:solidFill>
                  <a:srgbClr val="CC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。针对目标的未达成原因进行解析，并研讨新方策。</a:t>
            </a:r>
            <a:endParaRPr lang="ja-JP" altLang="en-US" sz="1000" b="0" dirty="0">
              <a:solidFill>
                <a:srgbClr val="CC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14053" name="Text Box 5"/>
          <p:cNvSpPr txBox="1">
            <a:spLocks noChangeArrowheads="1"/>
          </p:cNvSpPr>
          <p:nvPr/>
        </p:nvSpPr>
        <p:spPr bwMode="auto">
          <a:xfrm>
            <a:off x="7219950" y="6556375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ChangeArrowheads="1"/>
          </p:cNvSpPr>
          <p:nvPr/>
        </p:nvSpPr>
        <p:spPr bwMode="auto">
          <a:xfrm>
            <a:off x="990600" y="12192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1979613" y="1989138"/>
            <a:ext cx="590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47172" name="Text Box 4"/>
          <p:cNvSpPr txBox="1">
            <a:spLocks noChangeArrowheads="1"/>
          </p:cNvSpPr>
          <p:nvPr/>
        </p:nvSpPr>
        <p:spPr bwMode="auto">
          <a:xfrm>
            <a:off x="1979719" y="2151727"/>
            <a:ext cx="63373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4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kumimoji="0" lang="zh-CN" altLang="en-US" sz="4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、活动计划书的制订</a:t>
            </a:r>
            <a:endParaRPr kumimoji="0" lang="zh-CN" altLang="en-US" sz="4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4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kumimoji="0" lang="zh-CN" altLang="en-US" sz="4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、目视板的作成</a:t>
            </a:r>
            <a:endParaRPr kumimoji="0" lang="zh-CN" altLang="en-US" sz="4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4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r>
              <a:rPr kumimoji="0" lang="zh-CN" altLang="en-US" sz="4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、反省回顾</a:t>
            </a:r>
            <a:endParaRPr kumimoji="0" lang="zh-CN" altLang="en-US" sz="4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七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案例分析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660400" y="1268413"/>
            <a:ext cx="3360738" cy="492443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 tIns="0" bIns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</a:t>
            </a:r>
            <a:r>
              <a:rPr lang="zh-CN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四</a:t>
            </a:r>
            <a:r>
              <a:rPr lang="zh-TW" altLang="en-US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要素</a:t>
            </a:r>
            <a:endParaRPr lang="zh-TW" altLang="en-US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641028" name="Object 4"/>
          <p:cNvGraphicFramePr>
            <a:graphicFrameLocks noChangeAspect="1"/>
          </p:cNvGraphicFramePr>
          <p:nvPr/>
        </p:nvGraphicFramePr>
        <p:xfrm>
          <a:off x="179388" y="1989138"/>
          <a:ext cx="8658225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62" name="文档" r:id="rId1" imgW="8921115" imgH="5184140" progId="Word.Document.8">
                  <p:embed/>
                </p:oleObj>
              </mc:Choice>
              <mc:Fallback>
                <p:oleObj name="文档" r:id="rId1" imgW="8921115" imgH="51841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6455" b="26471"/>
                      <a:stretch>
                        <a:fillRect/>
                      </a:stretch>
                    </p:blipFill>
                    <p:spPr bwMode="auto">
                      <a:xfrm>
                        <a:off x="179388" y="1989138"/>
                        <a:ext cx="8658225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29" name="Text Box 5"/>
          <p:cNvSpPr txBox="1">
            <a:spLocks noChangeArrowheads="1"/>
          </p:cNvSpPr>
          <p:nvPr/>
        </p:nvSpPr>
        <p:spPr bwMode="auto">
          <a:xfrm>
            <a:off x="7219950" y="6489700"/>
            <a:ext cx="1852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1266" name="Object 2"/>
          <p:cNvGraphicFramePr/>
          <p:nvPr/>
        </p:nvGraphicFramePr>
        <p:xfrm>
          <a:off x="468313" y="1916113"/>
          <a:ext cx="320040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63" name="Clip" r:id="rId1" imgW="3660775" imgH="3204845" progId="MS_ClipArt_Gallery.5">
                  <p:embed/>
                </p:oleObj>
              </mc:Choice>
              <mc:Fallback>
                <p:oleObj name="Clip" r:id="rId1" imgW="3660775" imgH="3204845" progId="MS_ClipArt_Gallery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16113"/>
                        <a:ext cx="3200400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1267" name="Rectangle 3"/>
          <p:cNvSpPr>
            <a:spLocks noChangeArrowheads="1"/>
          </p:cNvSpPr>
          <p:nvPr/>
        </p:nvSpPr>
        <p:spPr bwMode="auto">
          <a:xfrm>
            <a:off x="3851275" y="4365625"/>
            <a:ext cx="5113338" cy="2233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68" name="AutoShape 4"/>
          <p:cNvSpPr>
            <a:spLocks noChangeArrowheads="1"/>
          </p:cNvSpPr>
          <p:nvPr/>
        </p:nvSpPr>
        <p:spPr bwMode="auto">
          <a:xfrm>
            <a:off x="5076825" y="5734050"/>
            <a:ext cx="3816350" cy="287338"/>
          </a:xfrm>
          <a:prstGeom prst="rightArrow">
            <a:avLst>
              <a:gd name="adj1" fmla="val 50000"/>
              <a:gd name="adj2" fmla="val 3320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69" name="AutoShape 5"/>
          <p:cNvSpPr>
            <a:spLocks noChangeArrowheads="1"/>
          </p:cNvSpPr>
          <p:nvPr/>
        </p:nvSpPr>
        <p:spPr bwMode="auto">
          <a:xfrm>
            <a:off x="5076825" y="4581525"/>
            <a:ext cx="3887788" cy="287338"/>
          </a:xfrm>
          <a:prstGeom prst="rightArrow">
            <a:avLst>
              <a:gd name="adj1" fmla="val 50000"/>
              <a:gd name="adj2" fmla="val 33825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70" name="Rectangle 6"/>
          <p:cNvSpPr>
            <a:spLocks noChangeArrowheads="1"/>
          </p:cNvSpPr>
          <p:nvPr/>
        </p:nvSpPr>
        <p:spPr bwMode="auto">
          <a:xfrm>
            <a:off x="3779838" y="1700213"/>
            <a:ext cx="5113337" cy="2233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71" name="Rectangle 7"/>
          <p:cNvSpPr>
            <a:spLocks noChangeArrowheads="1"/>
          </p:cNvSpPr>
          <p:nvPr/>
        </p:nvSpPr>
        <p:spPr bwMode="auto">
          <a:xfrm>
            <a:off x="990600" y="12192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72" name="Text Box 8"/>
          <p:cNvSpPr txBox="1">
            <a:spLocks noChangeArrowheads="1"/>
          </p:cNvSpPr>
          <p:nvPr/>
        </p:nvSpPr>
        <p:spPr bwMode="auto">
          <a:xfrm>
            <a:off x="323850" y="981075"/>
            <a:ext cx="4248150" cy="5286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kumimoji="0"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、活动计划书的制订</a:t>
            </a:r>
            <a:endParaRPr kumimoji="0" lang="zh-CN" altLang="en-US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74" name="テキスト 203"/>
          <p:cNvSpPr txBox="1">
            <a:spLocks noChangeArrowheads="1"/>
          </p:cNvSpPr>
          <p:nvPr/>
        </p:nvSpPr>
        <p:spPr bwMode="auto">
          <a:xfrm>
            <a:off x="-4395788" y="2257425"/>
            <a:ext cx="114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75" name="Text Box 11"/>
          <p:cNvSpPr txBox="1">
            <a:spLocks noChangeArrowheads="1"/>
          </p:cNvSpPr>
          <p:nvPr/>
        </p:nvSpPr>
        <p:spPr bwMode="auto">
          <a:xfrm>
            <a:off x="-9091613" y="2257425"/>
            <a:ext cx="114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76" name="Rectangle 12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77" name="Rectangle 13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78" name="Rectangle 14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79" name="Rectangle 15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80" name="Rectangle 16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81" name="Line 17"/>
          <p:cNvSpPr>
            <a:spLocks noChangeShapeType="1"/>
          </p:cNvSpPr>
          <p:nvPr/>
        </p:nvSpPr>
        <p:spPr bwMode="auto">
          <a:xfrm>
            <a:off x="9170988" y="-5651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82" name="Line 18"/>
          <p:cNvSpPr>
            <a:spLocks noChangeShapeType="1"/>
          </p:cNvSpPr>
          <p:nvPr/>
        </p:nvSpPr>
        <p:spPr bwMode="auto">
          <a:xfrm>
            <a:off x="9170988" y="-228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83" name="Line 19"/>
          <p:cNvSpPr>
            <a:spLocks noChangeShapeType="1"/>
          </p:cNvSpPr>
          <p:nvPr/>
        </p:nvSpPr>
        <p:spPr bwMode="auto">
          <a:xfrm>
            <a:off x="11220450" y="-228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84" name="Line 20"/>
          <p:cNvSpPr>
            <a:spLocks noChangeShapeType="1"/>
          </p:cNvSpPr>
          <p:nvPr/>
        </p:nvSpPr>
        <p:spPr bwMode="auto">
          <a:xfrm>
            <a:off x="11220450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85" name="Line 21"/>
          <p:cNvSpPr>
            <a:spLocks noChangeShapeType="1"/>
          </p:cNvSpPr>
          <p:nvPr/>
        </p:nvSpPr>
        <p:spPr bwMode="auto">
          <a:xfrm>
            <a:off x="12069763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86" name="Line 22"/>
          <p:cNvSpPr>
            <a:spLocks noChangeShapeType="1"/>
          </p:cNvSpPr>
          <p:nvPr/>
        </p:nvSpPr>
        <p:spPr bwMode="auto">
          <a:xfrm>
            <a:off x="21221700" y="-228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87" name="Line 23"/>
          <p:cNvSpPr>
            <a:spLocks noChangeShapeType="1"/>
          </p:cNvSpPr>
          <p:nvPr/>
        </p:nvSpPr>
        <p:spPr bwMode="auto">
          <a:xfrm>
            <a:off x="21221700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88" name="Line 24"/>
          <p:cNvSpPr>
            <a:spLocks noChangeShapeType="1"/>
          </p:cNvSpPr>
          <p:nvPr/>
        </p:nvSpPr>
        <p:spPr bwMode="auto">
          <a:xfrm>
            <a:off x="20710525" y="-228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89" name="Line 25"/>
          <p:cNvSpPr>
            <a:spLocks noChangeShapeType="1"/>
          </p:cNvSpPr>
          <p:nvPr/>
        </p:nvSpPr>
        <p:spPr bwMode="auto">
          <a:xfrm>
            <a:off x="20710525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90" name="Line 26"/>
          <p:cNvSpPr>
            <a:spLocks noChangeShapeType="1"/>
          </p:cNvSpPr>
          <p:nvPr/>
        </p:nvSpPr>
        <p:spPr bwMode="auto">
          <a:xfrm>
            <a:off x="21221700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91" name="Line 27"/>
          <p:cNvSpPr>
            <a:spLocks noChangeShapeType="1"/>
          </p:cNvSpPr>
          <p:nvPr/>
        </p:nvSpPr>
        <p:spPr bwMode="auto">
          <a:xfrm>
            <a:off x="2724150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92" name="Line 28"/>
          <p:cNvSpPr>
            <a:spLocks noChangeShapeType="1"/>
          </p:cNvSpPr>
          <p:nvPr/>
        </p:nvSpPr>
        <p:spPr bwMode="auto">
          <a:xfrm>
            <a:off x="12069763" y="-228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93" name="Line 29"/>
          <p:cNvSpPr>
            <a:spLocks noChangeShapeType="1"/>
          </p:cNvSpPr>
          <p:nvPr/>
        </p:nvSpPr>
        <p:spPr bwMode="auto">
          <a:xfrm>
            <a:off x="-9123363" y="1754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94" name="Line 30"/>
          <p:cNvSpPr>
            <a:spLocks noChangeShapeType="1"/>
          </p:cNvSpPr>
          <p:nvPr/>
        </p:nvSpPr>
        <p:spPr bwMode="auto">
          <a:xfrm>
            <a:off x="-9123363" y="1770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95" name="Line 31"/>
          <p:cNvSpPr>
            <a:spLocks noChangeShapeType="1"/>
          </p:cNvSpPr>
          <p:nvPr/>
        </p:nvSpPr>
        <p:spPr bwMode="auto">
          <a:xfrm>
            <a:off x="18259425" y="1754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96" name="Line 32"/>
          <p:cNvSpPr>
            <a:spLocks noChangeShapeType="1"/>
          </p:cNvSpPr>
          <p:nvPr/>
        </p:nvSpPr>
        <p:spPr bwMode="auto">
          <a:xfrm>
            <a:off x="-9123363" y="22193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297" name="Line 33"/>
          <p:cNvSpPr>
            <a:spLocks noChangeShapeType="1"/>
          </p:cNvSpPr>
          <p:nvPr/>
        </p:nvSpPr>
        <p:spPr bwMode="auto">
          <a:xfrm>
            <a:off x="6702425" y="14271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651298" name="Group 34"/>
          <p:cNvGraphicFramePr>
            <a:graphicFrameLocks noGrp="1"/>
          </p:cNvGraphicFramePr>
          <p:nvPr/>
        </p:nvGraphicFramePr>
        <p:xfrm>
          <a:off x="-12215813" y="1943100"/>
          <a:ext cx="208280" cy="10058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目标别</a:t>
                      </a: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1304" name="Text Box 40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979613" y="2060575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8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讲一讲怎样编写</a:t>
            </a:r>
            <a:r>
              <a:rPr kumimoji="0" lang="en-US" altLang="zh-CN" sz="1800" b="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C&amp;J   ?</a:t>
            </a:r>
            <a:endParaRPr kumimoji="0" lang="en-US" altLang="zh-CN" sz="1800" b="0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05" name="Text Box 41"/>
          <p:cNvSpPr txBox="1">
            <a:spLocks noChangeArrowheads="1"/>
          </p:cNvSpPr>
          <p:nvPr/>
        </p:nvSpPr>
        <p:spPr bwMode="auto">
          <a:xfrm>
            <a:off x="5219700" y="1916113"/>
            <a:ext cx="792163" cy="400110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06" name="Text Box 42"/>
          <p:cNvSpPr txBox="1">
            <a:spLocks noChangeArrowheads="1"/>
          </p:cNvSpPr>
          <p:nvPr/>
        </p:nvSpPr>
        <p:spPr bwMode="auto">
          <a:xfrm>
            <a:off x="6299200" y="1916113"/>
            <a:ext cx="792163" cy="400110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07" name="Text Box 43"/>
          <p:cNvSpPr txBox="1">
            <a:spLocks noChangeArrowheads="1"/>
          </p:cNvSpPr>
          <p:nvPr/>
        </p:nvSpPr>
        <p:spPr bwMode="auto">
          <a:xfrm>
            <a:off x="7380288" y="1916113"/>
            <a:ext cx="1295400" cy="400110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08" name="Text Box 44"/>
          <p:cNvSpPr txBox="1">
            <a:spLocks noChangeArrowheads="1"/>
          </p:cNvSpPr>
          <p:nvPr/>
        </p:nvSpPr>
        <p:spPr bwMode="auto">
          <a:xfrm>
            <a:off x="4067175" y="1916113"/>
            <a:ext cx="792163" cy="400110"/>
          </a:xfrm>
          <a:prstGeom prst="rect">
            <a:avLst/>
          </a:prstGeom>
          <a:solidFill>
            <a:srgbClr val="FF6600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上级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09" name="Text Box 45"/>
          <p:cNvSpPr txBox="1">
            <a:spLocks noChangeArrowheads="1"/>
          </p:cNvSpPr>
          <p:nvPr/>
        </p:nvSpPr>
        <p:spPr bwMode="auto">
          <a:xfrm>
            <a:off x="4067175" y="2997200"/>
            <a:ext cx="792163" cy="400110"/>
          </a:xfrm>
          <a:prstGeom prst="rect">
            <a:avLst/>
          </a:prstGeom>
          <a:solidFill>
            <a:srgbClr val="FF6600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下级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10" name="Text Box 46"/>
          <p:cNvSpPr txBox="1">
            <a:spLocks noChangeArrowheads="1"/>
          </p:cNvSpPr>
          <p:nvPr/>
        </p:nvSpPr>
        <p:spPr bwMode="auto">
          <a:xfrm>
            <a:off x="4716463" y="1484313"/>
            <a:ext cx="1439862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“I”</a:t>
            </a:r>
            <a:r>
              <a:rPr kumimoji="0"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型承接</a:t>
            </a:r>
            <a:endParaRPr kumimoji="0"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11" name="AutoShape 47"/>
          <p:cNvSpPr>
            <a:spLocks noChangeArrowheads="1"/>
          </p:cNvSpPr>
          <p:nvPr/>
        </p:nvSpPr>
        <p:spPr bwMode="auto">
          <a:xfrm>
            <a:off x="5435600" y="2492375"/>
            <a:ext cx="215900" cy="360363"/>
          </a:xfrm>
          <a:prstGeom prst="upDownArrow">
            <a:avLst>
              <a:gd name="adj1" fmla="val 50000"/>
              <a:gd name="adj2" fmla="val 333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12" name="Text Box 48"/>
          <p:cNvSpPr txBox="1">
            <a:spLocks noChangeArrowheads="1"/>
          </p:cNvSpPr>
          <p:nvPr/>
        </p:nvSpPr>
        <p:spPr bwMode="auto">
          <a:xfrm>
            <a:off x="5219700" y="2997200"/>
            <a:ext cx="792163" cy="400110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13" name="Text Box 49"/>
          <p:cNvSpPr txBox="1">
            <a:spLocks noChangeArrowheads="1"/>
          </p:cNvSpPr>
          <p:nvPr/>
        </p:nvSpPr>
        <p:spPr bwMode="auto">
          <a:xfrm>
            <a:off x="6299200" y="2997200"/>
            <a:ext cx="792163" cy="400110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14" name="Text Box 50"/>
          <p:cNvSpPr txBox="1">
            <a:spLocks noChangeArrowheads="1"/>
          </p:cNvSpPr>
          <p:nvPr/>
        </p:nvSpPr>
        <p:spPr bwMode="auto">
          <a:xfrm>
            <a:off x="7380288" y="2997200"/>
            <a:ext cx="1295400" cy="400110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15" name="AutoShape 51"/>
          <p:cNvSpPr>
            <a:spLocks noChangeArrowheads="1"/>
          </p:cNvSpPr>
          <p:nvPr/>
        </p:nvSpPr>
        <p:spPr bwMode="auto">
          <a:xfrm>
            <a:off x="6588125" y="2492375"/>
            <a:ext cx="215900" cy="360363"/>
          </a:xfrm>
          <a:prstGeom prst="upDownArrow">
            <a:avLst>
              <a:gd name="adj1" fmla="val 50000"/>
              <a:gd name="adj2" fmla="val 333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16" name="AutoShape 52"/>
          <p:cNvSpPr>
            <a:spLocks noChangeArrowheads="1"/>
          </p:cNvSpPr>
          <p:nvPr/>
        </p:nvSpPr>
        <p:spPr bwMode="auto">
          <a:xfrm>
            <a:off x="7885113" y="2492375"/>
            <a:ext cx="215900" cy="360363"/>
          </a:xfrm>
          <a:prstGeom prst="upDownArrow">
            <a:avLst>
              <a:gd name="adj1" fmla="val 50000"/>
              <a:gd name="adj2" fmla="val 333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17" name="Text Box 53"/>
          <p:cNvSpPr txBox="1">
            <a:spLocks noChangeArrowheads="1"/>
          </p:cNvSpPr>
          <p:nvPr/>
        </p:nvSpPr>
        <p:spPr bwMode="auto">
          <a:xfrm>
            <a:off x="4067175" y="3573463"/>
            <a:ext cx="4465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r>
              <a:rPr kumimoji="0"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大要素一致</a:t>
            </a:r>
            <a:r>
              <a:rPr kumimoji="0" lang="en-US" altLang="zh-CN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kumimoji="0"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只是目标值差异</a:t>
            </a:r>
            <a:endParaRPr kumimoji="0"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18" name="Line 54"/>
          <p:cNvSpPr>
            <a:spLocks noChangeShapeType="1"/>
          </p:cNvSpPr>
          <p:nvPr/>
        </p:nvSpPr>
        <p:spPr bwMode="auto">
          <a:xfrm>
            <a:off x="6773863" y="40925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19" name="Text Box 55"/>
          <p:cNvSpPr txBox="1">
            <a:spLocks noChangeArrowheads="1"/>
          </p:cNvSpPr>
          <p:nvPr/>
        </p:nvSpPr>
        <p:spPr bwMode="auto">
          <a:xfrm>
            <a:off x="5291138" y="4581525"/>
            <a:ext cx="792162" cy="400110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20" name="Text Box 56"/>
          <p:cNvSpPr txBox="1">
            <a:spLocks noChangeArrowheads="1"/>
          </p:cNvSpPr>
          <p:nvPr/>
        </p:nvSpPr>
        <p:spPr bwMode="auto">
          <a:xfrm>
            <a:off x="6370638" y="4581525"/>
            <a:ext cx="792162" cy="400110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21" name="Text Box 57"/>
          <p:cNvSpPr txBox="1">
            <a:spLocks noChangeArrowheads="1"/>
          </p:cNvSpPr>
          <p:nvPr/>
        </p:nvSpPr>
        <p:spPr bwMode="auto">
          <a:xfrm>
            <a:off x="7451725" y="4581525"/>
            <a:ext cx="1295400" cy="400110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22" name="Text Box 58"/>
          <p:cNvSpPr txBox="1">
            <a:spLocks noChangeArrowheads="1"/>
          </p:cNvSpPr>
          <p:nvPr/>
        </p:nvSpPr>
        <p:spPr bwMode="auto">
          <a:xfrm>
            <a:off x="4138613" y="4581525"/>
            <a:ext cx="792162" cy="400110"/>
          </a:xfrm>
          <a:prstGeom prst="rect">
            <a:avLst/>
          </a:prstGeom>
          <a:solidFill>
            <a:srgbClr val="FF6600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上级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23" name="Text Box 59"/>
          <p:cNvSpPr txBox="1">
            <a:spLocks noChangeArrowheads="1"/>
          </p:cNvSpPr>
          <p:nvPr/>
        </p:nvSpPr>
        <p:spPr bwMode="auto">
          <a:xfrm>
            <a:off x="4138613" y="5662613"/>
            <a:ext cx="792162" cy="400110"/>
          </a:xfrm>
          <a:prstGeom prst="rect">
            <a:avLst/>
          </a:prstGeom>
          <a:solidFill>
            <a:srgbClr val="FF6600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下级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24" name="Text Box 60"/>
          <p:cNvSpPr txBox="1">
            <a:spLocks noChangeArrowheads="1"/>
          </p:cNvSpPr>
          <p:nvPr/>
        </p:nvSpPr>
        <p:spPr bwMode="auto">
          <a:xfrm>
            <a:off x="4787900" y="4149725"/>
            <a:ext cx="1439863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“Z”</a:t>
            </a:r>
            <a:r>
              <a:rPr kumimoji="0"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型承接</a:t>
            </a:r>
            <a:endParaRPr kumimoji="0"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25" name="Text Box 61"/>
          <p:cNvSpPr txBox="1">
            <a:spLocks noChangeArrowheads="1"/>
          </p:cNvSpPr>
          <p:nvPr/>
        </p:nvSpPr>
        <p:spPr bwMode="auto">
          <a:xfrm>
            <a:off x="5291138" y="5662613"/>
            <a:ext cx="792162" cy="400110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26" name="Text Box 62"/>
          <p:cNvSpPr txBox="1">
            <a:spLocks noChangeArrowheads="1"/>
          </p:cNvSpPr>
          <p:nvPr/>
        </p:nvSpPr>
        <p:spPr bwMode="auto">
          <a:xfrm>
            <a:off x="6370638" y="5662613"/>
            <a:ext cx="792162" cy="400110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方策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27" name="Text Box 63"/>
          <p:cNvSpPr txBox="1">
            <a:spLocks noChangeArrowheads="1"/>
          </p:cNvSpPr>
          <p:nvPr/>
        </p:nvSpPr>
        <p:spPr bwMode="auto">
          <a:xfrm>
            <a:off x="7451725" y="5662613"/>
            <a:ext cx="1295400" cy="400110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28" name="Text Box 64"/>
          <p:cNvSpPr txBox="1">
            <a:spLocks noChangeArrowheads="1"/>
          </p:cNvSpPr>
          <p:nvPr/>
        </p:nvSpPr>
        <p:spPr bwMode="auto">
          <a:xfrm>
            <a:off x="4138613" y="6238875"/>
            <a:ext cx="4465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下级承接上级的管理项目</a:t>
            </a:r>
            <a:endParaRPr kumimoji="0"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29" name="AutoShape 65"/>
          <p:cNvSpPr>
            <a:spLocks noChangeArrowheads="1"/>
          </p:cNvSpPr>
          <p:nvPr/>
        </p:nvSpPr>
        <p:spPr bwMode="auto">
          <a:xfrm rot="-849533">
            <a:off x="5508625" y="5300663"/>
            <a:ext cx="2449513" cy="203200"/>
          </a:xfrm>
          <a:prstGeom prst="leftArrow">
            <a:avLst>
              <a:gd name="adj1" fmla="val 50000"/>
              <a:gd name="adj2" fmla="val 3013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1330" name="Text Box 66"/>
          <p:cNvSpPr txBox="1">
            <a:spLocks noChangeArrowheads="1"/>
          </p:cNvSpPr>
          <p:nvPr/>
        </p:nvSpPr>
        <p:spPr bwMode="auto">
          <a:xfrm>
            <a:off x="395288" y="5300663"/>
            <a:ext cx="3168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尽量使用”</a:t>
            </a:r>
            <a:r>
              <a:rPr kumimoji="0" lang="en-US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Z”</a:t>
            </a:r>
            <a:r>
              <a:rPr kumimoji="0"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型承接</a:t>
            </a:r>
            <a:r>
              <a:rPr kumimoji="0" lang="en-US" altLang="zh-CN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kumimoji="0"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有时也可两种方式混用</a:t>
            </a:r>
            <a:endParaRPr kumimoji="0" lang="zh-CN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七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案例分析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341313" y="1089025"/>
            <a:ext cx="5508625" cy="5286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kumimoji="0"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、目视板的作成</a:t>
            </a:r>
            <a:r>
              <a:rPr kumimoji="0" lang="en-US" altLang="zh-CN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kumimoji="0"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目视板布局</a:t>
            </a:r>
            <a:endParaRPr kumimoji="0" lang="zh-CN" altLang="en-US" sz="2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-9091613" y="2257425"/>
            <a:ext cx="114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19" name="Rectangle 7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20" name="Rectangle 8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21" name="Rectangle 9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22" name="Rectangle 10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28" name="Line 16"/>
          <p:cNvSpPr>
            <a:spLocks noChangeShapeType="1"/>
          </p:cNvSpPr>
          <p:nvPr/>
        </p:nvSpPr>
        <p:spPr bwMode="auto">
          <a:xfrm>
            <a:off x="21221700" y="-228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29" name="Line 17"/>
          <p:cNvSpPr>
            <a:spLocks noChangeShapeType="1"/>
          </p:cNvSpPr>
          <p:nvPr/>
        </p:nvSpPr>
        <p:spPr bwMode="auto">
          <a:xfrm>
            <a:off x="21221700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30" name="Line 18"/>
          <p:cNvSpPr>
            <a:spLocks noChangeShapeType="1"/>
          </p:cNvSpPr>
          <p:nvPr/>
        </p:nvSpPr>
        <p:spPr bwMode="auto">
          <a:xfrm>
            <a:off x="20710525" y="-228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31" name="Line 19"/>
          <p:cNvSpPr>
            <a:spLocks noChangeShapeType="1"/>
          </p:cNvSpPr>
          <p:nvPr/>
        </p:nvSpPr>
        <p:spPr bwMode="auto">
          <a:xfrm>
            <a:off x="20710525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32" name="Line 20"/>
          <p:cNvSpPr>
            <a:spLocks noChangeShapeType="1"/>
          </p:cNvSpPr>
          <p:nvPr/>
        </p:nvSpPr>
        <p:spPr bwMode="auto">
          <a:xfrm>
            <a:off x="21221700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33" name="Line 21"/>
          <p:cNvSpPr>
            <a:spLocks noChangeShapeType="1"/>
          </p:cNvSpPr>
          <p:nvPr/>
        </p:nvSpPr>
        <p:spPr bwMode="auto">
          <a:xfrm>
            <a:off x="2724150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35" name="Line 23"/>
          <p:cNvSpPr>
            <a:spLocks noChangeShapeType="1"/>
          </p:cNvSpPr>
          <p:nvPr/>
        </p:nvSpPr>
        <p:spPr bwMode="auto">
          <a:xfrm>
            <a:off x="-9123363" y="1754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36" name="Line 24"/>
          <p:cNvSpPr>
            <a:spLocks noChangeShapeType="1"/>
          </p:cNvSpPr>
          <p:nvPr/>
        </p:nvSpPr>
        <p:spPr bwMode="auto">
          <a:xfrm>
            <a:off x="-9123363" y="1770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37" name="Line 25"/>
          <p:cNvSpPr>
            <a:spLocks noChangeShapeType="1"/>
          </p:cNvSpPr>
          <p:nvPr/>
        </p:nvSpPr>
        <p:spPr bwMode="auto">
          <a:xfrm>
            <a:off x="18259425" y="1754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38" name="Line 26"/>
          <p:cNvSpPr>
            <a:spLocks noChangeShapeType="1"/>
          </p:cNvSpPr>
          <p:nvPr/>
        </p:nvSpPr>
        <p:spPr bwMode="auto">
          <a:xfrm>
            <a:off x="-9123363" y="22193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653339" name="Group 27"/>
          <p:cNvGraphicFramePr>
            <a:graphicFrameLocks noGrp="1"/>
          </p:cNvGraphicFramePr>
          <p:nvPr/>
        </p:nvGraphicFramePr>
        <p:xfrm>
          <a:off x="-12215813" y="1943100"/>
          <a:ext cx="208280" cy="10058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目标别</a:t>
                      </a: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53345" name="Picture 3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8675688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3346" name="Text Box 34"/>
          <p:cNvSpPr txBox="1">
            <a:spLocks noChangeArrowheads="1"/>
          </p:cNvSpPr>
          <p:nvPr/>
        </p:nvSpPr>
        <p:spPr bwMode="auto">
          <a:xfrm>
            <a:off x="323850" y="4797425"/>
            <a:ext cx="8497888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注意事项</a:t>
            </a:r>
            <a:r>
              <a:rPr kumimoji="0" lang="en-US" altLang="zh-CN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endParaRPr kumimoji="0" lang="en-US" altLang="zh-CN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kumimoji="0"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、活动计划书的目标和管理项目都需要在目视板上展示（结果系即目标悬挂于各类别的上部，要因系即管理项目悬挂于各类别的下部。</a:t>
            </a:r>
            <a:endParaRPr kumimoji="0"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kumimoji="0"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、推移图上的数据需在规定的时间内进行数据更新（一般是在下月初）</a:t>
            </a:r>
            <a:endParaRPr kumimoji="0"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47" name="AutoShape 35"/>
          <p:cNvSpPr>
            <a:spLocks noChangeArrowheads="1"/>
          </p:cNvSpPr>
          <p:nvPr/>
        </p:nvSpPr>
        <p:spPr bwMode="auto">
          <a:xfrm>
            <a:off x="1619250" y="2276475"/>
            <a:ext cx="5256213" cy="792163"/>
          </a:xfrm>
          <a:prstGeom prst="wedgeRoundRectCallout">
            <a:avLst>
              <a:gd name="adj1" fmla="val 56495"/>
              <a:gd name="adj2" fmla="val -171644"/>
              <a:gd name="adj3" fmla="val 16667"/>
            </a:avLst>
          </a:prstGeom>
          <a:solidFill>
            <a:srgbClr val="FFFF00">
              <a:alpha val="44000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endParaRPr kumimoji="0" lang="zh-CN" altLang="zh-CN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48" name="Text Box 36"/>
          <p:cNvSpPr txBox="1">
            <a:spLocks noChangeArrowheads="1"/>
          </p:cNvSpPr>
          <p:nvPr/>
        </p:nvSpPr>
        <p:spPr bwMode="auto">
          <a:xfrm>
            <a:off x="7019925" y="981075"/>
            <a:ext cx="1584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6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结果系指标</a:t>
            </a:r>
            <a:r>
              <a:rPr kumimoji="0" lang="en-US" altLang="zh-CN" sz="16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 </a:t>
            </a:r>
            <a:r>
              <a:rPr kumimoji="0" lang="zh-CN" altLang="en-US" sz="16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目标</a:t>
            </a:r>
            <a:endParaRPr kumimoji="0" lang="zh-CN" altLang="en-US" sz="1600" b="0" dirty="0">
              <a:solidFill>
                <a:srgbClr val="0000FF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49" name="AutoShape 37"/>
          <p:cNvSpPr>
            <a:spLocks noChangeArrowheads="1"/>
          </p:cNvSpPr>
          <p:nvPr/>
        </p:nvSpPr>
        <p:spPr bwMode="auto">
          <a:xfrm>
            <a:off x="1619250" y="3141663"/>
            <a:ext cx="5256213" cy="1511300"/>
          </a:xfrm>
          <a:prstGeom prst="wedgeRoundRectCallout">
            <a:avLst>
              <a:gd name="adj1" fmla="val 49880"/>
              <a:gd name="adj2" fmla="val 67750"/>
              <a:gd name="adj3" fmla="val 16667"/>
            </a:avLst>
          </a:prstGeom>
          <a:solidFill>
            <a:srgbClr val="FFFF00">
              <a:alpha val="44000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endParaRPr kumimoji="0" lang="zh-CN" altLang="zh-CN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3350" name="Text Box 38"/>
          <p:cNvSpPr txBox="1">
            <a:spLocks noChangeArrowheads="1"/>
          </p:cNvSpPr>
          <p:nvPr/>
        </p:nvSpPr>
        <p:spPr bwMode="auto">
          <a:xfrm>
            <a:off x="6732588" y="4672013"/>
            <a:ext cx="1584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6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要因系指标</a:t>
            </a:r>
            <a:r>
              <a:rPr kumimoji="0" lang="en-US" altLang="zh-CN" sz="16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 </a:t>
            </a:r>
            <a:r>
              <a:rPr kumimoji="0" lang="zh-CN" altLang="en-US" sz="1600" b="0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管理项目</a:t>
            </a:r>
            <a:endParaRPr kumimoji="0" lang="zh-CN" altLang="en-US" sz="1600" b="0" dirty="0">
              <a:solidFill>
                <a:srgbClr val="0000FF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七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案例分析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5761038" cy="5286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r>
              <a:rPr kumimoji="0"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、反省回顾</a:t>
            </a:r>
            <a:r>
              <a:rPr kumimoji="0" lang="en-US" altLang="zh-CN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周、月、季、半年、年度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12" name="テキスト 203"/>
          <p:cNvSpPr txBox="1">
            <a:spLocks noChangeArrowheads="1"/>
          </p:cNvSpPr>
          <p:nvPr/>
        </p:nvSpPr>
        <p:spPr bwMode="auto">
          <a:xfrm>
            <a:off x="-4395788" y="2257425"/>
            <a:ext cx="114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13" name="Text Box 5"/>
          <p:cNvSpPr txBox="1">
            <a:spLocks noChangeArrowheads="1"/>
          </p:cNvSpPr>
          <p:nvPr/>
        </p:nvSpPr>
        <p:spPr bwMode="auto">
          <a:xfrm>
            <a:off x="-9091613" y="2257425"/>
            <a:ext cx="114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14" name="Rectangle 6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15" name="Rectangle 7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16" name="Rectangle 8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18" name="Rectangle 10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21221700" y="-228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25" name="Line 17"/>
          <p:cNvSpPr>
            <a:spLocks noChangeShapeType="1"/>
          </p:cNvSpPr>
          <p:nvPr/>
        </p:nvSpPr>
        <p:spPr bwMode="auto">
          <a:xfrm>
            <a:off x="21221700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26" name="Line 18"/>
          <p:cNvSpPr>
            <a:spLocks noChangeShapeType="1"/>
          </p:cNvSpPr>
          <p:nvPr/>
        </p:nvSpPr>
        <p:spPr bwMode="auto">
          <a:xfrm>
            <a:off x="20710525" y="-228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27" name="Line 19"/>
          <p:cNvSpPr>
            <a:spLocks noChangeShapeType="1"/>
          </p:cNvSpPr>
          <p:nvPr/>
        </p:nvSpPr>
        <p:spPr bwMode="auto">
          <a:xfrm>
            <a:off x="20710525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28" name="Line 20"/>
          <p:cNvSpPr>
            <a:spLocks noChangeShapeType="1"/>
          </p:cNvSpPr>
          <p:nvPr/>
        </p:nvSpPr>
        <p:spPr bwMode="auto">
          <a:xfrm>
            <a:off x="21221700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29" name="Line 21"/>
          <p:cNvSpPr>
            <a:spLocks noChangeShapeType="1"/>
          </p:cNvSpPr>
          <p:nvPr/>
        </p:nvSpPr>
        <p:spPr bwMode="auto">
          <a:xfrm>
            <a:off x="2724150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31" name="Line 23"/>
          <p:cNvSpPr>
            <a:spLocks noChangeShapeType="1"/>
          </p:cNvSpPr>
          <p:nvPr/>
        </p:nvSpPr>
        <p:spPr bwMode="auto">
          <a:xfrm>
            <a:off x="-9123363" y="1754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32" name="Line 24"/>
          <p:cNvSpPr>
            <a:spLocks noChangeShapeType="1"/>
          </p:cNvSpPr>
          <p:nvPr/>
        </p:nvSpPr>
        <p:spPr bwMode="auto">
          <a:xfrm>
            <a:off x="-9123363" y="1770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33" name="Line 25"/>
          <p:cNvSpPr>
            <a:spLocks noChangeShapeType="1"/>
          </p:cNvSpPr>
          <p:nvPr/>
        </p:nvSpPr>
        <p:spPr bwMode="auto">
          <a:xfrm>
            <a:off x="18259425" y="1754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34" name="Line 26"/>
          <p:cNvSpPr>
            <a:spLocks noChangeShapeType="1"/>
          </p:cNvSpPr>
          <p:nvPr/>
        </p:nvSpPr>
        <p:spPr bwMode="auto">
          <a:xfrm>
            <a:off x="-9123363" y="22193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657435" name="Group 27"/>
          <p:cNvGraphicFramePr>
            <a:graphicFrameLocks noGrp="1"/>
          </p:cNvGraphicFramePr>
          <p:nvPr/>
        </p:nvGraphicFramePr>
        <p:xfrm>
          <a:off x="-12215813" y="1943100"/>
          <a:ext cx="208280" cy="10058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目标别</a:t>
                      </a: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7441" name="Rectangle 33"/>
          <p:cNvSpPr>
            <a:spLocks noChangeArrowheads="1"/>
          </p:cNvSpPr>
          <p:nvPr/>
        </p:nvSpPr>
        <p:spPr bwMode="auto">
          <a:xfrm>
            <a:off x="990600" y="12192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42" name="Text Box 34"/>
          <p:cNvSpPr txBox="1">
            <a:spLocks noChangeArrowheads="1"/>
          </p:cNvSpPr>
          <p:nvPr/>
        </p:nvSpPr>
        <p:spPr bwMode="auto">
          <a:xfrm>
            <a:off x="2698750" y="2997200"/>
            <a:ext cx="503238" cy="163121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PV</a:t>
            </a: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公司</a:t>
            </a:r>
            <a:r>
              <a:rPr kumimoji="0"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C&amp;J</a:t>
            </a:r>
            <a:endParaRPr kumimoji="0"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43" name="AutoShape 35"/>
          <p:cNvSpPr>
            <a:spLocks noChangeArrowheads="1"/>
          </p:cNvSpPr>
          <p:nvPr/>
        </p:nvSpPr>
        <p:spPr bwMode="auto">
          <a:xfrm>
            <a:off x="3276600" y="3789363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44" name="Text Box 36"/>
          <p:cNvSpPr txBox="1">
            <a:spLocks noChangeArrowheads="1"/>
          </p:cNvSpPr>
          <p:nvPr/>
        </p:nvSpPr>
        <p:spPr bwMode="auto">
          <a:xfrm>
            <a:off x="3851275" y="2997200"/>
            <a:ext cx="503238" cy="1930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制造本部</a:t>
            </a:r>
            <a:r>
              <a:rPr kumimoji="0"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C&amp;J</a:t>
            </a:r>
            <a:endParaRPr kumimoji="0"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45" name="Text Box 37"/>
          <p:cNvSpPr txBox="1">
            <a:spLocks noChangeArrowheads="1"/>
          </p:cNvSpPr>
          <p:nvPr/>
        </p:nvSpPr>
        <p:spPr bwMode="auto">
          <a:xfrm>
            <a:off x="4859338" y="2997200"/>
            <a:ext cx="503237" cy="1930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花都工厂</a:t>
            </a:r>
            <a:r>
              <a:rPr kumimoji="0"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C&amp;J</a:t>
            </a:r>
            <a:endParaRPr kumimoji="0"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46" name="AutoShape 38"/>
          <p:cNvSpPr>
            <a:spLocks noChangeArrowheads="1"/>
          </p:cNvSpPr>
          <p:nvPr/>
        </p:nvSpPr>
        <p:spPr bwMode="auto">
          <a:xfrm>
            <a:off x="5437188" y="3789363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47" name="AutoShape 39"/>
          <p:cNvSpPr>
            <a:spLocks noChangeArrowheads="1"/>
          </p:cNvSpPr>
          <p:nvPr/>
        </p:nvSpPr>
        <p:spPr bwMode="auto">
          <a:xfrm>
            <a:off x="4416425" y="3789363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48" name="Text Box 40"/>
          <p:cNvSpPr txBox="1">
            <a:spLocks noChangeArrowheads="1"/>
          </p:cNvSpPr>
          <p:nvPr/>
        </p:nvSpPr>
        <p:spPr bwMode="auto">
          <a:xfrm>
            <a:off x="5938838" y="2997200"/>
            <a:ext cx="503237" cy="1930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车间科室</a:t>
            </a:r>
            <a:r>
              <a:rPr kumimoji="0"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C&amp;J</a:t>
            </a:r>
            <a:endParaRPr kumimoji="0"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49" name="AutoShape 41"/>
          <p:cNvSpPr>
            <a:spLocks noChangeArrowheads="1"/>
          </p:cNvSpPr>
          <p:nvPr/>
        </p:nvSpPr>
        <p:spPr bwMode="auto">
          <a:xfrm>
            <a:off x="6516688" y="3789363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50" name="Text Box 42"/>
          <p:cNvSpPr txBox="1">
            <a:spLocks noChangeArrowheads="1"/>
          </p:cNvSpPr>
          <p:nvPr/>
        </p:nvSpPr>
        <p:spPr bwMode="auto">
          <a:xfrm>
            <a:off x="7019925" y="3068638"/>
            <a:ext cx="503238" cy="1323439"/>
          </a:xfrm>
          <a:prstGeom prst="rect">
            <a:avLst/>
          </a:prstGeom>
          <a:solidFill>
            <a:srgbClr val="FF99CC"/>
          </a:solidFill>
          <a:ln w="76200" cmpd="tri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班组</a:t>
            </a:r>
            <a:r>
              <a:rPr kumimoji="0" lang="en-US" altLang="zh-CN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C&amp;J</a:t>
            </a:r>
            <a:endParaRPr kumimoji="0" lang="en-US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51" name="AutoShape 43"/>
          <p:cNvSpPr>
            <a:spLocks noChangeArrowheads="1"/>
          </p:cNvSpPr>
          <p:nvPr/>
        </p:nvSpPr>
        <p:spPr bwMode="auto">
          <a:xfrm rot="10800000">
            <a:off x="3059113" y="5229225"/>
            <a:ext cx="381635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kumimoji="0" lang="zh-CN" altLang="zh-CN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52" name="Text Box 44"/>
          <p:cNvSpPr txBox="1">
            <a:spLocks noChangeArrowheads="1"/>
          </p:cNvSpPr>
          <p:nvPr/>
        </p:nvSpPr>
        <p:spPr bwMode="auto">
          <a:xfrm>
            <a:off x="1547813" y="5157788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400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实绩反馈</a:t>
            </a:r>
            <a:endParaRPr kumimoji="0" lang="zh-CN" altLang="en-US" sz="2400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53" name="Text Box 45"/>
          <p:cNvSpPr txBox="1">
            <a:spLocks noChangeArrowheads="1"/>
          </p:cNvSpPr>
          <p:nvPr/>
        </p:nvSpPr>
        <p:spPr bwMode="auto">
          <a:xfrm>
            <a:off x="6084888" y="1052513"/>
            <a:ext cx="936625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流程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54" name="Text Box 46"/>
          <p:cNvSpPr txBox="1">
            <a:spLocks noChangeArrowheads="1"/>
          </p:cNvSpPr>
          <p:nvPr/>
        </p:nvSpPr>
        <p:spPr bwMode="auto">
          <a:xfrm>
            <a:off x="323850" y="5589588"/>
            <a:ext cx="849788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注意事项</a:t>
            </a:r>
            <a:r>
              <a:rPr kumimoji="0" lang="en-US" altLang="zh-CN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endParaRPr kumimoji="0" lang="en-US" altLang="zh-CN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kumimoji="0"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、班组至少每月对本班目标和管理项目进行总结和反省，找出课题并改善。班长需每月至少每月一次对班组成员进行本班业绩说明。</a:t>
            </a:r>
            <a:endParaRPr kumimoji="0" lang="zh-CN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55" name="Text Box 47"/>
          <p:cNvSpPr txBox="1">
            <a:spLocks noChangeArrowheads="1"/>
          </p:cNvSpPr>
          <p:nvPr/>
        </p:nvSpPr>
        <p:spPr bwMode="auto">
          <a:xfrm>
            <a:off x="6877050" y="1862138"/>
            <a:ext cx="1223963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班长、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班组班会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56" name="Text Box 48"/>
          <p:cNvSpPr txBox="1">
            <a:spLocks noChangeArrowheads="1"/>
          </p:cNvSpPr>
          <p:nvPr/>
        </p:nvSpPr>
        <p:spPr bwMode="auto">
          <a:xfrm>
            <a:off x="5867400" y="1933575"/>
            <a:ext cx="7921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科长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科会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57" name="Text Box 49"/>
          <p:cNvSpPr txBox="1">
            <a:spLocks noChangeArrowheads="1"/>
          </p:cNvSpPr>
          <p:nvPr/>
        </p:nvSpPr>
        <p:spPr bwMode="auto">
          <a:xfrm>
            <a:off x="4716463" y="1916113"/>
            <a:ext cx="1223962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工厂总经理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经营会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58" name="Text Box 50"/>
          <p:cNvSpPr txBox="1">
            <a:spLocks noChangeArrowheads="1"/>
          </p:cNvSpPr>
          <p:nvPr/>
        </p:nvSpPr>
        <p:spPr bwMode="auto">
          <a:xfrm>
            <a:off x="3635375" y="1916113"/>
            <a:ext cx="1008063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本部长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本部例会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7459" name="Text Box 51"/>
          <p:cNvSpPr txBox="1">
            <a:spLocks noChangeArrowheads="1"/>
          </p:cNvSpPr>
          <p:nvPr/>
        </p:nvSpPr>
        <p:spPr bwMode="auto">
          <a:xfrm>
            <a:off x="2484438" y="1916113"/>
            <a:ext cx="9366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总经理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16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经营会</a:t>
            </a:r>
            <a:endParaRPr kumimoji="0" lang="zh-CN" altLang="en-US" sz="16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七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案例分析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5761038" cy="5286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r>
              <a:rPr kumimoji="0" lang="zh-CN" altLang="en-US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、反省回顾</a:t>
            </a:r>
            <a:r>
              <a:rPr kumimoji="0" lang="en-US" altLang="zh-CN" sz="2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周、月、季、半年、年度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60" name="テキスト 203"/>
          <p:cNvSpPr txBox="1">
            <a:spLocks noChangeArrowheads="1"/>
          </p:cNvSpPr>
          <p:nvPr/>
        </p:nvSpPr>
        <p:spPr bwMode="auto">
          <a:xfrm>
            <a:off x="-4395788" y="2257425"/>
            <a:ext cx="114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61" name="Text Box 5"/>
          <p:cNvSpPr txBox="1">
            <a:spLocks noChangeArrowheads="1"/>
          </p:cNvSpPr>
          <p:nvPr/>
        </p:nvSpPr>
        <p:spPr bwMode="auto">
          <a:xfrm>
            <a:off x="-9091613" y="2257425"/>
            <a:ext cx="114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62" name="Rectangle 6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63" name="Rectangle 7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64" name="Rectangle 8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65" name="Rectangle 9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66" name="Rectangle 10"/>
          <p:cNvSpPr>
            <a:spLocks noChangeArrowheads="1"/>
          </p:cNvSpPr>
          <p:nvPr/>
        </p:nvSpPr>
        <p:spPr bwMode="auto">
          <a:xfrm>
            <a:off x="-13066713" y="-1663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72" name="Line 16"/>
          <p:cNvSpPr>
            <a:spLocks noChangeShapeType="1"/>
          </p:cNvSpPr>
          <p:nvPr/>
        </p:nvSpPr>
        <p:spPr bwMode="auto">
          <a:xfrm>
            <a:off x="21221700" y="-228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73" name="Line 17"/>
          <p:cNvSpPr>
            <a:spLocks noChangeShapeType="1"/>
          </p:cNvSpPr>
          <p:nvPr/>
        </p:nvSpPr>
        <p:spPr bwMode="auto">
          <a:xfrm>
            <a:off x="21221700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74" name="Line 18"/>
          <p:cNvSpPr>
            <a:spLocks noChangeShapeType="1"/>
          </p:cNvSpPr>
          <p:nvPr/>
        </p:nvSpPr>
        <p:spPr bwMode="auto">
          <a:xfrm>
            <a:off x="20710525" y="-228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75" name="Line 19"/>
          <p:cNvSpPr>
            <a:spLocks noChangeShapeType="1"/>
          </p:cNvSpPr>
          <p:nvPr/>
        </p:nvSpPr>
        <p:spPr bwMode="auto">
          <a:xfrm>
            <a:off x="20710525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76" name="Line 20"/>
          <p:cNvSpPr>
            <a:spLocks noChangeShapeType="1"/>
          </p:cNvSpPr>
          <p:nvPr/>
        </p:nvSpPr>
        <p:spPr bwMode="auto">
          <a:xfrm>
            <a:off x="21221700" y="107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79" name="Line 23"/>
          <p:cNvSpPr>
            <a:spLocks noChangeShapeType="1"/>
          </p:cNvSpPr>
          <p:nvPr/>
        </p:nvSpPr>
        <p:spPr bwMode="auto">
          <a:xfrm>
            <a:off x="-9123363" y="1754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80" name="Line 24"/>
          <p:cNvSpPr>
            <a:spLocks noChangeShapeType="1"/>
          </p:cNvSpPr>
          <p:nvPr/>
        </p:nvSpPr>
        <p:spPr bwMode="auto">
          <a:xfrm>
            <a:off x="-9123363" y="1770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81" name="Line 25"/>
          <p:cNvSpPr>
            <a:spLocks noChangeShapeType="1"/>
          </p:cNvSpPr>
          <p:nvPr/>
        </p:nvSpPr>
        <p:spPr bwMode="auto">
          <a:xfrm>
            <a:off x="18259425" y="1754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82" name="Line 26"/>
          <p:cNvSpPr>
            <a:spLocks noChangeShapeType="1"/>
          </p:cNvSpPr>
          <p:nvPr/>
        </p:nvSpPr>
        <p:spPr bwMode="auto">
          <a:xfrm>
            <a:off x="-9123363" y="22193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659483" name="Group 27"/>
          <p:cNvGraphicFramePr>
            <a:graphicFrameLocks noGrp="1"/>
          </p:cNvGraphicFramePr>
          <p:nvPr/>
        </p:nvGraphicFramePr>
        <p:xfrm>
          <a:off x="-12215813" y="1943100"/>
          <a:ext cx="208280" cy="10058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目标别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9489" name="Rectangle 33"/>
          <p:cNvSpPr>
            <a:spLocks noChangeArrowheads="1"/>
          </p:cNvSpPr>
          <p:nvPr/>
        </p:nvSpPr>
        <p:spPr bwMode="auto">
          <a:xfrm>
            <a:off x="990600" y="12192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59490" name="Text Box 34"/>
          <p:cNvSpPr txBox="1">
            <a:spLocks noChangeArrowheads="1"/>
          </p:cNvSpPr>
          <p:nvPr/>
        </p:nvSpPr>
        <p:spPr bwMode="auto">
          <a:xfrm>
            <a:off x="6084888" y="1052513"/>
            <a:ext cx="1728787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班组反省格式</a:t>
            </a:r>
            <a:endParaRPr kumimoji="0" lang="zh-CN" altLang="en-US" sz="20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659491" name="Picture 3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1463" r="18994" b="12587"/>
          <a:stretch>
            <a:fillRect/>
          </a:stretch>
        </p:blipFill>
        <p:spPr bwMode="auto">
          <a:xfrm>
            <a:off x="430879" y="1628760"/>
            <a:ext cx="7921625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七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案例分析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5288" y="1628775"/>
            <a:ext cx="7921625" cy="5040313"/>
            <a:chOff x="395288" y="1628775"/>
            <a:chExt cx="7921625" cy="5040313"/>
          </a:xfrm>
        </p:grpSpPr>
        <p:sp>
          <p:nvSpPr>
            <p:cNvPr id="659492" name="Rectangle 36"/>
            <p:cNvSpPr>
              <a:spLocks noChangeArrowheads="1"/>
            </p:cNvSpPr>
            <p:nvPr/>
          </p:nvSpPr>
          <p:spPr bwMode="auto">
            <a:xfrm>
              <a:off x="395288" y="1628775"/>
              <a:ext cx="7921625" cy="50403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 bwMode="auto">
            <a:xfrm>
              <a:off x="701484" y="1628775"/>
              <a:ext cx="1080144" cy="29051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</a:pPr>
              <a:endParaRPr kumimoji="1" lang="zh-CN" alt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0"/>
            <a:ext cx="9137154" cy="68557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" y="2316163"/>
            <a:ext cx="9144000" cy="1027112"/>
          </a:xfrm>
          <a:prstGeom prst="rect">
            <a:avLst/>
          </a:prstGeom>
          <a:solidFill>
            <a:srgbClr val="F0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" y="3336925"/>
            <a:ext cx="9144000" cy="593725"/>
          </a:xfrm>
          <a:prstGeom prst="rect">
            <a:avLst/>
          </a:pr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91482" y="2248693"/>
            <a:ext cx="6310312" cy="11604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endParaRPr lang="zh-CN" altLang="en-US" sz="4800" b="1" kern="0" dirty="0">
              <a:solidFill>
                <a:schemeClr val="accent2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" y="3372365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None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70"/>
          <p:cNvSpPr>
            <a:spLocks noChangeArrowheads="1"/>
          </p:cNvSpPr>
          <p:nvPr/>
        </p:nvSpPr>
        <p:spPr bwMode="auto">
          <a:xfrm>
            <a:off x="1489992" y="2315116"/>
            <a:ext cx="6121400" cy="175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End</a:t>
            </a:r>
            <a:b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8" grpId="0" autoUpdateAnimBg="0"/>
      <p:bldP spid="9" grpId="0" autoUpdateAnimBg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250825" y="2159000"/>
            <a:ext cx="6172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4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强调沟通的管理</a:t>
            </a:r>
            <a:endParaRPr lang="zh-CN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追根究底的管理</a:t>
            </a:r>
            <a:endParaRPr lang="zh-CN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强调「持续改善」的管理</a:t>
            </a:r>
            <a:endParaRPr lang="zh-CN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注重「自我责任」的管理</a:t>
            </a:r>
            <a:endParaRPr lang="zh-CN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4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过程与结果并重的管理</a:t>
            </a:r>
            <a:endParaRPr lang="zh-TW" altLang="en-US" sz="24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2427288" y="4548188"/>
            <a:ext cx="8382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21" name="Line 5"/>
          <p:cNvSpPr>
            <a:spLocks noChangeShapeType="1"/>
          </p:cNvSpPr>
          <p:nvPr/>
        </p:nvSpPr>
        <p:spPr bwMode="auto">
          <a:xfrm>
            <a:off x="2427288" y="5157788"/>
            <a:ext cx="8382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684213" y="4149725"/>
            <a:ext cx="1666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好的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过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程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正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确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的方策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TW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23" name="Text Box 7"/>
          <p:cNvSpPr txBox="1">
            <a:spLocks noChangeArrowheads="1"/>
          </p:cNvSpPr>
          <p:nvPr/>
        </p:nvSpPr>
        <p:spPr bwMode="auto">
          <a:xfrm>
            <a:off x="611188" y="4759325"/>
            <a:ext cx="1739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不好的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过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程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错误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的方策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TW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3265488" y="4149725"/>
            <a:ext cx="1666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好的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果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标达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成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TW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25" name="Text Box 9"/>
          <p:cNvSpPr txBox="1">
            <a:spLocks noChangeArrowheads="1"/>
          </p:cNvSpPr>
          <p:nvPr/>
        </p:nvSpPr>
        <p:spPr bwMode="auto">
          <a:xfrm>
            <a:off x="3265488" y="4759325"/>
            <a:ext cx="1738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不好的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果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未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达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成</a:t>
            </a:r>
            <a:r>
              <a:rPr lang="en-US" altLang="zh-TW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TW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26" name="Line 10"/>
          <p:cNvSpPr>
            <a:spLocks noChangeShapeType="1"/>
          </p:cNvSpPr>
          <p:nvPr/>
        </p:nvSpPr>
        <p:spPr bwMode="auto">
          <a:xfrm>
            <a:off x="2427288" y="4548188"/>
            <a:ext cx="838200" cy="609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27" name="Line 11"/>
          <p:cNvSpPr>
            <a:spLocks noChangeShapeType="1"/>
          </p:cNvSpPr>
          <p:nvPr/>
        </p:nvSpPr>
        <p:spPr bwMode="auto">
          <a:xfrm flipV="1">
            <a:off x="2427288" y="4548188"/>
            <a:ext cx="762000" cy="609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4787900" y="4225925"/>
            <a:ext cx="4022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基本上好的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果是來自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于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好的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过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程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29" name="Text Box 13"/>
          <p:cNvSpPr txBox="1">
            <a:spLocks noChangeArrowheads="1"/>
          </p:cNvSpPr>
          <p:nvPr/>
        </p:nvSpPr>
        <p:spPr bwMode="auto">
          <a:xfrm>
            <a:off x="4787900" y="4835525"/>
            <a:ext cx="435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基本上不好的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果是來自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于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不好的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过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程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30" name="Line 14"/>
          <p:cNvSpPr>
            <a:spLocks noChangeShapeType="1"/>
          </p:cNvSpPr>
          <p:nvPr/>
        </p:nvSpPr>
        <p:spPr bwMode="auto">
          <a:xfrm flipV="1">
            <a:off x="1208088" y="5673725"/>
            <a:ext cx="762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31" name="Text Box 15"/>
          <p:cNvSpPr txBox="1">
            <a:spLocks noChangeArrowheads="1"/>
          </p:cNvSpPr>
          <p:nvPr/>
        </p:nvSpPr>
        <p:spPr bwMode="auto">
          <a:xfrm>
            <a:off x="2046288" y="5467350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只看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果的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类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型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32" name="Line 16"/>
          <p:cNvSpPr>
            <a:spLocks noChangeShapeType="1"/>
          </p:cNvSpPr>
          <p:nvPr/>
        </p:nvSpPr>
        <p:spPr bwMode="auto">
          <a:xfrm>
            <a:off x="1208088" y="6054725"/>
            <a:ext cx="7620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33" name="Text Box 17"/>
          <p:cNvSpPr txBox="1">
            <a:spLocks noChangeArrowheads="1"/>
          </p:cNvSpPr>
          <p:nvPr/>
        </p:nvSpPr>
        <p:spPr bwMode="auto">
          <a:xfrm>
            <a:off x="2046288" y="5902325"/>
            <a:ext cx="7097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因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为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外在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环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境的急速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变化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，原來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预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期可以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达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成的部份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产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生了</a:t>
            </a:r>
            <a:r>
              <a:rPr lang="zh-CN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变</a:t>
            </a:r>
            <a:r>
              <a:rPr lang="zh-TW" altLang="en-US" sz="1800" b="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化</a:t>
            </a:r>
            <a:endParaRPr lang="zh-TW" altLang="en-US" sz="1800" b="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36" name="Text Box 20"/>
          <p:cNvSpPr txBox="1">
            <a:spLocks noChangeArrowheads="1"/>
          </p:cNvSpPr>
          <p:nvPr/>
        </p:nvSpPr>
        <p:spPr bwMode="auto">
          <a:xfrm>
            <a:off x="4499053" y="1846409"/>
            <a:ext cx="43561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zh-CN" altLang="en-US" sz="24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日产公司经过</a:t>
            </a:r>
            <a:r>
              <a:rPr lang="en-US" altLang="zh-CN" sz="24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3-4</a:t>
            </a:r>
            <a:r>
              <a:rPr lang="zh-CN" altLang="en-US" sz="24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年运行后方针管理诊断达到</a:t>
            </a:r>
            <a:r>
              <a:rPr lang="en-US" altLang="zh-CN" sz="24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</a:t>
            </a:r>
            <a:r>
              <a:rPr lang="zh-CN" altLang="en-US" sz="24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分以上后</a:t>
            </a:r>
            <a:r>
              <a:rPr lang="en-US" altLang="zh-CN" sz="24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公司层面的诊断就不实施了</a:t>
            </a:r>
            <a:r>
              <a:rPr lang="en-US" altLang="zh-CN" sz="24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dirty="0">
                <a:solidFill>
                  <a:srgbClr val="3333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而是以工厂厂长为主实施方针管理诊断。</a:t>
            </a:r>
            <a:endParaRPr lang="zh-CN" altLang="en-US" sz="2400" dirty="0">
              <a:solidFill>
                <a:srgbClr val="3333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38" name="Text Box 22"/>
          <p:cNvSpPr txBox="1">
            <a:spLocks noChangeArrowheads="1"/>
          </p:cNvSpPr>
          <p:nvPr/>
        </p:nvSpPr>
        <p:spPr bwMode="auto">
          <a:xfrm>
            <a:off x="596900" y="1177925"/>
            <a:ext cx="3614738" cy="608013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TW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管理的特</a:t>
            </a:r>
            <a:r>
              <a:rPr lang="zh-CN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征</a:t>
            </a:r>
            <a:endParaRPr lang="zh-TW" altLang="en-US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93239" name="Text Box 23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522" name="Group 18"/>
          <p:cNvGrpSpPr/>
          <p:nvPr/>
        </p:nvGrpSpPr>
        <p:grpSpPr bwMode="auto">
          <a:xfrm>
            <a:off x="323850" y="2078038"/>
            <a:ext cx="8351838" cy="4176712"/>
            <a:chOff x="204" y="1525"/>
            <a:chExt cx="5261" cy="2631"/>
          </a:xfrm>
        </p:grpSpPr>
        <p:sp>
          <p:nvSpPr>
            <p:cNvPr id="533507" name="Text Box 3"/>
            <p:cNvSpPr txBox="1">
              <a:spLocks noChangeArrowheads="1"/>
            </p:cNvSpPr>
            <p:nvPr/>
          </p:nvSpPr>
          <p:spPr bwMode="auto">
            <a:xfrm>
              <a:off x="204" y="2439"/>
              <a:ext cx="1587" cy="640"/>
            </a:xfrm>
            <a:prstGeom prst="rect">
              <a:avLst/>
            </a:prstGeom>
            <a:gradFill rotWithShape="0">
              <a:gsLst>
                <a:gs pos="0">
                  <a:srgbClr val="A7FFE8"/>
                </a:gs>
                <a:gs pos="50000">
                  <a:schemeClr val="bg1"/>
                </a:gs>
                <a:gs pos="100000">
                  <a:srgbClr val="A7FFE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个 别 管 理</a:t>
              </a:r>
              <a:endPara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特别性或短期性的</a:t>
              </a:r>
              <a:endParaRPr lang="zh-CN" altLang="en-US" sz="20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工作管理</a:t>
              </a:r>
              <a:endParaRPr lang="zh-TW" altLang="en-US" sz="20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3508" name="Text Box 4"/>
            <p:cNvSpPr txBox="1">
              <a:spLocks noChangeArrowheads="1"/>
            </p:cNvSpPr>
            <p:nvPr/>
          </p:nvSpPr>
          <p:spPr bwMode="auto">
            <a:xfrm>
              <a:off x="204" y="3112"/>
              <a:ext cx="1587" cy="256"/>
            </a:xfrm>
            <a:prstGeom prst="rect">
              <a:avLst/>
            </a:prstGeom>
            <a:gradFill rotWithShape="0">
              <a:gsLst>
                <a:gs pos="0">
                  <a:srgbClr val="A7FFE8"/>
                </a:gs>
                <a:gs pos="50000">
                  <a:srgbClr val="FFFFFF"/>
                </a:gs>
                <a:gs pos="100000">
                  <a:srgbClr val="A7FFE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   新</a:t>
              </a:r>
              <a:r>
                <a:rPr lang="zh-CN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产品研发</a:t>
              </a:r>
              <a:r>
                <a:rPr lang="zh-TW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   </a:t>
              </a:r>
              <a:endParaRPr lang="zh-TW" altLang="en-US" sz="20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3509" name="Text Box 5"/>
            <p:cNvSpPr txBox="1">
              <a:spLocks noChangeArrowheads="1"/>
            </p:cNvSpPr>
            <p:nvPr/>
          </p:nvSpPr>
          <p:spPr bwMode="auto">
            <a:xfrm>
              <a:off x="1791" y="1525"/>
              <a:ext cx="1905" cy="448"/>
            </a:xfrm>
            <a:prstGeom prst="rect">
              <a:avLst/>
            </a:prstGeom>
            <a:gradFill rotWithShape="0">
              <a:gsLst>
                <a:gs pos="0">
                  <a:srgbClr val="AAF2FC"/>
                </a:gs>
                <a:gs pos="50000">
                  <a:schemeClr val="bg1"/>
                </a:gs>
                <a:gs pos="100000">
                  <a:srgbClr val="AAF2F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日 常 管 理</a:t>
              </a:r>
              <a:endPara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达成日常业务目标的管理</a:t>
              </a:r>
              <a:endParaRPr lang="zh-TW" altLang="en-US" sz="20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3510" name="Text Box 6"/>
            <p:cNvSpPr txBox="1">
              <a:spLocks noChangeArrowheads="1"/>
            </p:cNvSpPr>
            <p:nvPr/>
          </p:nvSpPr>
          <p:spPr bwMode="auto">
            <a:xfrm>
              <a:off x="2018" y="2024"/>
              <a:ext cx="1451" cy="256"/>
            </a:xfrm>
            <a:prstGeom prst="rect">
              <a:avLst/>
            </a:prstGeom>
            <a:gradFill rotWithShape="0">
              <a:gsLst>
                <a:gs pos="0">
                  <a:srgbClr val="AAF2FC"/>
                </a:gs>
                <a:gs pos="50000">
                  <a:srgbClr val="FFFFFF"/>
                </a:gs>
                <a:gs pos="100000">
                  <a:srgbClr val="AAF2F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生产达成</a:t>
              </a:r>
              <a:r>
                <a:rPr lang="zh-TW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率    </a:t>
              </a:r>
              <a:endParaRPr lang="zh-TW" altLang="en-US" sz="20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3511" name="Text Box 7"/>
            <p:cNvSpPr txBox="1">
              <a:spLocks noChangeArrowheads="1"/>
            </p:cNvSpPr>
            <p:nvPr/>
          </p:nvSpPr>
          <p:spPr bwMode="auto">
            <a:xfrm>
              <a:off x="1837" y="3385"/>
              <a:ext cx="1905" cy="448"/>
            </a:xfrm>
            <a:prstGeom prst="rect">
              <a:avLst/>
            </a:prstGeom>
            <a:gradFill rotWithShape="0">
              <a:gsLst>
                <a:gs pos="0">
                  <a:srgbClr val="FCDFAA"/>
                </a:gs>
                <a:gs pos="50000">
                  <a:schemeClr val="bg1"/>
                </a:gs>
                <a:gs pos="100000">
                  <a:srgbClr val="FCDFA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目</a:t>
              </a:r>
              <a:r>
                <a:rPr lang="zh-CN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标</a:t>
              </a:r>
              <a:r>
                <a:rPr lang="zh-TW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</a:t>
              </a:r>
              <a:endParaRPr lang="zh-TW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着</a:t>
              </a:r>
              <a:r>
                <a:rPr lang="zh-TW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重目</a:t>
              </a:r>
              <a:r>
                <a:rPr lang="zh-CN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标达</a:t>
              </a:r>
              <a:r>
                <a:rPr lang="zh-TW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成的</a:t>
              </a:r>
              <a:r>
                <a:rPr lang="zh-CN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业务</a:t>
              </a:r>
              <a:r>
                <a:rPr lang="zh-TW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管理</a:t>
              </a:r>
              <a:endParaRPr lang="zh-TW" altLang="en-US" sz="20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3512" name="Text Box 8"/>
            <p:cNvSpPr txBox="1">
              <a:spLocks noChangeArrowheads="1"/>
            </p:cNvSpPr>
            <p:nvPr/>
          </p:nvSpPr>
          <p:spPr bwMode="auto">
            <a:xfrm>
              <a:off x="1837" y="3900"/>
              <a:ext cx="1905" cy="256"/>
            </a:xfrm>
            <a:prstGeom prst="rect">
              <a:avLst/>
            </a:prstGeom>
            <a:gradFill rotWithShape="0">
              <a:gsLst>
                <a:gs pos="0">
                  <a:srgbClr val="FCDFAA"/>
                </a:gs>
                <a:gs pos="50000">
                  <a:srgbClr val="FFFFFF"/>
                </a:gs>
                <a:gs pos="100000">
                  <a:srgbClr val="FCDFA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改善课题</a:t>
              </a:r>
              <a:r>
                <a:rPr lang="zh-TW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件</a:t>
              </a:r>
              <a:r>
                <a:rPr lang="zh-CN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数</a:t>
              </a:r>
              <a:r>
                <a:rPr lang="zh-TW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  </a:t>
              </a:r>
              <a:endParaRPr lang="zh-TW" altLang="en-US" sz="20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3513" name="Text Box 9"/>
            <p:cNvSpPr txBox="1">
              <a:spLocks noChangeArrowheads="1"/>
            </p:cNvSpPr>
            <p:nvPr/>
          </p:nvSpPr>
          <p:spPr bwMode="auto">
            <a:xfrm>
              <a:off x="3741" y="2476"/>
              <a:ext cx="1724" cy="448"/>
            </a:xfrm>
            <a:prstGeom prst="rect">
              <a:avLst/>
            </a:prstGeom>
            <a:gradFill rotWithShape="0">
              <a:gsLst>
                <a:gs pos="0">
                  <a:srgbClr val="FDBAB3"/>
                </a:gs>
                <a:gs pos="50000">
                  <a:schemeClr val="bg1"/>
                </a:gs>
                <a:gs pos="100000">
                  <a:srgbClr val="FDBAB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方 针 管 理</a:t>
              </a:r>
              <a:endParaRPr lang="zh-CN" altLang="en-US" sz="2000" b="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提升沟通性的工作管理</a:t>
              </a:r>
              <a:endParaRPr lang="zh-TW" altLang="en-US" sz="20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33514" name="Text Box 10"/>
            <p:cNvSpPr txBox="1">
              <a:spLocks noChangeArrowheads="1"/>
            </p:cNvSpPr>
            <p:nvPr/>
          </p:nvSpPr>
          <p:spPr bwMode="auto">
            <a:xfrm>
              <a:off x="3741" y="2976"/>
              <a:ext cx="1724" cy="256"/>
            </a:xfrm>
            <a:prstGeom prst="rect">
              <a:avLst/>
            </a:prstGeom>
            <a:gradFill rotWithShape="0">
              <a:gsLst>
                <a:gs pos="0">
                  <a:srgbClr val="FDBAB3"/>
                </a:gs>
                <a:gs pos="50000">
                  <a:srgbClr val="FFFFFF"/>
                </a:gs>
                <a:gs pos="100000">
                  <a:srgbClr val="FDBAB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全方位管理</a:t>
              </a:r>
              <a:r>
                <a:rPr lang="zh-TW" altLang="en-US" sz="2000" b="0" dirty="0">
                  <a:solidFill>
                    <a:srgbClr val="0000CC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        </a:t>
              </a:r>
              <a:endParaRPr lang="zh-TW" altLang="en-US" sz="2000" b="0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grpSp>
          <p:nvGrpSpPr>
            <p:cNvPr id="533515" name="Group 11"/>
            <p:cNvGrpSpPr/>
            <p:nvPr/>
          </p:nvGrpSpPr>
          <p:grpSpPr bwMode="auto">
            <a:xfrm>
              <a:off x="1836" y="2296"/>
              <a:ext cx="1860" cy="1043"/>
              <a:chOff x="1882" y="1933"/>
              <a:chExt cx="1860" cy="998"/>
            </a:xfrm>
          </p:grpSpPr>
          <p:sp>
            <p:nvSpPr>
              <p:cNvPr id="533516" name="AutoShape 12"/>
              <p:cNvSpPr>
                <a:spLocks noChangeArrowheads="1"/>
              </p:cNvSpPr>
              <p:nvPr/>
            </p:nvSpPr>
            <p:spPr bwMode="auto">
              <a:xfrm>
                <a:off x="1882" y="1933"/>
                <a:ext cx="1860" cy="998"/>
              </a:xfrm>
              <a:custGeom>
                <a:avLst/>
                <a:gdLst>
                  <a:gd name="G0" fmla="+- 5400 0 0"/>
                  <a:gd name="G1" fmla="+- 8100 0 0"/>
                  <a:gd name="G2" fmla="+- 2700 0 0"/>
                  <a:gd name="G3" fmla="+- 9450 0 0"/>
                  <a:gd name="G4" fmla="+- 21600 0 8100"/>
                  <a:gd name="G5" fmla="+- 21600 0 9450"/>
                  <a:gd name="G6" fmla="+- 5400 21600 0"/>
                  <a:gd name="G7" fmla="*/ G6 1 2"/>
                  <a:gd name="G8" fmla="+- 21600 0 5400"/>
                  <a:gd name="G9" fmla="+- 21600 0 2700"/>
                  <a:gd name="T0" fmla="*/ G0 w 21600"/>
                  <a:gd name="T1" fmla="*/ G0 h 21600"/>
                  <a:gd name="T2" fmla="*/ G8 w 21600"/>
                  <a:gd name="T3" fmla="*/ G8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5400" y="5400"/>
                    </a:moveTo>
                    <a:lnTo>
                      <a:pt x="9450" y="5400"/>
                    </a:lnTo>
                    <a:lnTo>
                      <a:pt x="9450" y="2700"/>
                    </a:lnTo>
                    <a:lnTo>
                      <a:pt x="8100" y="2700"/>
                    </a:lnTo>
                    <a:lnTo>
                      <a:pt x="10800" y="0"/>
                    </a:lnTo>
                    <a:lnTo>
                      <a:pt x="13500" y="2700"/>
                    </a:lnTo>
                    <a:lnTo>
                      <a:pt x="12150" y="2700"/>
                    </a:lnTo>
                    <a:lnTo>
                      <a:pt x="12150" y="5400"/>
                    </a:lnTo>
                    <a:lnTo>
                      <a:pt x="16200" y="5400"/>
                    </a:lnTo>
                    <a:lnTo>
                      <a:pt x="16200" y="9450"/>
                    </a:lnTo>
                    <a:lnTo>
                      <a:pt x="18900" y="9450"/>
                    </a:lnTo>
                    <a:lnTo>
                      <a:pt x="18900" y="8100"/>
                    </a:lnTo>
                    <a:lnTo>
                      <a:pt x="21600" y="10800"/>
                    </a:lnTo>
                    <a:lnTo>
                      <a:pt x="18900" y="13500"/>
                    </a:lnTo>
                    <a:lnTo>
                      <a:pt x="18900" y="12150"/>
                    </a:lnTo>
                    <a:lnTo>
                      <a:pt x="16200" y="12150"/>
                    </a:lnTo>
                    <a:lnTo>
                      <a:pt x="16200" y="16200"/>
                    </a:lnTo>
                    <a:lnTo>
                      <a:pt x="12150" y="16200"/>
                    </a:lnTo>
                    <a:lnTo>
                      <a:pt x="12150" y="18900"/>
                    </a:lnTo>
                    <a:lnTo>
                      <a:pt x="13500" y="18900"/>
                    </a:lnTo>
                    <a:lnTo>
                      <a:pt x="10800" y="21600"/>
                    </a:lnTo>
                    <a:lnTo>
                      <a:pt x="8100" y="18900"/>
                    </a:lnTo>
                    <a:lnTo>
                      <a:pt x="9450" y="18900"/>
                    </a:lnTo>
                    <a:lnTo>
                      <a:pt x="9450" y="16200"/>
                    </a:lnTo>
                    <a:lnTo>
                      <a:pt x="5400" y="16200"/>
                    </a:lnTo>
                    <a:lnTo>
                      <a:pt x="5400" y="12150"/>
                    </a:lnTo>
                    <a:lnTo>
                      <a:pt x="2700" y="12150"/>
                    </a:lnTo>
                    <a:lnTo>
                      <a:pt x="2700" y="13500"/>
                    </a:lnTo>
                    <a:lnTo>
                      <a:pt x="0" y="10800"/>
                    </a:lnTo>
                    <a:lnTo>
                      <a:pt x="2700" y="8100"/>
                    </a:lnTo>
                    <a:lnTo>
                      <a:pt x="2700" y="9450"/>
                    </a:lnTo>
                    <a:lnTo>
                      <a:pt x="5400" y="945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CCFF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  <p:sp>
            <p:nvSpPr>
              <p:cNvPr id="533517" name="Text Box 13"/>
              <p:cNvSpPr txBox="1">
                <a:spLocks noChangeArrowheads="1"/>
              </p:cNvSpPr>
              <p:nvPr/>
            </p:nvSpPr>
            <p:spPr bwMode="auto">
              <a:xfrm>
                <a:off x="2336" y="2210"/>
                <a:ext cx="982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各种型态的</a:t>
                </a:r>
                <a:endParaRPr lang="zh-CN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   管理</a:t>
                </a:r>
                <a:endParaRPr lang="zh-TW" altLang="en-US" sz="2000" dirty="0"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p:grpSp>
      </p:grpSp>
      <p:sp>
        <p:nvSpPr>
          <p:cNvPr id="533521" name="Text Box 17"/>
          <p:cNvSpPr txBox="1">
            <a:spLocks noChangeArrowheads="1"/>
          </p:cNvSpPr>
          <p:nvPr/>
        </p:nvSpPr>
        <p:spPr bwMode="auto">
          <a:xfrm>
            <a:off x="647700" y="1177925"/>
            <a:ext cx="3614738" cy="608013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  <a:miter lim="800000"/>
          </a:ln>
          <a:effectLst>
            <a:outerShdw sy="50000" kx="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TW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各</a:t>
            </a:r>
            <a:r>
              <a:rPr lang="zh-CN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种</a:t>
            </a:r>
            <a:r>
              <a:rPr lang="zh-TW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型</a:t>
            </a:r>
            <a:r>
              <a:rPr lang="zh-CN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态</a:t>
            </a:r>
            <a:r>
              <a:rPr lang="zh-TW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的管理</a:t>
            </a:r>
            <a:endParaRPr lang="zh-TW" altLang="en-US" dirty="0">
              <a:effectLst>
                <a:outerShdw blurRad="38100" dist="38100" dir="2700000" algn="tl">
                  <a:srgbClr val="FFFFFF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33523" name="Text Box 19"/>
          <p:cNvSpPr txBox="1">
            <a:spLocks noChangeArrowheads="1"/>
          </p:cNvSpPr>
          <p:nvPr/>
        </p:nvSpPr>
        <p:spPr bwMode="auto">
          <a:xfrm>
            <a:off x="7219950" y="6489700"/>
            <a:ext cx="185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0" lang="zh-CN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0" y="98556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、方</a:t>
            </a:r>
            <a:r>
              <a:rPr lang="zh-CN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</a:t>
            </a:r>
            <a:r>
              <a:rPr lang="zh-TW" altLang="en-US" sz="4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管理之基本</a:t>
            </a:r>
            <a:endParaRPr lang="zh-TW" altLang="en-US" sz="4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PP_MARK_KEY" val="0116a89a-6a74-4946-bdd6-8cd99eb7db40"/>
  <p:tag name="COMMONDATA" val="eyJoZGlkIjoiODc5OTdkZDQxOTMwNGQxNTBmNzRiMmEzNWM0ZjQ1MmMifQ=="/>
</p:tagLst>
</file>

<file path=ppt/theme/theme1.xml><?xml version="1.0" encoding="utf-8"?>
<a:theme xmlns:a="http://schemas.openxmlformats.org/drawingml/2006/main" name="默认设计模板">
  <a:themeElements>
    <a:clrScheme name="默认设计模板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defRPr kumimoji="1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defRPr kumimoji="1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</Template>
  <TotalTime>0</TotalTime>
  <Words>12686</Words>
  <Application>WPS 演示</Application>
  <PresentationFormat>全屏显示(4:3)</PresentationFormat>
  <Paragraphs>2247</Paragraphs>
  <Slides>74</Slides>
  <Notes>69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74</vt:i4>
      </vt:variant>
    </vt:vector>
  </HeadingPairs>
  <TitlesOfParts>
    <vt:vector size="102" baseType="lpstr">
      <vt:lpstr>Arial</vt:lpstr>
      <vt:lpstr>宋体</vt:lpstr>
      <vt:lpstr>Wingdings</vt:lpstr>
      <vt:lpstr>Times New Roman</vt:lpstr>
      <vt:lpstr>华文中宋</vt:lpstr>
      <vt:lpstr>微软雅黑</vt:lpstr>
      <vt:lpstr>Adobe 黑体 Std R</vt:lpstr>
      <vt:lpstr>黑体</vt:lpstr>
      <vt:lpstr>Arial Unicode MS</vt:lpstr>
      <vt:lpstr>Webdings</vt:lpstr>
      <vt:lpstr>MS PGothic</vt:lpstr>
      <vt:lpstr>PMingLiU</vt:lpstr>
      <vt:lpstr>隶书</vt:lpstr>
      <vt:lpstr>Monotype Sorts</vt:lpstr>
      <vt:lpstr>Wingdings</vt:lpstr>
      <vt:lpstr>默认设计模板</vt:lpstr>
      <vt:lpstr>Paint.Picture</vt:lpstr>
      <vt:lpstr>Word.Document.8</vt:lpstr>
      <vt:lpstr>Word.Document.8</vt:lpstr>
      <vt:lpstr>MS_ClipArt_Gallery.5</vt:lpstr>
      <vt:lpstr>Paint.Picture</vt:lpstr>
      <vt:lpstr>Paint.Picture</vt:lpstr>
      <vt:lpstr>Word.Document.8</vt:lpstr>
      <vt:lpstr>Excel.Sheet.8</vt:lpstr>
      <vt:lpstr>MSGraph.Chart.8</vt:lpstr>
      <vt:lpstr>Word.Document.8</vt:lpstr>
      <vt:lpstr>Word.Document.8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---有效运转每日PDCA循环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１．目视管理板</vt:lpstr>
      <vt:lpstr>２．活动计划书    </vt:lpstr>
      <vt:lpstr>３．管理项目进展表    </vt:lpstr>
      <vt:lpstr>PowerPoint 演示文稿</vt:lpstr>
      <vt:lpstr>PowerPoint 演示文稿</vt:lpstr>
      <vt:lpstr>４．管理图表   </vt:lpstr>
      <vt:lpstr>PowerPoint 演示文稿</vt:lpstr>
      <vt:lpstr>５．回顾书1 </vt:lpstr>
      <vt:lpstr>PowerPoint 演示文稿</vt:lpstr>
      <vt:lpstr>６．回顾书2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方针管理培训</dc:title>
  <dc:creator>qingdong li</dc:creator>
  <cp:lastModifiedBy>WPS_1670316127</cp:lastModifiedBy>
  <cp:revision>848</cp:revision>
  <dcterms:created xsi:type="dcterms:W3CDTF">2004-09-09T15:50:00Z</dcterms:created>
  <dcterms:modified xsi:type="dcterms:W3CDTF">2023-04-27T05:21:42Z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A7C02F19A63D44CCBACC73795B575521_13</vt:lpwstr>
  </property>
  <property fmtid="{D5CDD505-2E9C-101B-9397-08002B2CF9AE}" pid="3" name="KSOProductBuildVer">
    <vt:lpwstr>2052-11.1.0.14036</vt:lpwstr>
  </property>
</Properties>
</file>