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79" r:id="rId5"/>
    <p:sldId id="259" r:id="rId6"/>
    <p:sldId id="260" r:id="rId7"/>
    <p:sldId id="265" r:id="rId8"/>
    <p:sldId id="261" r:id="rId9"/>
    <p:sldId id="262" r:id="rId10"/>
    <p:sldId id="263" r:id="rId11"/>
    <p:sldId id="264" r:id="rId12"/>
    <p:sldId id="268" r:id="rId13"/>
    <p:sldId id="266" r:id="rId14"/>
    <p:sldId id="278" r:id="rId15"/>
    <p:sldId id="277" r:id="rId16"/>
    <p:sldId id="267" r:id="rId17"/>
    <p:sldId id="269" r:id="rId18"/>
    <p:sldId id="270" r:id="rId19"/>
    <p:sldId id="271" r:id="rId20"/>
    <p:sldId id="273" r:id="rId21"/>
    <p:sldId id="272" r:id="rId22"/>
    <p:sldId id="274" r:id="rId23"/>
    <p:sldId id="299" r:id="rId24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2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椭圆 12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椭圆 13"/>
          <p:cNvSpPr/>
          <p:nvPr/>
        </p:nvSpPr>
        <p:spPr>
          <a:xfrm>
            <a:off x="1157288" y="1344613"/>
            <a:ext cx="63500" cy="6508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22" name="副标题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305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16" name="日期占位符 6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页脚占位符 1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灯片编号占位符 9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p>
            <a:pPr algn="ctr">
              <a:buNone/>
            </a:pPr>
            <a:fld id="{9A0DB2DC-4C9A-4742-B13C-FB6460FD3503}" type="slidenum">
              <a:rPr lang="en-US" altLang="zh-CN" dirty="0">
                <a:ea typeface="华文中宋" panose="02010600040101010101" charset="-122"/>
              </a:rPr>
            </a:fld>
            <a:endParaRPr lang="en-US" altLang="zh-CN" dirty="0">
              <a:ea typeface="华文中宋" panose="02010600040101010101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矩形 13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415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8" name="日期占位符 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页脚占位符 4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p>
            <a:pPr algn="ctr">
              <a:buNone/>
            </a:pPr>
            <a:fld id="{9A0DB2DC-4C9A-4742-B13C-FB6460FD3503}" type="slidenum">
              <a:rPr lang="en-US" altLang="zh-CN" dirty="0">
                <a:ea typeface="华文中宋" panose="02010600040101010101" charset="-122"/>
              </a:rPr>
            </a:fld>
            <a:endParaRPr lang="en-US" altLang="zh-CN" dirty="0">
              <a:ea typeface="华文中宋" panose="02010600040101010101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13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13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65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65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3" name="日期占位符 6"/>
          <p:cNvSpPr>
            <a:spLocks noGrp="1"/>
          </p:cNvSpPr>
          <p:nvPr>
            <p:ph type="dt" sz="half" idx="1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页脚占位符 7"/>
          <p:cNvSpPr>
            <a:spLocks noGrp="1"/>
          </p:cNvSpPr>
          <p:nvPr>
            <p:ph type="ftr" sz="quarter" idx="1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p>
            <a:pPr algn="ctr">
              <a:buNone/>
            </a:pPr>
            <a:fld id="{9A0DB2DC-4C9A-4742-B13C-FB6460FD3503}" type="slidenum">
              <a:rPr lang="en-US" altLang="zh-CN" dirty="0">
                <a:ea typeface="华文中宋" panose="02010600040101010101" charset="-122"/>
              </a:rPr>
            </a:fld>
            <a:endParaRPr lang="en-US" altLang="zh-CN" dirty="0">
              <a:ea typeface="华文中宋" panose="02010600040101010101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014413" y="0"/>
            <a:ext cx="81295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矩形 13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日期占位符 1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页脚占位符 2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p>
            <a:pPr algn="ctr">
              <a:buNone/>
            </a:pPr>
            <a:fld id="{9A0DB2DC-4C9A-4742-B13C-FB6460FD3503}" type="slidenum">
              <a:rPr lang="en-US" altLang="zh-CN" dirty="0">
                <a:ea typeface="华文中宋" panose="02010600040101010101" charset="-122"/>
              </a:rPr>
            </a:fld>
            <a:endParaRPr lang="en-US" altLang="zh-CN" dirty="0">
              <a:ea typeface="华文中宋" panose="02010600040101010101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3" name="日期占位符 4"/>
          <p:cNvSpPr>
            <a:spLocks noGrp="1"/>
          </p:cNvSpPr>
          <p:nvPr>
            <p:ph type="dt" sz="half" idx="1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页脚占位符 5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p>
            <a:pPr algn="ctr">
              <a:buNone/>
            </a:pPr>
            <a:fld id="{9A0DB2DC-4C9A-4742-B13C-FB6460FD3503}" type="slidenum">
              <a:rPr lang="en-US" altLang="zh-CN" dirty="0">
                <a:ea typeface="华文中宋" panose="02010600040101010101" charset="-122"/>
              </a:rPr>
            </a:fld>
            <a:endParaRPr lang="en-US" altLang="zh-CN" dirty="0">
              <a:ea typeface="华文中宋" panose="02010600040101010101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marL="0" marR="0" lvl="0" indent="-282575" algn="l" defTabSz="914400" rtl="0" eaLnBrk="1" fontAlgn="base" latinLnBrk="0" hangingPunct="1">
              <a:lnSpc>
                <a:spcPts val="3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/>
              <a:buNone/>
              <a:defRPr/>
            </a:pPr>
            <a:endParaRPr kumimoji="0" lang="en-US" altLang="zh-CN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流程图: 过程 13"/>
          <p:cNvSpPr/>
          <p:nvPr/>
        </p:nvSpPr>
        <p:spPr>
          <a:xfrm rot="19468671">
            <a:off x="396875" y="954088"/>
            <a:ext cx="685800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流程图: 过程 15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vert="horz" wrap="square" lIns="91440" tIns="274320" rIns="91440" bIns="45720" numCol="1" anchor="t" anchorCtr="0" compatLnSpc="1">
            <a:normAutofit/>
          </a:bodyPr>
          <a:lstStyle>
            <a:lvl1pPr indent="0">
              <a:buNone/>
              <a:defRPr sz="3200"/>
            </a:lvl1pPr>
          </a:lstStyle>
          <a:p>
            <a:pPr marL="365125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/>
              <a:buNone/>
              <a:defRPr/>
            </a:pPr>
            <a:r>
              <a:rPr kumimoji="0" lang="zh-CN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7" name="日期占位符 4"/>
          <p:cNvSpPr>
            <a:spLocks noGrp="1"/>
          </p:cNvSpPr>
          <p:nvPr>
            <p:ph type="dt" sz="half" idx="1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页脚占位符 5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p>
            <a:pPr algn="ctr">
              <a:buNone/>
            </a:pPr>
            <a:fld id="{9A0DB2DC-4C9A-4742-B13C-FB6460FD3503}" type="slidenum">
              <a:rPr lang="en-US" altLang="zh-CN" dirty="0">
                <a:ea typeface="华文中宋" panose="02010600040101010101" charset="-122"/>
              </a:rPr>
            </a:fld>
            <a:endParaRPr lang="en-US" altLang="zh-CN" dirty="0">
              <a:ea typeface="华文中宋" panose="02010600040101010101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/>
      <p:sp>
        <p:nvSpPr>
          <p:cNvPr id="7" name="饼形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68275" y="20638"/>
            <a:ext cx="1703388" cy="1703388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同心圆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标题占位符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81" name="文本占位符 8"/>
          <p:cNvSpPr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4" name="日期占位符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rgbClr val="9A9A9A"/>
                </a:solidFill>
                <a:ea typeface="华文中宋" panose="02010600040101010101" charset="-122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666666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666666"/>
          </a:solidFill>
          <a:latin typeface="Gill Sans M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666666"/>
          </a:solidFill>
          <a:latin typeface="Gill Sans M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666666"/>
          </a:solidFill>
          <a:latin typeface="Gill Sans M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666666"/>
          </a:solidFill>
          <a:latin typeface="Gill Sans MT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666666"/>
          </a:solidFill>
          <a:latin typeface="Gill Sans MT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666666"/>
          </a:solidFill>
          <a:latin typeface="Gill Sans MT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666666"/>
          </a:solidFill>
          <a:latin typeface="Gill Sans MT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666666"/>
          </a:solidFill>
          <a:latin typeface="Gill Sans MT"/>
        </a:defRPr>
      </a:lvl9pPr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6855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355" algn="l" rtl="0" eaLnBrk="0" fontAlgn="base" hangingPunct="0">
        <a:spcBef>
          <a:spcPct val="20000"/>
        </a:spcBef>
        <a:spcAft>
          <a:spcPct val="0"/>
        </a:spcAft>
        <a:buClr>
          <a:srgbClr val="9C007F"/>
        </a:buClr>
        <a:buFont typeface="Wingdings 2" panose="05020102010507070707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7305" indent="-182880" algn="l" rtl="0" eaLnBrk="0" fontAlgn="base" hangingPunct="0">
        <a:spcBef>
          <a:spcPct val="20000"/>
        </a:spcBef>
        <a:spcAft>
          <a:spcPct val="0"/>
        </a:spcAft>
        <a:buClr>
          <a:srgbClr val="68007F"/>
        </a:buClr>
        <a:buFont typeface="Wingdings 2" panose="05020102010507070707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894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42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hyperlink" Target="&#36710;&#36718;&#39044;&#35013;&#39033;&#30446;&#30003;&#35831;.ppt" TargetMode="Externa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2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6" Type="http://schemas.openxmlformats.org/officeDocument/2006/relationships/oleObject" Target="../embeddings/oleObject2.bin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3" Type="http://schemas.openxmlformats.org/officeDocument/2006/relationships/image" Target="../media/image6.wmf"/><Relationship Id="rId2" Type="http://schemas.openxmlformats.org/officeDocument/2006/relationships/oleObject" Target="../embeddings/oleObject1.bin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file:///\\SSTR102F.STR.DAIMLERCHRYSLER.COM\ESTR_SHR002\ESTR_G03427\Mep_13\Team%20Luftf&#252;hrung\01%20Kazakova\13%20Supplier%20World%20Map\Chinalandkarte\Draft%20Version\2005_02_01_China%20Landkarte_V004_E.ppt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2667000" y="2743200"/>
            <a:ext cx="4531360" cy="1848485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浅谈产前生产物流</a:t>
            </a:r>
            <a:endParaRPr kumimoji="0" lang="zh-CN" altLang="en-US" sz="66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3" name="TextBox 6"/>
          <p:cNvSpPr txBox="1"/>
          <p:nvPr/>
        </p:nvSpPr>
        <p:spPr>
          <a:xfrm>
            <a:off x="1219200" y="1066800"/>
            <a:ext cx="3775075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/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以汽车生产为例</a:t>
            </a:r>
            <a:endParaRPr lang="zh-CN" altLang="en-US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圆角矩形 1"/>
          <p:cNvSpPr/>
          <p:nvPr/>
        </p:nvSpPr>
        <p:spPr>
          <a:xfrm>
            <a:off x="1066800" y="76200"/>
            <a:ext cx="1981200" cy="304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200" tIns="7200" rIns="7200" bIns="720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产前物流问题归类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>
            <a:off x="1524000" y="422275"/>
            <a:ext cx="0" cy="6130925"/>
          </a:xfrm>
          <a:prstGeom prst="straightConnector1">
            <a:avLst/>
          </a:prstGeom>
          <a:ln w="38100">
            <a:solidFill>
              <a:srgbClr val="0070C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0" name="TextBox 11"/>
          <p:cNvSpPr txBox="1"/>
          <p:nvPr/>
        </p:nvSpPr>
        <p:spPr>
          <a:xfrm>
            <a:off x="2133600" y="609600"/>
            <a:ext cx="1066800" cy="3810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/>
          <a:p>
            <a:pPr algn="ctr"/>
            <a:r>
              <a:rPr lang="zh-CN" altLang="en-US" dirty="0">
                <a:latin typeface="Arial" panose="020B0604020202020204" pitchFamily="34" charset="0"/>
              </a:rPr>
              <a:t>包装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cxnSp>
        <p:nvCxnSpPr>
          <p:cNvPr id="5" name="直接连接符 4"/>
          <p:cNvCxnSpPr>
            <a:stCxn id="19460" idx="2"/>
          </p:cNvCxnSpPr>
          <p:nvPr/>
        </p:nvCxnSpPr>
        <p:spPr>
          <a:xfrm>
            <a:off x="2667000" y="990600"/>
            <a:ext cx="0" cy="1981200"/>
          </a:xfrm>
          <a:prstGeom prst="line">
            <a:avLst/>
          </a:prstGeom>
          <a:ln w="28575">
            <a:solidFill>
              <a:srgbClr val="0070C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2" name="TextBox 22"/>
          <p:cNvSpPr txBox="1"/>
          <p:nvPr/>
        </p:nvSpPr>
        <p:spPr>
          <a:xfrm>
            <a:off x="2133600" y="3235325"/>
            <a:ext cx="1066800" cy="3810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/>
          <a:p>
            <a:pPr algn="ctr"/>
            <a:r>
              <a:rPr lang="zh-CN" altLang="en-US" dirty="0">
                <a:latin typeface="Arial" panose="020B0604020202020204" pitchFamily="34" charset="0"/>
              </a:rPr>
              <a:t>信息系统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cxnSp>
        <p:nvCxnSpPr>
          <p:cNvPr id="7" name="直接连接符 6"/>
          <p:cNvCxnSpPr>
            <a:stCxn id="19462" idx="2"/>
          </p:cNvCxnSpPr>
          <p:nvPr/>
        </p:nvCxnSpPr>
        <p:spPr>
          <a:xfrm>
            <a:off x="2667000" y="3616325"/>
            <a:ext cx="0" cy="2667000"/>
          </a:xfrm>
          <a:prstGeom prst="line">
            <a:avLst/>
          </a:prstGeom>
          <a:ln w="28575">
            <a:solidFill>
              <a:srgbClr val="0070C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1524000" y="803275"/>
            <a:ext cx="6096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524000" y="3429000"/>
            <a:ext cx="6096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6" name="TextBox 56"/>
          <p:cNvSpPr txBox="1"/>
          <p:nvPr/>
        </p:nvSpPr>
        <p:spPr>
          <a:xfrm>
            <a:off x="3276600" y="1524000"/>
            <a:ext cx="1295400" cy="287338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lIns="18000" tIns="18000" rIns="18000" bIns="18000"/>
          <a:p>
            <a:pPr algn="ctr"/>
            <a:r>
              <a:rPr lang="zh-CN" altLang="en-US" dirty="0">
                <a:latin typeface="Arial" panose="020B0604020202020204" pitchFamily="34" charset="0"/>
              </a:rPr>
              <a:t>一次性包装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2667000" y="1717675"/>
            <a:ext cx="6096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8" name="TextBox 58"/>
          <p:cNvSpPr txBox="1"/>
          <p:nvPr/>
        </p:nvSpPr>
        <p:spPr>
          <a:xfrm>
            <a:off x="3276600" y="1905000"/>
            <a:ext cx="1600200" cy="3048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lIns="18000" tIns="18000" rIns="18000" bIns="18000"/>
          <a:p>
            <a:r>
              <a:rPr lang="zh-CN" altLang="en-US" dirty="0">
                <a:latin typeface="Arial" panose="020B0604020202020204" pitchFamily="34" charset="0"/>
              </a:rPr>
              <a:t>重复使用容器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2667000" y="2098675"/>
            <a:ext cx="6096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2667000" y="3927475"/>
            <a:ext cx="6096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2667000" y="4343400"/>
            <a:ext cx="6096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2667000" y="4648200"/>
            <a:ext cx="6096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2667000" y="5445125"/>
            <a:ext cx="6096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4" name="TextBox 56"/>
          <p:cNvSpPr txBox="1"/>
          <p:nvPr/>
        </p:nvSpPr>
        <p:spPr>
          <a:xfrm>
            <a:off x="3276600" y="3733800"/>
            <a:ext cx="4191000" cy="3048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lIns="18000" tIns="18000" rIns="18000" bIns="18000"/>
          <a:p>
            <a:r>
              <a:rPr lang="zh-CN" altLang="en-US" dirty="0">
                <a:latin typeface="Arial" panose="020B0604020202020204" pitchFamily="34" charset="0"/>
              </a:rPr>
              <a:t>与</a:t>
            </a:r>
            <a:r>
              <a:rPr lang="en-US" altLang="zh-CN" dirty="0">
                <a:latin typeface="Arial" panose="020B0604020202020204" pitchFamily="34" charset="0"/>
              </a:rPr>
              <a:t>SAP</a:t>
            </a:r>
            <a:r>
              <a:rPr lang="zh-CN" altLang="en-US" dirty="0">
                <a:latin typeface="Arial" panose="020B0604020202020204" pitchFamily="34" charset="0"/>
              </a:rPr>
              <a:t>的对接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9475" name="TextBox 56"/>
          <p:cNvSpPr txBox="1"/>
          <p:nvPr/>
        </p:nvSpPr>
        <p:spPr>
          <a:xfrm>
            <a:off x="3276600" y="4114800"/>
            <a:ext cx="2133600" cy="3048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lIns="18000" tIns="18000" rIns="18000" bIns="18000"/>
          <a:p>
            <a:r>
              <a:rPr lang="zh-CN" altLang="en-US" dirty="0">
                <a:latin typeface="Arial" panose="020B0604020202020204" pitchFamily="34" charset="0"/>
              </a:rPr>
              <a:t>单据编码与条码应用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9476" name="TextBox 56"/>
          <p:cNvSpPr txBox="1"/>
          <p:nvPr/>
        </p:nvSpPr>
        <p:spPr>
          <a:xfrm>
            <a:off x="3276600" y="4495800"/>
            <a:ext cx="2438400" cy="3048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lIns="18000" tIns="18000" rIns="18000" bIns="18000"/>
          <a:p>
            <a:r>
              <a:rPr lang="zh-CN" altLang="en-US" dirty="0">
                <a:latin typeface="Arial" panose="020B0604020202020204" pitchFamily="34" charset="0"/>
              </a:rPr>
              <a:t>订单跟踪、</a:t>
            </a:r>
            <a:r>
              <a:rPr lang="en-US" altLang="zh-CN" dirty="0">
                <a:latin typeface="Arial" panose="020B0604020202020204" pitchFamily="34" charset="0"/>
              </a:rPr>
              <a:t>GPS</a:t>
            </a:r>
            <a:r>
              <a:rPr lang="zh-CN" altLang="en-US" dirty="0">
                <a:latin typeface="Arial" panose="020B0604020202020204" pitchFamily="34" charset="0"/>
              </a:rPr>
              <a:t>应用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9477" name="TextBox 56"/>
          <p:cNvSpPr txBox="1"/>
          <p:nvPr/>
        </p:nvSpPr>
        <p:spPr>
          <a:xfrm>
            <a:off x="3276600" y="5292725"/>
            <a:ext cx="4495800" cy="3048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lIns="18000" tIns="18000" rIns="18000" bIns="18000"/>
          <a:p>
            <a:r>
              <a:rPr lang="zh-CN" altLang="en-US" dirty="0">
                <a:latin typeface="Arial" panose="020B0604020202020204" pitchFamily="34" charset="0"/>
              </a:rPr>
              <a:t>物料管理、容器管理、残次品管理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9478" name="TextBox 56"/>
          <p:cNvSpPr txBox="1"/>
          <p:nvPr/>
        </p:nvSpPr>
        <p:spPr>
          <a:xfrm>
            <a:off x="3276600" y="1143000"/>
            <a:ext cx="1676400" cy="3048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lIns="18000" tIns="18000" rIns="18000" bIns="18000"/>
          <a:p>
            <a:r>
              <a:rPr lang="zh-CN" altLang="en-US" dirty="0">
                <a:latin typeface="Arial" panose="020B0604020202020204" pitchFamily="34" charset="0"/>
              </a:rPr>
              <a:t>材料物理属性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2667000" y="1336675"/>
            <a:ext cx="6096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2667000" y="5064125"/>
            <a:ext cx="6096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81" name="TextBox 56"/>
          <p:cNvSpPr txBox="1"/>
          <p:nvPr/>
        </p:nvSpPr>
        <p:spPr>
          <a:xfrm>
            <a:off x="3276600" y="4911725"/>
            <a:ext cx="2743200" cy="3048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lIns="18000" tIns="18000" rIns="18000" bIns="18000"/>
          <a:p>
            <a:r>
              <a:rPr lang="zh-CN" altLang="en-US" dirty="0">
                <a:latin typeface="Arial" panose="020B0604020202020204" pitchFamily="34" charset="0"/>
              </a:rPr>
              <a:t>库存管理、安全库存预警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cxnSp>
        <p:nvCxnSpPr>
          <p:cNvPr id="42" name="直接连接符 41"/>
          <p:cNvCxnSpPr/>
          <p:nvPr/>
        </p:nvCxnSpPr>
        <p:spPr>
          <a:xfrm>
            <a:off x="2667000" y="5826125"/>
            <a:ext cx="6096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83" name="TextBox 56"/>
          <p:cNvSpPr txBox="1"/>
          <p:nvPr/>
        </p:nvSpPr>
        <p:spPr>
          <a:xfrm>
            <a:off x="3276600" y="5673725"/>
            <a:ext cx="3810000" cy="3048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lIns="18000" tIns="18000" rIns="18000" bIns="18000"/>
          <a:p>
            <a:r>
              <a:rPr lang="en-US" altLang="zh-CN" dirty="0">
                <a:latin typeface="Arial" panose="020B0604020202020204" pitchFamily="34" charset="0"/>
              </a:rPr>
              <a:t>FJDA</a:t>
            </a:r>
            <a:r>
              <a:rPr lang="zh-CN" altLang="en-US" dirty="0">
                <a:latin typeface="Arial" panose="020B0604020202020204" pitchFamily="34" charset="0"/>
              </a:rPr>
              <a:t>、供应商、物流管理信息互通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9484" name="TextBox 58"/>
          <p:cNvSpPr txBox="1"/>
          <p:nvPr/>
        </p:nvSpPr>
        <p:spPr>
          <a:xfrm>
            <a:off x="3276600" y="2286000"/>
            <a:ext cx="1600200" cy="3048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lIns="18000" tIns="18000" rIns="18000" bIns="18000"/>
          <a:p>
            <a:r>
              <a:rPr lang="zh-CN" altLang="en-US" dirty="0">
                <a:latin typeface="Arial" panose="020B0604020202020204" pitchFamily="34" charset="0"/>
              </a:rPr>
              <a:t>包装改进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2667000" y="2479675"/>
            <a:ext cx="6096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圆角矩形 1"/>
          <p:cNvSpPr/>
          <p:nvPr/>
        </p:nvSpPr>
        <p:spPr>
          <a:xfrm>
            <a:off x="1066800" y="76200"/>
            <a:ext cx="1981200" cy="304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200" tIns="7200" rIns="7200" bIns="720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产前物流问题归类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>
            <a:off x="1524000" y="422275"/>
            <a:ext cx="0" cy="6130925"/>
          </a:xfrm>
          <a:prstGeom prst="straightConnector1">
            <a:avLst/>
          </a:prstGeom>
          <a:ln w="38100">
            <a:solidFill>
              <a:srgbClr val="0070C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4" name="TextBox 11"/>
          <p:cNvSpPr txBox="1"/>
          <p:nvPr/>
        </p:nvSpPr>
        <p:spPr>
          <a:xfrm>
            <a:off x="2133600" y="609600"/>
            <a:ext cx="1066800" cy="3810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/>
          <a:p>
            <a:pPr algn="ctr"/>
            <a:r>
              <a:rPr lang="zh-CN" altLang="en-US" dirty="0">
                <a:latin typeface="Arial" panose="020B0604020202020204" pitchFamily="34" charset="0"/>
              </a:rPr>
              <a:t>管理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cxnSp>
        <p:nvCxnSpPr>
          <p:cNvPr id="5" name="直接连接符 4"/>
          <p:cNvCxnSpPr>
            <a:stCxn id="20484" idx="2"/>
          </p:cNvCxnSpPr>
          <p:nvPr/>
        </p:nvCxnSpPr>
        <p:spPr>
          <a:xfrm>
            <a:off x="2667000" y="990600"/>
            <a:ext cx="0" cy="4343400"/>
          </a:xfrm>
          <a:prstGeom prst="line">
            <a:avLst/>
          </a:prstGeom>
          <a:ln w="28575">
            <a:solidFill>
              <a:srgbClr val="0070C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1524000" y="803275"/>
            <a:ext cx="6096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7" name="TextBox 56"/>
          <p:cNvSpPr txBox="1"/>
          <p:nvPr/>
        </p:nvSpPr>
        <p:spPr>
          <a:xfrm>
            <a:off x="3276600" y="1524000"/>
            <a:ext cx="990600" cy="3048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lIns="18000" tIns="18000" rIns="18000" bIns="18000"/>
          <a:p>
            <a:r>
              <a:rPr lang="zh-CN" altLang="en-US" dirty="0">
                <a:latin typeface="Arial" panose="020B0604020202020204" pitchFamily="34" charset="0"/>
              </a:rPr>
              <a:t>作业手册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2667000" y="1717675"/>
            <a:ext cx="6096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9" name="TextBox 58"/>
          <p:cNvSpPr txBox="1"/>
          <p:nvPr/>
        </p:nvSpPr>
        <p:spPr>
          <a:xfrm>
            <a:off x="3276600" y="1905000"/>
            <a:ext cx="990600" cy="3810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lIns="18000" tIns="18000" rIns="18000" bIns="18000"/>
          <a:p>
            <a:r>
              <a:rPr lang="zh-CN" altLang="en-US" dirty="0">
                <a:latin typeface="Arial" panose="020B0604020202020204" pitchFamily="34" charset="0"/>
              </a:rPr>
              <a:t>设备管理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2667000" y="2098675"/>
            <a:ext cx="6096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1" name="TextBox 56"/>
          <p:cNvSpPr txBox="1"/>
          <p:nvPr/>
        </p:nvSpPr>
        <p:spPr>
          <a:xfrm>
            <a:off x="3276600" y="1143000"/>
            <a:ext cx="3429000" cy="3048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lIns="18000" tIns="18000" rIns="18000" bIns="18000"/>
          <a:p>
            <a:r>
              <a:rPr lang="zh-CN" altLang="en-US" dirty="0">
                <a:latin typeface="Arial" panose="020B0604020202020204" pitchFamily="34" charset="0"/>
              </a:rPr>
              <a:t>质量体系、环保体系、健康及安全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2667000" y="1336675"/>
            <a:ext cx="6096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3" name="TextBox 58"/>
          <p:cNvSpPr txBox="1"/>
          <p:nvPr/>
        </p:nvSpPr>
        <p:spPr>
          <a:xfrm>
            <a:off x="3276600" y="2286000"/>
            <a:ext cx="1752600" cy="3048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lIns="18000" tIns="18000" rIns="18000" bIns="18000"/>
          <a:p>
            <a:r>
              <a:rPr lang="zh-CN" altLang="en-US" dirty="0">
                <a:latin typeface="Arial" panose="020B0604020202020204" pitchFamily="34" charset="0"/>
              </a:rPr>
              <a:t>人力资源、培训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2667000" y="2479675"/>
            <a:ext cx="6096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5" name="TextBox 58"/>
          <p:cNvSpPr txBox="1"/>
          <p:nvPr/>
        </p:nvSpPr>
        <p:spPr>
          <a:xfrm>
            <a:off x="3276600" y="2667000"/>
            <a:ext cx="1600200" cy="3048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lIns="18000" tIns="18000" rIns="18000" bIns="18000"/>
          <a:p>
            <a:r>
              <a:rPr lang="zh-CN" altLang="en-US" dirty="0">
                <a:latin typeface="Arial" panose="020B0604020202020204" pitchFamily="34" charset="0"/>
              </a:rPr>
              <a:t>现场管理，</a:t>
            </a:r>
            <a:r>
              <a:rPr lang="en-US" altLang="zh-CN" dirty="0">
                <a:latin typeface="Arial" panose="020B0604020202020204" pitchFamily="34" charset="0"/>
              </a:rPr>
              <a:t>6S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2667000" y="2860675"/>
            <a:ext cx="6096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7" name="TextBox 58"/>
          <p:cNvSpPr txBox="1"/>
          <p:nvPr/>
        </p:nvSpPr>
        <p:spPr>
          <a:xfrm>
            <a:off x="3276600" y="3048000"/>
            <a:ext cx="1066800" cy="3048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lIns="18000" tIns="18000" rIns="18000" bIns="18000"/>
          <a:p>
            <a:r>
              <a:rPr lang="zh-CN" altLang="en-US" dirty="0">
                <a:latin typeface="Arial" panose="020B0604020202020204" pitchFamily="34" charset="0"/>
              </a:rPr>
              <a:t>持续改进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2667000" y="3241675"/>
            <a:ext cx="6096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9" name="TextBox 58"/>
          <p:cNvSpPr txBox="1"/>
          <p:nvPr/>
        </p:nvSpPr>
        <p:spPr>
          <a:xfrm>
            <a:off x="3276600" y="3429000"/>
            <a:ext cx="1066800" cy="3048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lIns="18000" tIns="18000" rIns="18000" bIns="18000"/>
          <a:p>
            <a:r>
              <a:rPr lang="zh-CN" altLang="en-US" dirty="0">
                <a:latin typeface="Arial" panose="020B0604020202020204" pitchFamily="34" charset="0"/>
              </a:rPr>
              <a:t>******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2667000" y="3622675"/>
            <a:ext cx="6096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圆角矩形 1"/>
          <p:cNvSpPr/>
          <p:nvPr/>
        </p:nvSpPr>
        <p:spPr>
          <a:xfrm>
            <a:off x="1066800" y="76200"/>
            <a:ext cx="2743200" cy="304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200" tIns="7200" rIns="7200" bIns="720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产前物流问题解决思路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43000" y="609600"/>
            <a:ext cx="1981200" cy="3048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dash"/>
          </a:ln>
        </p:spPr>
        <p:txBody>
          <a:bodyPr>
            <a:normAutofit fontScale="85000" lnSpcReduction="10000"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1.  </a:t>
            </a:r>
            <a:r>
              <a:rPr kumimoji="0" lang="zh-CN" altLang="en-US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库存及安全库存</a:t>
            </a:r>
            <a:endParaRPr kumimoji="0" lang="en-US" altLang="zh-CN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43000" y="2971800"/>
            <a:ext cx="7543800" cy="3048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  <a:prstDash val="dash"/>
          </a:ln>
        </p:spPr>
        <p:txBody>
          <a:bodyPr>
            <a:normAutofit fontScale="92500" lnSpcReduction="20000"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3.  </a:t>
            </a:r>
            <a:r>
              <a:rPr kumimoji="0" lang="zh-CN" altLang="en-US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库存计算方</a:t>
            </a:r>
            <a:r>
              <a:rPr kumimoji="0" lang="zh-CN" altLang="en-US" kern="1200" cap="none" spc="0" normalizeH="0" baseline="0" noProof="0" dirty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法 </a:t>
            </a:r>
            <a:r>
              <a:rPr kumimoji="0" lang="en-US" altLang="zh-CN" kern="1200" cap="none" spc="0" normalizeH="0" baseline="0" noProof="0" dirty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---</a:t>
            </a:r>
            <a:r>
              <a:rPr kumimoji="0" lang="zh-CN" altLang="en-US" kern="1200" cap="none" spc="0" normalizeH="0" baseline="0" noProof="0" dirty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连续供应、不允许缺货计算方法</a:t>
            </a:r>
            <a:endParaRPr kumimoji="0" lang="en-US" altLang="zh-CN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509" name="TextBox 35"/>
          <p:cNvSpPr txBox="1"/>
          <p:nvPr/>
        </p:nvSpPr>
        <p:spPr>
          <a:xfrm>
            <a:off x="1143000" y="1066800"/>
            <a:ext cx="7543800" cy="12954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/>
          <a:p>
            <a:r>
              <a:rPr lang="en-US" altLang="zh-CN" dirty="0">
                <a:latin typeface="Arial" panose="020B0604020202020204" pitchFamily="34" charset="0"/>
              </a:rPr>
              <a:t>1.  </a:t>
            </a:r>
            <a:r>
              <a:rPr lang="zh-CN" altLang="en-US" dirty="0">
                <a:latin typeface="Arial" panose="020B0604020202020204" pitchFamily="34" charset="0"/>
              </a:rPr>
              <a:t>物料按价值、体积等因素进行</a:t>
            </a:r>
            <a:r>
              <a:rPr lang="en-US" altLang="zh-CN" dirty="0">
                <a:latin typeface="Arial" panose="020B0604020202020204" pitchFamily="34" charset="0"/>
              </a:rPr>
              <a:t>ABC</a:t>
            </a:r>
            <a:r>
              <a:rPr lang="zh-CN" altLang="en-US" dirty="0">
                <a:latin typeface="Arial" panose="020B0604020202020204" pitchFamily="34" charset="0"/>
              </a:rPr>
              <a:t>分类。例如价值低、体积小、运输成本比值大、在技术改进中几乎不涉及的物料，如标准件螺丝螺母库存按季度使用量、半年使用量进行储备。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43000" y="2514600"/>
            <a:ext cx="7543800" cy="3048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  <a:prstDash val="dash"/>
          </a:ln>
        </p:spPr>
        <p:txBody>
          <a:bodyPr>
            <a:normAutofit fontScale="92500" lnSpcReduction="20000"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2.  </a:t>
            </a:r>
            <a:r>
              <a:rPr kumimoji="0" lang="zh-CN" altLang="en-US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库存计算要考虑物料价值、产前运输成本等综合因素；</a:t>
            </a:r>
            <a:endParaRPr kumimoji="0" lang="en-US" altLang="zh-CN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3429000"/>
            <a:ext cx="7543800" cy="3048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  <a:prstDash val="dash"/>
          </a:ln>
        </p:spPr>
        <p:txBody>
          <a:bodyPr>
            <a:normAutofit fontScale="92500" lnSpcReduction="20000"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4.  </a:t>
            </a:r>
            <a:r>
              <a:rPr kumimoji="0" lang="zh-CN" altLang="en-US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供应商管理库</a:t>
            </a:r>
            <a:r>
              <a:rPr kumimoji="0" lang="zh-CN" altLang="en-US" kern="1200" cap="none" spc="0" normalizeH="0" baseline="0" noProof="0" dirty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存（</a:t>
            </a:r>
            <a:r>
              <a:rPr kumimoji="0" lang="en-US" altLang="zh-CN" kern="1200" cap="none" spc="0" normalizeH="0" baseline="0" noProof="0" dirty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VMI</a:t>
            </a:r>
            <a:r>
              <a:rPr kumimoji="0" lang="zh-CN" altLang="en-US" kern="1200" cap="none" spc="0" normalizeH="0" baseline="0" noProof="0" dirty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）</a:t>
            </a:r>
            <a:endParaRPr kumimoji="0" lang="en-US" altLang="zh-CN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圆角矩形 1"/>
          <p:cNvSpPr/>
          <p:nvPr/>
        </p:nvSpPr>
        <p:spPr>
          <a:xfrm>
            <a:off x="1066800" y="76200"/>
            <a:ext cx="2743200" cy="304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200" tIns="7200" rIns="7200" bIns="720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产前物流问题解决思路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43000" y="609600"/>
            <a:ext cx="1981200" cy="3048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dash"/>
          </a:ln>
        </p:spPr>
        <p:txBody>
          <a:bodyPr>
            <a:normAutofit fontScale="85000" lnSpcReduction="10000"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1.  </a:t>
            </a:r>
            <a:r>
              <a:rPr kumimoji="0" lang="zh-CN" altLang="en-US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库存及安全库存</a:t>
            </a:r>
            <a:endParaRPr kumimoji="0" lang="en-US" altLang="zh-CN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295400" y="1295400"/>
            <a:ext cx="1143000" cy="4572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生产计划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1295400" y="1752600"/>
            <a:ext cx="1143000" cy="4572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日产量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1295400" y="2209800"/>
            <a:ext cx="1143000" cy="609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某周期产量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右大括号 11"/>
          <p:cNvSpPr/>
          <p:nvPr/>
        </p:nvSpPr>
        <p:spPr>
          <a:xfrm>
            <a:off x="2514600" y="1371600"/>
            <a:ext cx="685800" cy="1676400"/>
          </a:xfrm>
          <a:prstGeom prst="rightBrace">
            <a:avLst>
              <a:gd name="adj1" fmla="val 8333"/>
              <a:gd name="adj2" fmla="val 21429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3276600" y="1447800"/>
            <a:ext cx="1066800" cy="609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周期需求量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1295400" y="2819400"/>
            <a:ext cx="1143000" cy="4572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单耗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5181600" y="1524000"/>
            <a:ext cx="1143000" cy="533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报警库存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5181600" y="2667000"/>
            <a:ext cx="1143000" cy="381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常规库存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5181600" y="2209800"/>
            <a:ext cx="1143000" cy="4572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在途库存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3276600" y="2133600"/>
            <a:ext cx="1066800" cy="609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在途风险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右大括号 21"/>
          <p:cNvSpPr/>
          <p:nvPr/>
        </p:nvSpPr>
        <p:spPr>
          <a:xfrm>
            <a:off x="4419600" y="1524000"/>
            <a:ext cx="685800" cy="990600"/>
          </a:xfrm>
          <a:prstGeom prst="rightBrace">
            <a:avLst>
              <a:gd name="adj1" fmla="val 8333"/>
              <a:gd name="adj2" fmla="val 20696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右大括号 22"/>
          <p:cNvSpPr/>
          <p:nvPr/>
        </p:nvSpPr>
        <p:spPr>
          <a:xfrm>
            <a:off x="6400800" y="1676400"/>
            <a:ext cx="838200" cy="1524000"/>
          </a:xfrm>
          <a:prstGeom prst="rightBrac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7239000" y="1905000"/>
            <a:ext cx="914400" cy="1066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安全库存及供货计划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5181600" y="3048000"/>
            <a:ext cx="1143000" cy="381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运输成本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云形标注 25"/>
          <p:cNvSpPr/>
          <p:nvPr/>
        </p:nvSpPr>
        <p:spPr>
          <a:xfrm>
            <a:off x="4572000" y="304800"/>
            <a:ext cx="1371600" cy="914400"/>
          </a:xfrm>
          <a:prstGeom prst="cloudCallout">
            <a:avLst>
              <a:gd name="adj1" fmla="val -85066"/>
              <a:gd name="adj2" fmla="val 73714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订货到货周期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547" name="TextBox 56"/>
          <p:cNvSpPr txBox="1"/>
          <p:nvPr/>
        </p:nvSpPr>
        <p:spPr>
          <a:xfrm>
            <a:off x="1295400" y="3962400"/>
            <a:ext cx="2286000" cy="3810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/>
          <a:p>
            <a:pPr algn="ctr"/>
            <a:r>
              <a:rPr lang="zh-CN" altLang="en-US" dirty="0">
                <a:latin typeface="Arial" panose="020B0604020202020204" pitchFamily="34" charset="0"/>
              </a:rPr>
              <a:t>前稳定杆连接杆总成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2548" name="TextBox 56"/>
          <p:cNvSpPr txBox="1"/>
          <p:nvPr/>
        </p:nvSpPr>
        <p:spPr>
          <a:xfrm>
            <a:off x="1295400" y="4724400"/>
            <a:ext cx="2286000" cy="3810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/>
          <a:p>
            <a:pPr algn="ctr"/>
            <a:r>
              <a:rPr lang="zh-CN" altLang="en-US" dirty="0">
                <a:latin typeface="Arial" panose="020B0604020202020204" pitchFamily="34" charset="0"/>
              </a:rPr>
              <a:t>总装线速：</a:t>
            </a:r>
            <a:r>
              <a:rPr lang="en-US" altLang="zh-CN" dirty="0">
                <a:latin typeface="Arial" panose="020B0604020202020204" pitchFamily="34" charset="0"/>
              </a:rPr>
              <a:t>24</a:t>
            </a:r>
            <a:r>
              <a:rPr lang="zh-CN" altLang="en-US" dirty="0">
                <a:latin typeface="Arial" panose="020B0604020202020204" pitchFamily="34" charset="0"/>
              </a:rPr>
              <a:t>台</a:t>
            </a:r>
            <a:r>
              <a:rPr lang="en-US" altLang="zh-CN" dirty="0">
                <a:latin typeface="Arial" panose="020B0604020202020204" pitchFamily="34" charset="0"/>
              </a:rPr>
              <a:t>/</a:t>
            </a:r>
            <a:r>
              <a:rPr lang="zh-CN" altLang="en-US" dirty="0">
                <a:latin typeface="Arial" panose="020B0604020202020204" pitchFamily="34" charset="0"/>
              </a:rPr>
              <a:t>小时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2549" name="TextBox 56"/>
          <p:cNvSpPr txBox="1"/>
          <p:nvPr/>
        </p:nvSpPr>
        <p:spPr>
          <a:xfrm>
            <a:off x="1295400" y="4343400"/>
            <a:ext cx="2286000" cy="3810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/>
          <a:p>
            <a:pPr algn="ctr"/>
            <a:r>
              <a:rPr lang="zh-CN" altLang="en-US" dirty="0">
                <a:latin typeface="Arial" panose="020B0604020202020204" pitchFamily="34" charset="0"/>
              </a:rPr>
              <a:t>月计划：</a:t>
            </a:r>
            <a:r>
              <a:rPr lang="en-US" altLang="zh-CN" dirty="0">
                <a:latin typeface="Arial" panose="020B0604020202020204" pitchFamily="34" charset="0"/>
              </a:rPr>
              <a:t>6500</a:t>
            </a:r>
            <a:r>
              <a:rPr lang="zh-CN" altLang="en-US" dirty="0">
                <a:latin typeface="Arial" panose="020B0604020202020204" pitchFamily="34" charset="0"/>
              </a:rPr>
              <a:t>台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2550" name="TextBox 56"/>
          <p:cNvSpPr txBox="1"/>
          <p:nvPr/>
        </p:nvSpPr>
        <p:spPr>
          <a:xfrm>
            <a:off x="1295400" y="5943600"/>
            <a:ext cx="2286000" cy="3810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/>
          <a:p>
            <a:pPr algn="ctr"/>
            <a:r>
              <a:rPr lang="zh-CN" altLang="en-US" dirty="0">
                <a:latin typeface="Arial" panose="020B0604020202020204" pitchFamily="34" charset="0"/>
              </a:rPr>
              <a:t>订货到货周期：</a:t>
            </a:r>
            <a:r>
              <a:rPr lang="en-US" altLang="zh-CN" dirty="0">
                <a:latin typeface="Arial" panose="020B0604020202020204" pitchFamily="34" charset="0"/>
              </a:rPr>
              <a:t>3</a:t>
            </a:r>
            <a:r>
              <a:rPr lang="zh-CN" altLang="en-US" dirty="0">
                <a:latin typeface="Arial" panose="020B0604020202020204" pitchFamily="34" charset="0"/>
              </a:rPr>
              <a:t>天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2551" name="TextBox 56"/>
          <p:cNvSpPr txBox="1"/>
          <p:nvPr/>
        </p:nvSpPr>
        <p:spPr>
          <a:xfrm>
            <a:off x="1295400" y="5105400"/>
            <a:ext cx="2286000" cy="3810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/>
          <a:p>
            <a:pPr algn="ctr"/>
            <a:r>
              <a:rPr lang="zh-CN" altLang="en-US" dirty="0">
                <a:latin typeface="Arial" panose="020B0604020202020204" pitchFamily="34" charset="0"/>
              </a:rPr>
              <a:t>每天工作</a:t>
            </a:r>
            <a:r>
              <a:rPr lang="en-US" altLang="zh-CN" dirty="0">
                <a:latin typeface="Arial" panose="020B0604020202020204" pitchFamily="34" charset="0"/>
              </a:rPr>
              <a:t>8-10</a:t>
            </a:r>
            <a:r>
              <a:rPr lang="zh-CN" altLang="en-US" dirty="0">
                <a:latin typeface="Arial" panose="020B0604020202020204" pitchFamily="34" charset="0"/>
              </a:rPr>
              <a:t>小时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2552" name="TextBox 56"/>
          <p:cNvSpPr txBox="1"/>
          <p:nvPr/>
        </p:nvSpPr>
        <p:spPr>
          <a:xfrm>
            <a:off x="1295400" y="5486400"/>
            <a:ext cx="2286000" cy="3810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/>
          <a:p>
            <a:pPr algn="ctr"/>
            <a:r>
              <a:rPr lang="zh-CN" altLang="en-US" dirty="0">
                <a:latin typeface="Arial" panose="020B0604020202020204" pitchFamily="34" charset="0"/>
              </a:rPr>
              <a:t>单耗：</a:t>
            </a:r>
            <a:r>
              <a:rPr lang="en-US" altLang="zh-CN" dirty="0">
                <a:latin typeface="Arial" panose="020B0604020202020204" pitchFamily="34" charset="0"/>
              </a:rPr>
              <a:t>2</a:t>
            </a:r>
            <a:r>
              <a:rPr lang="zh-CN" altLang="en-US" dirty="0">
                <a:latin typeface="Arial" panose="020B0604020202020204" pitchFamily="34" charset="0"/>
              </a:rPr>
              <a:t>件</a:t>
            </a:r>
            <a:r>
              <a:rPr lang="en-US" altLang="zh-CN" dirty="0">
                <a:latin typeface="Arial" panose="020B0604020202020204" pitchFamily="34" charset="0"/>
              </a:rPr>
              <a:t>/</a:t>
            </a:r>
            <a:r>
              <a:rPr lang="zh-CN" altLang="en-US" dirty="0">
                <a:latin typeface="Arial" panose="020B0604020202020204" pitchFamily="34" charset="0"/>
              </a:rPr>
              <a:t>台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2553" name="TextBox 56"/>
          <p:cNvSpPr txBox="1"/>
          <p:nvPr/>
        </p:nvSpPr>
        <p:spPr>
          <a:xfrm>
            <a:off x="3962400" y="5943600"/>
            <a:ext cx="2286000" cy="3810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/>
          <a:p>
            <a:pPr algn="ctr"/>
            <a:r>
              <a:rPr lang="zh-CN" altLang="en-US" dirty="0">
                <a:latin typeface="Arial" panose="020B0604020202020204" pitchFamily="34" charset="0"/>
              </a:rPr>
              <a:t>周期需求量：？件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2554" name="TextBox 56"/>
          <p:cNvSpPr txBox="1"/>
          <p:nvPr/>
        </p:nvSpPr>
        <p:spPr>
          <a:xfrm>
            <a:off x="6553200" y="4876800"/>
            <a:ext cx="2286000" cy="3810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/>
          <a:p>
            <a:pPr algn="ctr"/>
            <a:r>
              <a:rPr lang="zh-CN" altLang="en-US" dirty="0">
                <a:latin typeface="Arial" panose="020B0604020202020204" pitchFamily="34" charset="0"/>
              </a:rPr>
              <a:t>安全库存：？件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2555" name="TextBox 56"/>
          <p:cNvSpPr txBox="1"/>
          <p:nvPr/>
        </p:nvSpPr>
        <p:spPr>
          <a:xfrm>
            <a:off x="3962400" y="5486400"/>
            <a:ext cx="2286000" cy="3810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/>
          <a:p>
            <a:pPr algn="ctr"/>
            <a:r>
              <a:rPr lang="zh-CN" altLang="en-US" dirty="0">
                <a:latin typeface="Arial" panose="020B0604020202020204" pitchFamily="34" charset="0"/>
              </a:rPr>
              <a:t>在途风险：按</a:t>
            </a:r>
            <a:r>
              <a:rPr lang="en-US" altLang="zh-CN" dirty="0">
                <a:latin typeface="Arial" panose="020B0604020202020204" pitchFamily="34" charset="0"/>
              </a:rPr>
              <a:t>1</a:t>
            </a:r>
            <a:r>
              <a:rPr lang="zh-CN" altLang="en-US" dirty="0">
                <a:latin typeface="Arial" panose="020B0604020202020204" pitchFamily="34" charset="0"/>
              </a:rPr>
              <a:t>天计算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2556" name="TextBox 56"/>
          <p:cNvSpPr txBox="1"/>
          <p:nvPr/>
        </p:nvSpPr>
        <p:spPr>
          <a:xfrm>
            <a:off x="3962400" y="4876800"/>
            <a:ext cx="2286000" cy="3810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/>
          <a:p>
            <a:pPr algn="ctr"/>
            <a:r>
              <a:rPr lang="zh-CN" altLang="en-US" dirty="0">
                <a:latin typeface="Arial" panose="020B0604020202020204" pitchFamily="34" charset="0"/>
              </a:rPr>
              <a:t>报警库存：？件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2557" name="TextBox 56"/>
          <p:cNvSpPr txBox="1"/>
          <p:nvPr/>
        </p:nvSpPr>
        <p:spPr>
          <a:xfrm>
            <a:off x="6553200" y="5486400"/>
            <a:ext cx="2286000" cy="3810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/>
          <a:p>
            <a:pPr algn="ctr"/>
            <a:r>
              <a:rPr lang="zh-CN" altLang="en-US" dirty="0">
                <a:latin typeface="Arial" panose="020B0604020202020204" pitchFamily="34" charset="0"/>
              </a:rPr>
              <a:t>安全库存：？件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2" name="云形标注 41"/>
          <p:cNvSpPr/>
          <p:nvPr/>
        </p:nvSpPr>
        <p:spPr>
          <a:xfrm>
            <a:off x="5257800" y="3657600"/>
            <a:ext cx="1371600" cy="914400"/>
          </a:xfrm>
          <a:prstGeom prst="cloudCallout">
            <a:avLst>
              <a:gd name="adj1" fmla="val -85066"/>
              <a:gd name="adj2" fmla="val 73714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通报生产商和供应商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" name="云形标注 42"/>
          <p:cNvSpPr/>
          <p:nvPr/>
        </p:nvSpPr>
        <p:spPr>
          <a:xfrm>
            <a:off x="7391400" y="3581400"/>
            <a:ext cx="1371600" cy="914400"/>
          </a:xfrm>
          <a:prstGeom prst="cloudCallout">
            <a:avLst>
              <a:gd name="adj1" fmla="val -85066"/>
              <a:gd name="adj2" fmla="val 73714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与供应商沟通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圆角矩形 1"/>
          <p:cNvSpPr/>
          <p:nvPr/>
        </p:nvSpPr>
        <p:spPr>
          <a:xfrm>
            <a:off x="1066800" y="76200"/>
            <a:ext cx="2743200" cy="304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200" tIns="7200" rIns="7200" bIns="720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产前物流问题解决思路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43000" y="609600"/>
            <a:ext cx="1981200" cy="3048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dash"/>
          </a:ln>
        </p:spPr>
        <p:txBody>
          <a:bodyPr>
            <a:normAutofit fontScale="92500" lnSpcReduction="20000"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1.  </a:t>
            </a:r>
            <a:r>
              <a:rPr kumimoji="0" lang="zh-CN" altLang="en-US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库区设置</a:t>
            </a:r>
            <a:endParaRPr kumimoji="0" lang="en-US" altLang="zh-CN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556" name="TextBox 35"/>
          <p:cNvSpPr txBox="1"/>
          <p:nvPr/>
        </p:nvSpPr>
        <p:spPr>
          <a:xfrm>
            <a:off x="1143000" y="990600"/>
            <a:ext cx="7696200" cy="381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/>
          <a:p>
            <a:r>
              <a:rPr lang="zh-CN" altLang="en-US" dirty="0">
                <a:latin typeface="Arial" panose="020B0604020202020204" pitchFamily="34" charset="0"/>
              </a:rPr>
              <a:t>提高劳动效率原则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23557" name="TextBox 35"/>
          <p:cNvSpPr txBox="1"/>
          <p:nvPr/>
        </p:nvSpPr>
        <p:spPr>
          <a:xfrm>
            <a:off x="1143000" y="2209800"/>
            <a:ext cx="914400" cy="20574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/>
          <a:p>
            <a:pPr algn="ctr"/>
            <a:endParaRPr lang="en-US" altLang="zh-CN" dirty="0">
              <a:latin typeface="Arial" panose="020B0604020202020204" pitchFamily="34" charset="0"/>
            </a:endParaRPr>
          </a:p>
          <a:p>
            <a:pPr algn="ctr"/>
            <a:r>
              <a:rPr lang="zh-CN" altLang="en-US" dirty="0">
                <a:latin typeface="Arial" panose="020B0604020202020204" pitchFamily="34" charset="0"/>
              </a:rPr>
              <a:t>配</a:t>
            </a:r>
            <a:endParaRPr lang="en-US" altLang="zh-CN" dirty="0">
              <a:latin typeface="Arial" panose="020B0604020202020204" pitchFamily="34" charset="0"/>
            </a:endParaRPr>
          </a:p>
          <a:p>
            <a:pPr algn="ctr"/>
            <a:r>
              <a:rPr lang="zh-CN" altLang="en-US" dirty="0">
                <a:latin typeface="Arial" panose="020B0604020202020204" pitchFamily="34" charset="0"/>
              </a:rPr>
              <a:t>送</a:t>
            </a:r>
            <a:endParaRPr lang="en-US" altLang="zh-CN" dirty="0">
              <a:latin typeface="Arial" panose="020B0604020202020204" pitchFamily="34" charset="0"/>
            </a:endParaRPr>
          </a:p>
          <a:p>
            <a:pPr algn="ctr"/>
            <a:r>
              <a:rPr lang="zh-CN" altLang="en-US" dirty="0">
                <a:latin typeface="Arial" panose="020B0604020202020204" pitchFamily="34" charset="0"/>
              </a:rPr>
              <a:t>装</a:t>
            </a:r>
            <a:endParaRPr lang="en-US" altLang="zh-CN" dirty="0">
              <a:latin typeface="Arial" panose="020B0604020202020204" pitchFamily="34" charset="0"/>
            </a:endParaRPr>
          </a:p>
          <a:p>
            <a:pPr algn="ctr"/>
            <a:r>
              <a:rPr lang="zh-CN" altLang="en-US" dirty="0">
                <a:latin typeface="Arial" panose="020B0604020202020204" pitchFamily="34" charset="0"/>
              </a:rPr>
              <a:t>载</a:t>
            </a:r>
            <a:endParaRPr lang="en-US" altLang="zh-CN" dirty="0">
              <a:latin typeface="Arial" panose="020B0604020202020204" pitchFamily="34" charset="0"/>
            </a:endParaRPr>
          </a:p>
          <a:p>
            <a:pPr algn="ctr"/>
            <a:r>
              <a:rPr lang="zh-CN" altLang="en-US" dirty="0">
                <a:latin typeface="Arial" panose="020B0604020202020204" pitchFamily="34" charset="0"/>
              </a:rPr>
              <a:t>区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23558" name="TextBox 35"/>
          <p:cNvSpPr txBox="1"/>
          <p:nvPr/>
        </p:nvSpPr>
        <p:spPr>
          <a:xfrm>
            <a:off x="1143000" y="4267200"/>
            <a:ext cx="914400" cy="20574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/>
          <a:p>
            <a:pPr algn="ctr"/>
            <a:endParaRPr lang="en-US" altLang="zh-CN" dirty="0">
              <a:latin typeface="Arial" panose="020B0604020202020204" pitchFamily="34" charset="0"/>
            </a:endParaRPr>
          </a:p>
          <a:p>
            <a:pPr algn="ctr"/>
            <a:endParaRPr lang="en-US" altLang="zh-CN" dirty="0">
              <a:latin typeface="Arial" panose="020B0604020202020204" pitchFamily="34" charset="0"/>
            </a:endParaRPr>
          </a:p>
          <a:p>
            <a:pPr algn="ctr"/>
            <a:endParaRPr lang="en-US" altLang="zh-CN" dirty="0">
              <a:latin typeface="Arial" panose="020B0604020202020204" pitchFamily="34" charset="0"/>
            </a:endParaRPr>
          </a:p>
          <a:p>
            <a:pPr algn="ctr"/>
            <a:r>
              <a:rPr lang="zh-CN" altLang="en-US" dirty="0">
                <a:latin typeface="Arial" panose="020B0604020202020204" pitchFamily="34" charset="0"/>
              </a:rPr>
              <a:t>分装区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23559" name="TextBox 35"/>
          <p:cNvSpPr txBox="1"/>
          <p:nvPr/>
        </p:nvSpPr>
        <p:spPr>
          <a:xfrm>
            <a:off x="2057400" y="2209800"/>
            <a:ext cx="914400" cy="20574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en-US" dirty="0">
                <a:latin typeface="Arial" panose="020B0604020202020204" pitchFamily="34" charset="0"/>
              </a:rPr>
              <a:t>办公区</a:t>
            </a:r>
            <a:endParaRPr lang="en-US" altLang="zh-CN" dirty="0">
              <a:latin typeface="Arial" panose="020B0604020202020204" pitchFamily="34" charset="0"/>
            </a:endParaRPr>
          </a:p>
          <a:p>
            <a:pPr algn="ctr"/>
            <a:endParaRPr lang="en-US" altLang="zh-CN" dirty="0">
              <a:latin typeface="Arial" panose="020B0604020202020204" pitchFamily="34" charset="0"/>
            </a:endParaRPr>
          </a:p>
          <a:p>
            <a:pPr algn="ctr"/>
            <a:endParaRPr lang="en-US" altLang="zh-CN" dirty="0">
              <a:latin typeface="Arial" panose="020B0604020202020204" pitchFamily="34" charset="0"/>
            </a:endParaRPr>
          </a:p>
          <a:p>
            <a:pPr algn="ctr"/>
            <a:r>
              <a:rPr lang="zh-CN" altLang="en-US" dirty="0">
                <a:latin typeface="Arial" panose="020B0604020202020204" pitchFamily="34" charset="0"/>
              </a:rPr>
              <a:t>备货暂存区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23560" name="TextBox 35"/>
          <p:cNvSpPr txBox="1"/>
          <p:nvPr/>
        </p:nvSpPr>
        <p:spPr>
          <a:xfrm>
            <a:off x="2971800" y="2209800"/>
            <a:ext cx="2286000" cy="8382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/>
          <a:p>
            <a:pPr algn="ctr"/>
            <a:endParaRPr lang="en-US" altLang="zh-CN" dirty="0">
              <a:latin typeface="Arial" panose="020B0604020202020204" pitchFamily="34" charset="0"/>
            </a:endParaRPr>
          </a:p>
          <a:p>
            <a:pPr algn="ctr"/>
            <a:r>
              <a:rPr lang="zh-CN" altLang="en-US" dirty="0">
                <a:latin typeface="Arial" panose="020B0604020202020204" pitchFamily="34" charset="0"/>
              </a:rPr>
              <a:t>大件区（重，体积大）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23561" name="TextBox 35"/>
          <p:cNvSpPr txBox="1"/>
          <p:nvPr/>
        </p:nvSpPr>
        <p:spPr>
          <a:xfrm>
            <a:off x="2971800" y="3352800"/>
            <a:ext cx="2286000" cy="9144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/>
          <a:p>
            <a:pPr algn="ctr"/>
            <a:endParaRPr lang="en-US" altLang="zh-CN" dirty="0">
              <a:latin typeface="Arial" panose="020B0604020202020204" pitchFamily="34" charset="0"/>
            </a:endParaRPr>
          </a:p>
          <a:p>
            <a:pPr algn="ctr"/>
            <a:r>
              <a:rPr lang="zh-CN" altLang="en-US" dirty="0">
                <a:latin typeface="Arial" panose="020B0604020202020204" pitchFamily="34" charset="0"/>
              </a:rPr>
              <a:t>大件区（重，体积大）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23562" name="TextBox 35"/>
          <p:cNvSpPr txBox="1"/>
          <p:nvPr/>
        </p:nvSpPr>
        <p:spPr>
          <a:xfrm>
            <a:off x="2438400" y="4267200"/>
            <a:ext cx="2819400" cy="9144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/>
          <a:p>
            <a:pPr algn="ctr"/>
            <a:endParaRPr lang="en-US" altLang="zh-CN" dirty="0">
              <a:latin typeface="Arial" panose="020B0604020202020204" pitchFamily="34" charset="0"/>
            </a:endParaRPr>
          </a:p>
          <a:p>
            <a:pPr algn="ctr"/>
            <a:r>
              <a:rPr lang="zh-CN" altLang="en-US" dirty="0">
                <a:latin typeface="Arial" panose="020B0604020202020204" pitchFamily="34" charset="0"/>
              </a:rPr>
              <a:t>中件区（重，体积适中、 常用）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23563" name="TextBox 35"/>
          <p:cNvSpPr txBox="1"/>
          <p:nvPr/>
        </p:nvSpPr>
        <p:spPr>
          <a:xfrm>
            <a:off x="2057400" y="5410200"/>
            <a:ext cx="3200400" cy="9144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/>
          <a:p>
            <a:pPr algn="ctr"/>
            <a:endParaRPr lang="en-US" altLang="zh-CN" dirty="0">
              <a:latin typeface="Arial" panose="020B0604020202020204" pitchFamily="34" charset="0"/>
            </a:endParaRPr>
          </a:p>
          <a:p>
            <a:pPr algn="ctr"/>
            <a:r>
              <a:rPr lang="zh-CN" altLang="en-US" dirty="0">
                <a:latin typeface="Arial" panose="020B0604020202020204" pitchFamily="34" charset="0"/>
              </a:rPr>
              <a:t>小件区（重，体积小）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23564" name="TextBox 35"/>
          <p:cNvSpPr txBox="1"/>
          <p:nvPr/>
        </p:nvSpPr>
        <p:spPr>
          <a:xfrm>
            <a:off x="5562600" y="3352800"/>
            <a:ext cx="2057400" cy="9144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/>
          <a:p>
            <a:pPr algn="ctr"/>
            <a:endParaRPr lang="en-US" altLang="zh-CN" dirty="0">
              <a:latin typeface="Arial" panose="020B0604020202020204" pitchFamily="34" charset="0"/>
            </a:endParaRPr>
          </a:p>
          <a:p>
            <a:pPr algn="ctr"/>
            <a:r>
              <a:rPr lang="zh-CN" altLang="en-US" dirty="0">
                <a:latin typeface="Arial" panose="020B0604020202020204" pitchFamily="34" charset="0"/>
              </a:rPr>
              <a:t>中件区（重，体积适中）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23565" name="TextBox 35"/>
          <p:cNvSpPr txBox="1"/>
          <p:nvPr/>
        </p:nvSpPr>
        <p:spPr>
          <a:xfrm>
            <a:off x="5562600" y="2209800"/>
            <a:ext cx="2057400" cy="8382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/>
          <a:p>
            <a:pPr algn="ctr"/>
            <a:endParaRPr lang="en-US" altLang="zh-CN" dirty="0">
              <a:latin typeface="Arial" panose="020B0604020202020204" pitchFamily="34" charset="0"/>
            </a:endParaRPr>
          </a:p>
          <a:p>
            <a:pPr algn="ctr"/>
            <a:r>
              <a:rPr lang="zh-CN" altLang="en-US" dirty="0">
                <a:latin typeface="Arial" panose="020B0604020202020204" pitchFamily="34" charset="0"/>
              </a:rPr>
              <a:t>中件区（重，体积适中）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23566" name="TextBox 35"/>
          <p:cNvSpPr txBox="1"/>
          <p:nvPr/>
        </p:nvSpPr>
        <p:spPr>
          <a:xfrm>
            <a:off x="7848600" y="2209800"/>
            <a:ext cx="914400" cy="20574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/>
          <a:p>
            <a:pPr algn="ctr"/>
            <a:endParaRPr lang="en-US" altLang="zh-CN" dirty="0">
              <a:latin typeface="Arial" panose="020B0604020202020204" pitchFamily="34" charset="0"/>
            </a:endParaRPr>
          </a:p>
          <a:p>
            <a:pPr algn="ctr"/>
            <a:r>
              <a:rPr lang="zh-CN" altLang="en-US" dirty="0">
                <a:latin typeface="Arial" panose="020B0604020202020204" pitchFamily="34" charset="0"/>
              </a:rPr>
              <a:t>到货分拣验收区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23567" name="TextBox 35"/>
          <p:cNvSpPr txBox="1"/>
          <p:nvPr/>
        </p:nvSpPr>
        <p:spPr>
          <a:xfrm>
            <a:off x="5562600" y="4267200"/>
            <a:ext cx="2057400" cy="9144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/>
          <a:p>
            <a:pPr algn="ctr"/>
            <a:endParaRPr lang="en-US" altLang="zh-CN" dirty="0">
              <a:latin typeface="Arial" panose="020B0604020202020204" pitchFamily="34" charset="0"/>
            </a:endParaRPr>
          </a:p>
          <a:p>
            <a:pPr algn="ctr"/>
            <a:r>
              <a:rPr lang="zh-CN" altLang="en-US" dirty="0">
                <a:latin typeface="Arial" panose="020B0604020202020204" pitchFamily="34" charset="0"/>
              </a:rPr>
              <a:t>中件区（轻，体积适中）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23568" name="TextBox 35"/>
          <p:cNvSpPr txBox="1"/>
          <p:nvPr/>
        </p:nvSpPr>
        <p:spPr>
          <a:xfrm>
            <a:off x="5562600" y="5410200"/>
            <a:ext cx="2057400" cy="9144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/>
          <a:p>
            <a:pPr algn="ctr"/>
            <a:endParaRPr lang="en-US" altLang="zh-CN" dirty="0">
              <a:latin typeface="Arial" panose="020B0604020202020204" pitchFamily="34" charset="0"/>
            </a:endParaRPr>
          </a:p>
          <a:p>
            <a:pPr algn="ctr"/>
            <a:r>
              <a:rPr lang="zh-CN" altLang="en-US" dirty="0">
                <a:latin typeface="Arial" panose="020B0604020202020204" pitchFamily="34" charset="0"/>
              </a:rPr>
              <a:t>小件区（重，体积小）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23569" name="TextBox 35"/>
          <p:cNvSpPr txBox="1"/>
          <p:nvPr/>
        </p:nvSpPr>
        <p:spPr>
          <a:xfrm>
            <a:off x="7848600" y="4267200"/>
            <a:ext cx="914400" cy="11430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/>
          <a:p>
            <a:pPr algn="ctr"/>
            <a:endParaRPr lang="en-US" altLang="zh-CN" dirty="0">
              <a:latin typeface="Arial" panose="020B0604020202020204" pitchFamily="34" charset="0"/>
            </a:endParaRPr>
          </a:p>
          <a:p>
            <a:pPr algn="ctr"/>
            <a:r>
              <a:rPr lang="zh-CN" altLang="en-US" dirty="0">
                <a:latin typeface="Arial" panose="020B0604020202020204" pitchFamily="34" charset="0"/>
              </a:rPr>
              <a:t>排序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23570" name="TextBox 35"/>
          <p:cNvSpPr txBox="1"/>
          <p:nvPr/>
        </p:nvSpPr>
        <p:spPr>
          <a:xfrm>
            <a:off x="7848600" y="5410200"/>
            <a:ext cx="914400" cy="9144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/>
          <a:p>
            <a:pPr algn="ctr"/>
            <a:endParaRPr lang="en-US" altLang="zh-CN" dirty="0">
              <a:latin typeface="Arial" panose="020B0604020202020204" pitchFamily="34" charset="0"/>
            </a:endParaRPr>
          </a:p>
          <a:p>
            <a:pPr algn="ctr"/>
            <a:r>
              <a:rPr lang="zh-CN" altLang="en-US" dirty="0">
                <a:latin typeface="Arial" panose="020B0604020202020204" pitchFamily="34" charset="0"/>
              </a:rPr>
              <a:t>废旧处理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25" name="下箭头 24"/>
          <p:cNvSpPr/>
          <p:nvPr/>
        </p:nvSpPr>
        <p:spPr>
          <a:xfrm>
            <a:off x="8001000" y="1752600"/>
            <a:ext cx="381000" cy="38100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上下箭头 26"/>
          <p:cNvSpPr/>
          <p:nvPr/>
        </p:nvSpPr>
        <p:spPr>
          <a:xfrm>
            <a:off x="1447800" y="1676400"/>
            <a:ext cx="304800" cy="4572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4578" name="Group 10"/>
          <p:cNvGrpSpPr/>
          <p:nvPr/>
        </p:nvGrpSpPr>
        <p:grpSpPr>
          <a:xfrm>
            <a:off x="1930400" y="3155950"/>
            <a:ext cx="792163" cy="274638"/>
            <a:chOff x="1519" y="2024"/>
            <a:chExt cx="499" cy="173"/>
          </a:xfrm>
        </p:grpSpPr>
        <p:sp>
          <p:nvSpPr>
            <p:cNvPr id="24611" name="Oval 8"/>
            <p:cNvSpPr/>
            <p:nvPr/>
          </p:nvSpPr>
          <p:spPr>
            <a:xfrm>
              <a:off x="1791" y="2024"/>
              <a:ext cx="91" cy="9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4612" name="Text Box 9"/>
            <p:cNvSpPr txBox="1"/>
            <p:nvPr/>
          </p:nvSpPr>
          <p:spPr>
            <a:xfrm>
              <a:off x="1519" y="2024"/>
              <a:ext cx="499" cy="17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1200" dirty="0">
                  <a:latin typeface="Arial" panose="020B0604020202020204" pitchFamily="34" charset="0"/>
                </a:rPr>
                <a:t>安亭</a:t>
              </a:r>
              <a:endParaRPr lang="zh-CN" altLang="en-US" sz="12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4579" name="Group 14"/>
          <p:cNvGrpSpPr/>
          <p:nvPr/>
        </p:nvGrpSpPr>
        <p:grpSpPr>
          <a:xfrm>
            <a:off x="1066800" y="2292350"/>
            <a:ext cx="1441450" cy="274638"/>
            <a:chOff x="295" y="1389"/>
            <a:chExt cx="908" cy="173"/>
          </a:xfrm>
        </p:grpSpPr>
        <p:sp>
          <p:nvSpPr>
            <p:cNvPr id="24609" name="Oval 12"/>
            <p:cNvSpPr/>
            <p:nvPr/>
          </p:nvSpPr>
          <p:spPr>
            <a:xfrm>
              <a:off x="884" y="1455"/>
              <a:ext cx="46" cy="45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4610" name="Text Box 13"/>
            <p:cNvSpPr txBox="1"/>
            <p:nvPr/>
          </p:nvSpPr>
          <p:spPr>
            <a:xfrm>
              <a:off x="295" y="1389"/>
              <a:ext cx="908" cy="17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1200" dirty="0">
                  <a:latin typeface="宋体" panose="02010600030101010101" pitchFamily="2" charset="-122"/>
                </a:rPr>
                <a:t>昆山（</a:t>
              </a:r>
              <a:r>
                <a:rPr lang="en-US" altLang="zh-CN" sz="1200" dirty="0">
                  <a:latin typeface="宋体" panose="02010600030101010101" pitchFamily="2" charset="-122"/>
                </a:rPr>
                <a:t>5.54)</a:t>
              </a:r>
              <a:endParaRPr lang="en-US" altLang="zh-CN" sz="1200" dirty="0">
                <a:latin typeface="宋体" panose="02010600030101010101" pitchFamily="2" charset="-122"/>
              </a:endParaRPr>
            </a:p>
          </p:txBody>
        </p:sp>
      </p:grpSp>
      <p:grpSp>
        <p:nvGrpSpPr>
          <p:cNvPr id="24580" name="Group 15"/>
          <p:cNvGrpSpPr/>
          <p:nvPr/>
        </p:nvGrpSpPr>
        <p:grpSpPr>
          <a:xfrm>
            <a:off x="1714500" y="1931988"/>
            <a:ext cx="1441450" cy="274637"/>
            <a:chOff x="295" y="1389"/>
            <a:chExt cx="908" cy="173"/>
          </a:xfrm>
        </p:grpSpPr>
        <p:sp>
          <p:nvSpPr>
            <p:cNvPr id="24607" name="Oval 16"/>
            <p:cNvSpPr/>
            <p:nvPr/>
          </p:nvSpPr>
          <p:spPr>
            <a:xfrm>
              <a:off x="884" y="1455"/>
              <a:ext cx="46" cy="45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4608" name="Text Box 17"/>
            <p:cNvSpPr txBox="1"/>
            <p:nvPr/>
          </p:nvSpPr>
          <p:spPr>
            <a:xfrm>
              <a:off x="295" y="1389"/>
              <a:ext cx="908" cy="17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1200" dirty="0">
                  <a:latin typeface="宋体" panose="02010600030101010101" pitchFamily="2" charset="-122"/>
                </a:rPr>
                <a:t>太仓（</a:t>
              </a:r>
              <a:r>
                <a:rPr lang="en-US" altLang="zh-CN" sz="1200" dirty="0">
                  <a:latin typeface="宋体" panose="02010600030101010101" pitchFamily="2" charset="-122"/>
                </a:rPr>
                <a:t>12.80)</a:t>
              </a:r>
              <a:endParaRPr lang="en-US" altLang="zh-CN" sz="1200" dirty="0">
                <a:latin typeface="宋体" panose="02010600030101010101" pitchFamily="2" charset="-122"/>
              </a:endParaRPr>
            </a:p>
          </p:txBody>
        </p:sp>
      </p:grpSp>
      <p:sp>
        <p:nvSpPr>
          <p:cNvPr id="24581" name="Oval 19"/>
          <p:cNvSpPr/>
          <p:nvPr/>
        </p:nvSpPr>
        <p:spPr>
          <a:xfrm>
            <a:off x="4376738" y="2397125"/>
            <a:ext cx="73025" cy="71438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4582" name="Text Box 20"/>
          <p:cNvSpPr txBox="1"/>
          <p:nvPr/>
        </p:nvSpPr>
        <p:spPr>
          <a:xfrm>
            <a:off x="4522788" y="2292350"/>
            <a:ext cx="1584325" cy="2746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1200" dirty="0">
                <a:latin typeface="宋体" panose="02010600030101010101" pitchFamily="2" charset="-122"/>
              </a:rPr>
              <a:t>嘉定（</a:t>
            </a:r>
            <a:r>
              <a:rPr lang="en-US" altLang="zh-CN" sz="1200" dirty="0">
                <a:latin typeface="宋体" panose="02010600030101010101" pitchFamily="2" charset="-122"/>
              </a:rPr>
              <a:t>4.5)</a:t>
            </a:r>
            <a:r>
              <a:rPr lang="zh-CN" altLang="en-US" sz="1200" dirty="0">
                <a:latin typeface="宋体" panose="02010600030101010101" pitchFamily="2" charset="-122"/>
              </a:rPr>
              <a:t>（</a:t>
            </a:r>
            <a:r>
              <a:rPr lang="en-US" altLang="zh-CN" sz="1200" dirty="0">
                <a:latin typeface="宋体" panose="02010600030101010101" pitchFamily="2" charset="-122"/>
              </a:rPr>
              <a:t>6.75</a:t>
            </a:r>
            <a:r>
              <a:rPr lang="zh-CN" altLang="en-US" sz="1200" dirty="0">
                <a:latin typeface="宋体" panose="02010600030101010101" pitchFamily="2" charset="-122"/>
              </a:rPr>
              <a:t>）</a:t>
            </a:r>
            <a:endParaRPr lang="zh-CN" altLang="en-US" sz="1200" dirty="0">
              <a:latin typeface="宋体" panose="02010600030101010101" pitchFamily="2" charset="-122"/>
            </a:endParaRPr>
          </a:p>
        </p:txBody>
      </p:sp>
      <p:sp>
        <p:nvSpPr>
          <p:cNvPr id="24583" name="Text Box 21"/>
          <p:cNvSpPr txBox="1"/>
          <p:nvPr/>
        </p:nvSpPr>
        <p:spPr>
          <a:xfrm>
            <a:off x="4017963" y="3732213"/>
            <a:ext cx="1441450" cy="2746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1200" dirty="0">
                <a:latin typeface="宋体" panose="02010600030101010101" pitchFamily="2" charset="-122"/>
              </a:rPr>
              <a:t>昆山（</a:t>
            </a:r>
            <a:r>
              <a:rPr lang="en-US" altLang="zh-CN" sz="1200" dirty="0">
                <a:latin typeface="宋体" panose="02010600030101010101" pitchFamily="2" charset="-122"/>
              </a:rPr>
              <a:t>0.84)</a:t>
            </a:r>
            <a:endParaRPr lang="en-US" altLang="zh-CN" sz="1200" dirty="0">
              <a:latin typeface="宋体" panose="02010600030101010101" pitchFamily="2" charset="-122"/>
            </a:endParaRPr>
          </a:p>
        </p:txBody>
      </p:sp>
      <p:sp>
        <p:nvSpPr>
          <p:cNvPr id="24584" name="Oval 22"/>
          <p:cNvSpPr/>
          <p:nvPr/>
        </p:nvSpPr>
        <p:spPr>
          <a:xfrm>
            <a:off x="3946525" y="3876675"/>
            <a:ext cx="73025" cy="71438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4585" name="Line 23"/>
          <p:cNvSpPr/>
          <p:nvPr/>
        </p:nvSpPr>
        <p:spPr>
          <a:xfrm>
            <a:off x="2506663" y="3300413"/>
            <a:ext cx="1439862" cy="576262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4586" name="Line 24"/>
          <p:cNvSpPr/>
          <p:nvPr/>
        </p:nvSpPr>
        <p:spPr>
          <a:xfrm flipV="1">
            <a:off x="4017963" y="2508250"/>
            <a:ext cx="360362" cy="136842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4587" name="Line 25"/>
          <p:cNvSpPr/>
          <p:nvPr/>
        </p:nvSpPr>
        <p:spPr>
          <a:xfrm flipH="1" flipV="1">
            <a:off x="2722563" y="2076450"/>
            <a:ext cx="1655762" cy="360363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4588" name="Line 26"/>
          <p:cNvSpPr/>
          <p:nvPr/>
        </p:nvSpPr>
        <p:spPr>
          <a:xfrm flipH="1">
            <a:off x="2074863" y="2147888"/>
            <a:ext cx="574675" cy="2159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4589" name="Line 27"/>
          <p:cNvSpPr/>
          <p:nvPr/>
        </p:nvSpPr>
        <p:spPr>
          <a:xfrm>
            <a:off x="2074863" y="2508250"/>
            <a:ext cx="287337" cy="6477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4590" name="Line 28"/>
          <p:cNvSpPr/>
          <p:nvPr/>
        </p:nvSpPr>
        <p:spPr>
          <a:xfrm flipH="1">
            <a:off x="1785938" y="3300413"/>
            <a:ext cx="576262" cy="2232025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4591" name="Text Box 29"/>
          <p:cNvSpPr txBox="1"/>
          <p:nvPr/>
        </p:nvSpPr>
        <p:spPr>
          <a:xfrm>
            <a:off x="7042150" y="5100638"/>
            <a:ext cx="1441450" cy="2746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1200" dirty="0">
                <a:latin typeface="宋体" panose="02010600030101010101" pitchFamily="2" charset="-122"/>
              </a:rPr>
              <a:t>金桥（</a:t>
            </a:r>
            <a:r>
              <a:rPr lang="en-US" altLang="zh-CN" sz="1200" dirty="0">
                <a:latin typeface="宋体" panose="02010600030101010101" pitchFamily="2" charset="-122"/>
              </a:rPr>
              <a:t>138.53)</a:t>
            </a:r>
            <a:endParaRPr lang="en-US" altLang="zh-CN" sz="1200" dirty="0">
              <a:latin typeface="宋体" panose="02010600030101010101" pitchFamily="2" charset="-122"/>
            </a:endParaRPr>
          </a:p>
        </p:txBody>
      </p:sp>
      <p:sp>
        <p:nvSpPr>
          <p:cNvPr id="24592" name="Oval 30"/>
          <p:cNvSpPr/>
          <p:nvPr/>
        </p:nvSpPr>
        <p:spPr>
          <a:xfrm>
            <a:off x="6970713" y="5245100"/>
            <a:ext cx="73025" cy="71438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4593" name="Line 31"/>
          <p:cNvSpPr/>
          <p:nvPr/>
        </p:nvSpPr>
        <p:spPr>
          <a:xfrm flipH="1">
            <a:off x="1930400" y="5316538"/>
            <a:ext cx="5040313" cy="720725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grpSp>
        <p:nvGrpSpPr>
          <p:cNvPr id="24594" name="Group 56"/>
          <p:cNvGrpSpPr>
            <a:grpSpLocks noChangeAspect="1"/>
          </p:cNvGrpSpPr>
          <p:nvPr/>
        </p:nvGrpSpPr>
        <p:grpSpPr>
          <a:xfrm>
            <a:off x="1066800" y="5557838"/>
            <a:ext cx="790575" cy="766762"/>
            <a:chOff x="4771" y="1949"/>
            <a:chExt cx="491" cy="451"/>
          </a:xfrm>
        </p:grpSpPr>
        <p:pic>
          <p:nvPicPr>
            <p:cNvPr id="24605" name="Picture 57" descr="Fabrik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71" y="2072"/>
              <a:ext cx="491" cy="32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4606" name="Picture 58" descr="Mercedes-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69" y="1949"/>
              <a:ext cx="153" cy="15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4595" name="Text Box 35"/>
          <p:cNvSpPr txBox="1"/>
          <p:nvPr/>
        </p:nvSpPr>
        <p:spPr>
          <a:xfrm>
            <a:off x="7115175" y="4884738"/>
            <a:ext cx="1441450" cy="2746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1200" dirty="0">
                <a:latin typeface="宋体" panose="02010600030101010101" pitchFamily="2" charset="-122"/>
              </a:rPr>
              <a:t>金桥（</a:t>
            </a:r>
            <a:r>
              <a:rPr lang="en-US" altLang="zh-CN" sz="1200" dirty="0">
                <a:latin typeface="宋体" panose="02010600030101010101" pitchFamily="2" charset="-122"/>
              </a:rPr>
              <a:t>138.53)</a:t>
            </a:r>
            <a:endParaRPr lang="en-US" altLang="zh-CN" sz="1200" dirty="0">
              <a:latin typeface="宋体" panose="02010600030101010101" pitchFamily="2" charset="-122"/>
            </a:endParaRPr>
          </a:p>
        </p:txBody>
      </p:sp>
      <p:sp>
        <p:nvSpPr>
          <p:cNvPr id="24596" name="Oval 36"/>
          <p:cNvSpPr/>
          <p:nvPr/>
        </p:nvSpPr>
        <p:spPr>
          <a:xfrm>
            <a:off x="6826250" y="5029200"/>
            <a:ext cx="73025" cy="71438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4597" name="Text Box 37"/>
          <p:cNvSpPr txBox="1"/>
          <p:nvPr/>
        </p:nvSpPr>
        <p:spPr>
          <a:xfrm>
            <a:off x="7475538" y="3732213"/>
            <a:ext cx="1365250" cy="276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1200" dirty="0">
                <a:latin typeface="宋体" panose="02010600030101010101" pitchFamily="2" charset="-122"/>
              </a:rPr>
              <a:t>外高桥（</a:t>
            </a:r>
            <a:r>
              <a:rPr lang="en-US" altLang="zh-CN" sz="1200" dirty="0">
                <a:latin typeface="宋体" panose="02010600030101010101" pitchFamily="2" charset="-122"/>
              </a:rPr>
              <a:t>35.78)</a:t>
            </a:r>
            <a:endParaRPr lang="en-US" altLang="zh-CN" sz="1200" dirty="0">
              <a:latin typeface="宋体" panose="02010600030101010101" pitchFamily="2" charset="-122"/>
            </a:endParaRPr>
          </a:p>
        </p:txBody>
      </p:sp>
      <p:sp>
        <p:nvSpPr>
          <p:cNvPr id="24598" name="Oval 38"/>
          <p:cNvSpPr/>
          <p:nvPr/>
        </p:nvSpPr>
        <p:spPr>
          <a:xfrm>
            <a:off x="7402513" y="3876675"/>
            <a:ext cx="73025" cy="71438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4599" name="Line 39"/>
          <p:cNvSpPr/>
          <p:nvPr/>
        </p:nvSpPr>
        <p:spPr>
          <a:xfrm flipH="1">
            <a:off x="6899275" y="3948113"/>
            <a:ext cx="503238" cy="1081087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4600" name="Line 40"/>
          <p:cNvSpPr/>
          <p:nvPr/>
        </p:nvSpPr>
        <p:spPr>
          <a:xfrm flipH="1">
            <a:off x="2074863" y="5100638"/>
            <a:ext cx="4751387" cy="64770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4601" name="Text Box 41"/>
          <p:cNvSpPr txBox="1"/>
          <p:nvPr/>
        </p:nvSpPr>
        <p:spPr>
          <a:xfrm>
            <a:off x="4933950" y="1874838"/>
            <a:ext cx="3725863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dirty="0">
                <a:latin typeface="Arial" panose="020B0604020202020204" pitchFamily="34" charset="0"/>
              </a:rPr>
              <a:t>Milkrun+</a:t>
            </a:r>
            <a:r>
              <a:rPr lang="zh-CN" altLang="en-US" dirty="0">
                <a:latin typeface="Arial" panose="020B0604020202020204" pitchFamily="34" charset="0"/>
              </a:rPr>
              <a:t>集货：量小；运输周期长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4602" name="Text Box 42"/>
          <p:cNvSpPr txBox="1"/>
          <p:nvPr/>
        </p:nvSpPr>
        <p:spPr>
          <a:xfrm>
            <a:off x="5241925" y="3371850"/>
            <a:ext cx="3309938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dirty="0">
                <a:latin typeface="Arial" panose="020B0604020202020204" pitchFamily="34" charset="0"/>
              </a:rPr>
              <a:t>Milkrun</a:t>
            </a:r>
            <a:r>
              <a:rPr lang="zh-CN" altLang="en-US" dirty="0">
                <a:latin typeface="Arial" panose="020B0604020202020204" pitchFamily="34" charset="0"/>
              </a:rPr>
              <a:t>：量适中；运输周期短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4603" name="Text Box 43"/>
          <p:cNvSpPr txBox="1"/>
          <p:nvPr/>
        </p:nvSpPr>
        <p:spPr>
          <a:xfrm>
            <a:off x="5314950" y="5667375"/>
            <a:ext cx="2724150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latin typeface="Arial" panose="020B0604020202020204" pitchFamily="34" charset="0"/>
              </a:rPr>
              <a:t>直送：量大；运输周期长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0" name="圆角矩形 69"/>
          <p:cNvSpPr/>
          <p:nvPr/>
        </p:nvSpPr>
        <p:spPr>
          <a:xfrm>
            <a:off x="1066800" y="76200"/>
            <a:ext cx="3048000" cy="304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200" tIns="7200" rIns="7200" bIns="720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产前物流问题解决思路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·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例子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0" name="圆角矩形 69"/>
          <p:cNvSpPr/>
          <p:nvPr/>
        </p:nvSpPr>
        <p:spPr>
          <a:xfrm>
            <a:off x="1066800" y="76200"/>
            <a:ext cx="1371600" cy="304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200" tIns="7200" rIns="7200" bIns="720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分装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&amp;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排序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603" name="TextBox 38"/>
          <p:cNvSpPr txBox="1"/>
          <p:nvPr/>
        </p:nvSpPr>
        <p:spPr>
          <a:xfrm>
            <a:off x="1143000" y="609600"/>
            <a:ext cx="7772400" cy="3810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/>
          <a:p>
            <a:r>
              <a:rPr lang="zh-CN" altLang="en-US" dirty="0">
                <a:latin typeface="Arial" panose="020B0604020202020204" pitchFamily="34" charset="0"/>
              </a:rPr>
              <a:t>物流服务商可以承接部分分装业务或者排序业务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43000" y="1143000"/>
            <a:ext cx="7772400" cy="17526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  <a:prstDash val="dash"/>
          </a:ln>
        </p:spPr>
        <p:txBody>
          <a:bodyPr>
            <a:normAutofit fontScale="92500" lnSpcReduction="10000"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哪些分装业务：</a:t>
            </a:r>
            <a:endParaRPr kumimoji="0" lang="en-US" altLang="zh-CN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1.</a:t>
            </a:r>
            <a:r>
              <a:rPr kumimoji="0" lang="zh-CN" altLang="en-US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分装技术含量低；</a:t>
            </a:r>
            <a:endParaRPr kumimoji="0" lang="en-US" altLang="zh-CN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2.</a:t>
            </a:r>
            <a:r>
              <a:rPr kumimoji="0" lang="zh-CN" altLang="en-US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分装需要的物料在该物流公司仓库内</a:t>
            </a:r>
            <a:endParaRPr kumimoji="0" lang="en-US" altLang="zh-CN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3.</a:t>
            </a:r>
            <a:r>
              <a:rPr kumimoji="0" lang="zh-CN" altLang="en-US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劳动力密集。</a:t>
            </a:r>
            <a:endParaRPr kumimoji="0" lang="en-US" altLang="zh-CN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endParaRPr kumimoji="0" lang="en-US" altLang="zh-CN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例如：</a:t>
            </a:r>
            <a:endParaRPr kumimoji="0" lang="en-US" altLang="zh-CN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贴标签；排风扇；轮胎轮毂组装；后视镜；车顶粘贴衬垫等。</a:t>
            </a:r>
            <a:endParaRPr kumimoji="0" lang="en-US" altLang="zh-CN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endParaRPr kumimoji="0" lang="en-US" altLang="zh-CN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5605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5400" y="3962400"/>
            <a:ext cx="123825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6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971800"/>
            <a:ext cx="1371600" cy="2314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7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3886200"/>
            <a:ext cx="13716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8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4114800"/>
            <a:ext cx="1465263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9" name="TextBox 17"/>
          <p:cNvSpPr txBox="1"/>
          <p:nvPr/>
        </p:nvSpPr>
        <p:spPr>
          <a:xfrm>
            <a:off x="5410200" y="3886200"/>
            <a:ext cx="914400" cy="1143000"/>
          </a:xfrm>
          <a:prstGeom prst="rect">
            <a:avLst/>
          </a:prstGeom>
          <a:noFill/>
          <a:ln w="9525">
            <a:noFill/>
          </a:ln>
        </p:spPr>
        <p:txBody>
          <a:bodyPr wrap="none"/>
          <a:p>
            <a:r>
              <a:rPr lang="en-US" altLang="zh-CN" sz="7200" dirty="0">
                <a:latin typeface="黑体" panose="02010609060101010101" pitchFamily="49" charset="-122"/>
                <a:ea typeface="黑体" panose="02010609060101010101" pitchFamily="49" charset="-122"/>
              </a:rPr>
              <a:t>=</a:t>
            </a:r>
            <a:endParaRPr lang="zh-CN" altLang="en-US" sz="7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610" name="TextBox 17"/>
          <p:cNvSpPr txBox="1"/>
          <p:nvPr/>
        </p:nvSpPr>
        <p:spPr>
          <a:xfrm>
            <a:off x="7543800" y="3886200"/>
            <a:ext cx="1447800" cy="1143000"/>
          </a:xfrm>
          <a:prstGeom prst="rect">
            <a:avLst/>
          </a:prstGeom>
          <a:noFill/>
          <a:ln w="9525">
            <a:noFill/>
          </a:ln>
        </p:spPr>
        <p:txBody>
          <a:bodyPr wrap="none"/>
          <a:p>
            <a:r>
              <a:rPr lang="en-US" altLang="zh-CN" sz="7200" dirty="0"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sz="7200" dirty="0">
                <a:latin typeface="黑体" panose="02010609060101010101" pitchFamily="49" charset="-122"/>
                <a:ea typeface="黑体" panose="02010609060101010101" pitchFamily="49" charset="-122"/>
              </a:rPr>
              <a:t>￥</a:t>
            </a:r>
            <a:endParaRPr lang="zh-CN" altLang="en-US" sz="7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611" name="矩形 10"/>
          <p:cNvSpPr/>
          <p:nvPr/>
        </p:nvSpPr>
        <p:spPr>
          <a:xfrm>
            <a:off x="5943600" y="6324600"/>
            <a:ext cx="29718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u="sng" dirty="0">
                <a:solidFill>
                  <a:srgbClr val="000000"/>
                </a:solidFill>
                <a:latin typeface="Arial" panose="020B0604020202020204" pitchFamily="34" charset="0"/>
                <a:hlinkClick r:id="rId5" action="ppaction://hlinkpres?slideindex=1&amp;slidetitle="/>
              </a:rPr>
              <a:t>例如成都吉利轮胎轮毂组装</a:t>
            </a:r>
            <a:endParaRPr lang="zh-CN" altLang="en-US" u="sng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圆角矩形 3"/>
          <p:cNvSpPr/>
          <p:nvPr/>
        </p:nvSpPr>
        <p:spPr>
          <a:xfrm>
            <a:off x="1066800" y="76200"/>
            <a:ext cx="1371600" cy="304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200" tIns="7200" rIns="7200" bIns="720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分装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&amp;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排序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2" name="TextBox 4"/>
          <p:cNvSpPr txBox="1"/>
          <p:nvPr/>
        </p:nvSpPr>
        <p:spPr>
          <a:xfrm>
            <a:off x="1143000" y="609600"/>
            <a:ext cx="7772400" cy="3810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/>
          <a:p>
            <a:r>
              <a:rPr lang="zh-CN" altLang="en-US" dirty="0">
                <a:latin typeface="Arial" panose="020B0604020202020204" pitchFamily="34" charset="0"/>
              </a:rPr>
              <a:t>物流服务商可以承接部分分装业务或者排序业务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2053" name="TextBox 5"/>
          <p:cNvSpPr txBox="1"/>
          <p:nvPr/>
        </p:nvSpPr>
        <p:spPr>
          <a:xfrm>
            <a:off x="1143000" y="1143000"/>
            <a:ext cx="7772400" cy="17526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/>
          <a:p>
            <a:r>
              <a:rPr lang="zh-CN" altLang="en-US" dirty="0">
                <a:latin typeface="Arial" panose="020B0604020202020204" pitchFamily="34" charset="0"/>
              </a:rPr>
              <a:t>哪些排序业务：</a:t>
            </a:r>
            <a:endParaRPr lang="en-US" altLang="zh-CN" dirty="0">
              <a:latin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</a:rPr>
              <a:t>1.</a:t>
            </a:r>
            <a:r>
              <a:rPr lang="zh-CN" altLang="en-US" dirty="0">
                <a:latin typeface="Arial" panose="020B0604020202020204" pitchFamily="34" charset="0"/>
              </a:rPr>
              <a:t>排序技术含量低；</a:t>
            </a:r>
            <a:endParaRPr lang="en-US" altLang="zh-CN" dirty="0">
              <a:latin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</a:rPr>
              <a:t>2.</a:t>
            </a:r>
            <a:r>
              <a:rPr lang="zh-CN" altLang="en-US" dirty="0">
                <a:latin typeface="Arial" panose="020B0604020202020204" pitchFamily="34" charset="0"/>
              </a:rPr>
              <a:t>排序需要的物料在该物流公司仓库内</a:t>
            </a:r>
            <a:endParaRPr lang="en-US" altLang="zh-CN" dirty="0">
              <a:latin typeface="Arial" panose="020B0604020202020204" pitchFamily="34" charset="0"/>
            </a:endParaRPr>
          </a:p>
          <a:p>
            <a:endParaRPr lang="en-US" altLang="zh-CN" dirty="0">
              <a:latin typeface="Arial" panose="020B0604020202020204" pitchFamily="34" charset="0"/>
            </a:endParaRPr>
          </a:p>
          <a:p>
            <a:r>
              <a:rPr lang="zh-CN" altLang="en-US" dirty="0">
                <a:latin typeface="Arial" panose="020B0604020202020204" pitchFamily="34" charset="0"/>
              </a:rPr>
              <a:t>例如：</a:t>
            </a:r>
            <a:endParaRPr lang="en-US" altLang="zh-CN" dirty="0">
              <a:latin typeface="Arial" panose="020B0604020202020204" pitchFamily="34" charset="0"/>
            </a:endParaRPr>
          </a:p>
          <a:p>
            <a:r>
              <a:rPr lang="zh-CN" altLang="en-US" dirty="0">
                <a:latin typeface="Arial" panose="020B0604020202020204" pitchFamily="34" charset="0"/>
              </a:rPr>
              <a:t>后视镜排序。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2054" name="Text Box 356"/>
          <p:cNvSpPr txBox="1"/>
          <p:nvPr/>
        </p:nvSpPr>
        <p:spPr>
          <a:xfrm>
            <a:off x="1055688" y="3132138"/>
            <a:ext cx="457200" cy="198437"/>
          </a:xfrm>
          <a:prstGeom prst="rect">
            <a:avLst/>
          </a:prstGeom>
          <a:noFill/>
          <a:ln w="9525">
            <a:noFill/>
          </a:ln>
        </p:spPr>
        <p:txBody>
          <a:bodyPr lIns="3600" tIns="3600" rIns="3600" bIns="3600"/>
          <a:p>
            <a:pPr algn="just"/>
            <a:r>
              <a:rPr lang="zh-CN" altLang="en-US" sz="1400" dirty="0">
                <a:latin typeface="Times New Roman" panose="02020603050405020304" pitchFamily="18" charset="0"/>
              </a:rPr>
              <a:t>上线</a:t>
            </a:r>
            <a:endParaRPr lang="zh-CN" altLang="en-US" sz="1400" dirty="0">
              <a:latin typeface="Arial" panose="020B0604020202020204" pitchFamily="34" charset="0"/>
            </a:endParaRPr>
          </a:p>
        </p:txBody>
      </p:sp>
      <p:sp>
        <p:nvSpPr>
          <p:cNvPr id="2055" name="Line 357"/>
          <p:cNvSpPr/>
          <p:nvPr/>
        </p:nvSpPr>
        <p:spPr>
          <a:xfrm>
            <a:off x="7459663" y="3533775"/>
            <a:ext cx="769937" cy="17463"/>
          </a:xfrm>
          <a:prstGeom prst="line">
            <a:avLst/>
          </a:prstGeom>
          <a:ln w="76200" cap="flat" cmpd="sng">
            <a:solidFill>
              <a:srgbClr val="33CCCC"/>
            </a:solidFill>
            <a:prstDash val="sysDot"/>
            <a:headEnd type="none" w="med" len="med"/>
            <a:tailEnd type="triangle" w="med" len="med"/>
          </a:ln>
        </p:spPr>
      </p:sp>
      <p:sp>
        <p:nvSpPr>
          <p:cNvPr id="2056" name="Text Box 358"/>
          <p:cNvSpPr txBox="1"/>
          <p:nvPr/>
        </p:nvSpPr>
        <p:spPr>
          <a:xfrm>
            <a:off x="8302625" y="3119438"/>
            <a:ext cx="457200" cy="198437"/>
          </a:xfrm>
          <a:prstGeom prst="rect">
            <a:avLst/>
          </a:prstGeom>
          <a:noFill/>
          <a:ln w="9525">
            <a:noFill/>
          </a:ln>
        </p:spPr>
        <p:txBody>
          <a:bodyPr lIns="3600" tIns="3600" rIns="3600" bIns="3600"/>
          <a:p>
            <a:pPr algn="just"/>
            <a:r>
              <a:rPr lang="zh-CN" altLang="en-US" sz="1400" dirty="0">
                <a:latin typeface="Times New Roman" panose="02020603050405020304" pitchFamily="18" charset="0"/>
              </a:rPr>
              <a:t>下线</a:t>
            </a:r>
            <a:endParaRPr lang="zh-CN" altLang="en-US" sz="1400" dirty="0">
              <a:latin typeface="Arial" panose="020B0604020202020204" pitchFamily="34" charset="0"/>
            </a:endParaRPr>
          </a:p>
        </p:txBody>
      </p:sp>
      <p:sp>
        <p:nvSpPr>
          <p:cNvPr id="2057" name="Rectangle 361"/>
          <p:cNvSpPr/>
          <p:nvPr/>
        </p:nvSpPr>
        <p:spPr>
          <a:xfrm>
            <a:off x="1127125" y="3752850"/>
            <a:ext cx="112713" cy="98425"/>
          </a:xfrm>
          <a:prstGeom prst="rect">
            <a:avLst/>
          </a:prstGeom>
          <a:solidFill>
            <a:srgbClr val="339966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8" name="Rectangle 362"/>
          <p:cNvSpPr/>
          <p:nvPr/>
        </p:nvSpPr>
        <p:spPr>
          <a:xfrm>
            <a:off x="1241425" y="3752850"/>
            <a:ext cx="114300" cy="98425"/>
          </a:xfrm>
          <a:prstGeom prst="rect">
            <a:avLst/>
          </a:prstGeom>
          <a:solidFill>
            <a:srgbClr val="339966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9" name="Rectangle 363"/>
          <p:cNvSpPr/>
          <p:nvPr/>
        </p:nvSpPr>
        <p:spPr>
          <a:xfrm>
            <a:off x="1831975" y="3752850"/>
            <a:ext cx="112713" cy="98425"/>
          </a:xfrm>
          <a:prstGeom prst="rect">
            <a:avLst/>
          </a:prstGeom>
          <a:solidFill>
            <a:srgbClr val="339966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60" name="Rectangle 364"/>
          <p:cNvSpPr/>
          <p:nvPr/>
        </p:nvSpPr>
        <p:spPr>
          <a:xfrm>
            <a:off x="1946275" y="3752850"/>
            <a:ext cx="114300" cy="98425"/>
          </a:xfrm>
          <a:prstGeom prst="rect">
            <a:avLst/>
          </a:prstGeom>
          <a:solidFill>
            <a:srgbClr val="339966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61" name="Rectangle 365"/>
          <p:cNvSpPr/>
          <p:nvPr/>
        </p:nvSpPr>
        <p:spPr>
          <a:xfrm>
            <a:off x="2574925" y="3752850"/>
            <a:ext cx="112713" cy="98425"/>
          </a:xfrm>
          <a:prstGeom prst="rect">
            <a:avLst/>
          </a:prstGeom>
          <a:solidFill>
            <a:srgbClr val="339966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62" name="Rectangle 366"/>
          <p:cNvSpPr/>
          <p:nvPr/>
        </p:nvSpPr>
        <p:spPr>
          <a:xfrm>
            <a:off x="2689225" y="3752850"/>
            <a:ext cx="114300" cy="98425"/>
          </a:xfrm>
          <a:prstGeom prst="rect">
            <a:avLst/>
          </a:prstGeom>
          <a:solidFill>
            <a:srgbClr val="339966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63" name="Rectangle 367"/>
          <p:cNvSpPr/>
          <p:nvPr/>
        </p:nvSpPr>
        <p:spPr>
          <a:xfrm>
            <a:off x="5457825" y="3762375"/>
            <a:ext cx="112713" cy="98425"/>
          </a:xfrm>
          <a:prstGeom prst="rect">
            <a:avLst/>
          </a:prstGeom>
          <a:solidFill>
            <a:srgbClr val="339966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64" name="Rectangle 368"/>
          <p:cNvSpPr/>
          <p:nvPr/>
        </p:nvSpPr>
        <p:spPr>
          <a:xfrm>
            <a:off x="5572125" y="3762375"/>
            <a:ext cx="114300" cy="98425"/>
          </a:xfrm>
          <a:prstGeom prst="rect">
            <a:avLst/>
          </a:prstGeom>
          <a:solidFill>
            <a:srgbClr val="339966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65" name="Rectangle 369"/>
          <p:cNvSpPr/>
          <p:nvPr/>
        </p:nvSpPr>
        <p:spPr>
          <a:xfrm>
            <a:off x="8432800" y="3740150"/>
            <a:ext cx="112713" cy="98425"/>
          </a:xfrm>
          <a:prstGeom prst="rect">
            <a:avLst/>
          </a:prstGeom>
          <a:solidFill>
            <a:srgbClr val="339966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66" name="Rectangle 370"/>
          <p:cNvSpPr/>
          <p:nvPr/>
        </p:nvSpPr>
        <p:spPr>
          <a:xfrm>
            <a:off x="8547100" y="3740150"/>
            <a:ext cx="114300" cy="98425"/>
          </a:xfrm>
          <a:prstGeom prst="rect">
            <a:avLst/>
          </a:prstGeom>
          <a:solidFill>
            <a:srgbClr val="339966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67" name="Line 374"/>
          <p:cNvSpPr/>
          <p:nvPr/>
        </p:nvSpPr>
        <p:spPr>
          <a:xfrm>
            <a:off x="3886200" y="3276600"/>
            <a:ext cx="1714500" cy="1588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headEnd type="none" w="med" len="med"/>
            <a:tailEnd type="triangle" w="med" len="med"/>
          </a:ln>
        </p:spPr>
      </p:sp>
      <p:pic>
        <p:nvPicPr>
          <p:cNvPr id="2068" name="Picture 397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0600" y="3352800"/>
            <a:ext cx="590550" cy="349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9" name="Picture 39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3388" y="3352800"/>
            <a:ext cx="577850" cy="322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0" name="Picture 39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1888" y="3311525"/>
            <a:ext cx="604837" cy="349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1" name="Picture 40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49863" y="3305175"/>
            <a:ext cx="644525" cy="388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2" name="Picture 40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21663" y="3300413"/>
            <a:ext cx="655637" cy="361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73" name="Line 402"/>
          <p:cNvSpPr/>
          <p:nvPr/>
        </p:nvSpPr>
        <p:spPr>
          <a:xfrm>
            <a:off x="1206500" y="3635375"/>
            <a:ext cx="12700" cy="860425"/>
          </a:xfrm>
          <a:prstGeom prst="line">
            <a:avLst/>
          </a:prstGeom>
          <a:ln w="952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2074" name="Rectangle 363"/>
          <p:cNvSpPr/>
          <p:nvPr/>
        </p:nvSpPr>
        <p:spPr>
          <a:xfrm>
            <a:off x="3965575" y="3752850"/>
            <a:ext cx="112713" cy="98425"/>
          </a:xfrm>
          <a:prstGeom prst="rect">
            <a:avLst/>
          </a:prstGeom>
          <a:solidFill>
            <a:srgbClr val="339966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75" name="Rectangle 364"/>
          <p:cNvSpPr/>
          <p:nvPr/>
        </p:nvSpPr>
        <p:spPr>
          <a:xfrm>
            <a:off x="4079875" y="3752850"/>
            <a:ext cx="114300" cy="98425"/>
          </a:xfrm>
          <a:prstGeom prst="rect">
            <a:avLst/>
          </a:prstGeom>
          <a:solidFill>
            <a:srgbClr val="339966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76" name="Rectangle 365"/>
          <p:cNvSpPr/>
          <p:nvPr/>
        </p:nvSpPr>
        <p:spPr>
          <a:xfrm>
            <a:off x="4708525" y="3752850"/>
            <a:ext cx="112713" cy="98425"/>
          </a:xfrm>
          <a:prstGeom prst="rect">
            <a:avLst/>
          </a:prstGeom>
          <a:solidFill>
            <a:srgbClr val="339966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77" name="Rectangle 366"/>
          <p:cNvSpPr/>
          <p:nvPr/>
        </p:nvSpPr>
        <p:spPr>
          <a:xfrm>
            <a:off x="4822825" y="3752850"/>
            <a:ext cx="114300" cy="98425"/>
          </a:xfrm>
          <a:prstGeom prst="rect">
            <a:avLst/>
          </a:prstGeom>
          <a:solidFill>
            <a:srgbClr val="339966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2078" name="Picture 39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6988" y="3352800"/>
            <a:ext cx="577850" cy="322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9" name="Picture 39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35488" y="3311525"/>
            <a:ext cx="604837" cy="349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80" name="Rectangle 363"/>
          <p:cNvSpPr/>
          <p:nvPr/>
        </p:nvSpPr>
        <p:spPr>
          <a:xfrm>
            <a:off x="6216650" y="3781425"/>
            <a:ext cx="112713" cy="98425"/>
          </a:xfrm>
          <a:prstGeom prst="rect">
            <a:avLst/>
          </a:prstGeom>
          <a:solidFill>
            <a:srgbClr val="339966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81" name="Rectangle 364"/>
          <p:cNvSpPr/>
          <p:nvPr/>
        </p:nvSpPr>
        <p:spPr>
          <a:xfrm>
            <a:off x="6330950" y="3781425"/>
            <a:ext cx="114300" cy="98425"/>
          </a:xfrm>
          <a:prstGeom prst="rect">
            <a:avLst/>
          </a:prstGeom>
          <a:solidFill>
            <a:srgbClr val="339966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82" name="Rectangle 365"/>
          <p:cNvSpPr/>
          <p:nvPr/>
        </p:nvSpPr>
        <p:spPr>
          <a:xfrm>
            <a:off x="6959600" y="3781425"/>
            <a:ext cx="112713" cy="98425"/>
          </a:xfrm>
          <a:prstGeom prst="rect">
            <a:avLst/>
          </a:prstGeom>
          <a:solidFill>
            <a:srgbClr val="339966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83" name="Rectangle 366"/>
          <p:cNvSpPr/>
          <p:nvPr/>
        </p:nvSpPr>
        <p:spPr>
          <a:xfrm>
            <a:off x="7073900" y="3781425"/>
            <a:ext cx="114300" cy="98425"/>
          </a:xfrm>
          <a:prstGeom prst="rect">
            <a:avLst/>
          </a:prstGeom>
          <a:solidFill>
            <a:srgbClr val="339966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2084" name="Picture 39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8063" y="3381375"/>
            <a:ext cx="577850" cy="322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5" name="Picture 39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6563" y="3340100"/>
            <a:ext cx="604837" cy="349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" name="圆角矩形标注 52"/>
          <p:cNvSpPr/>
          <p:nvPr/>
        </p:nvSpPr>
        <p:spPr>
          <a:xfrm>
            <a:off x="7620000" y="3962400"/>
            <a:ext cx="1143000" cy="609600"/>
          </a:xfrm>
          <a:prstGeom prst="wedgeRoundRectCallout">
            <a:avLst>
              <a:gd name="adj1" fmla="val -86767"/>
              <a:gd name="adj2" fmla="val -5559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装配工位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87" name="Line 357"/>
          <p:cNvSpPr/>
          <p:nvPr/>
        </p:nvSpPr>
        <p:spPr>
          <a:xfrm>
            <a:off x="3048000" y="3505200"/>
            <a:ext cx="769938" cy="17463"/>
          </a:xfrm>
          <a:prstGeom prst="line">
            <a:avLst/>
          </a:prstGeom>
          <a:ln w="76200" cap="flat" cmpd="sng">
            <a:solidFill>
              <a:srgbClr val="33CCCC"/>
            </a:solidFill>
            <a:prstDash val="sysDot"/>
            <a:headEnd type="none" w="med" len="med"/>
            <a:tailEnd type="triangle" w="med" len="med"/>
          </a:ln>
        </p:spPr>
      </p:sp>
      <p:sp>
        <p:nvSpPr>
          <p:cNvPr id="2088" name="Rectangle 363"/>
          <p:cNvSpPr/>
          <p:nvPr/>
        </p:nvSpPr>
        <p:spPr>
          <a:xfrm>
            <a:off x="6858000" y="4114800"/>
            <a:ext cx="112713" cy="98425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89" name="Rectangle 364"/>
          <p:cNvSpPr/>
          <p:nvPr/>
        </p:nvSpPr>
        <p:spPr>
          <a:xfrm>
            <a:off x="7239000" y="4114800"/>
            <a:ext cx="114300" cy="98425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90" name="Rectangle 363"/>
          <p:cNvSpPr/>
          <p:nvPr/>
        </p:nvSpPr>
        <p:spPr>
          <a:xfrm>
            <a:off x="6858000" y="4343400"/>
            <a:ext cx="112713" cy="98425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91" name="Rectangle 364"/>
          <p:cNvSpPr/>
          <p:nvPr/>
        </p:nvSpPr>
        <p:spPr>
          <a:xfrm>
            <a:off x="7239000" y="4343400"/>
            <a:ext cx="114300" cy="98425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9" name="Rectangle 363"/>
          <p:cNvSpPr>
            <a:spLocks noChangeArrowheads="1"/>
          </p:cNvSpPr>
          <p:nvPr/>
        </p:nvSpPr>
        <p:spPr bwMode="auto">
          <a:xfrm>
            <a:off x="6858000" y="4572000"/>
            <a:ext cx="112713" cy="984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rgbClr val="000000"/>
            </a:solidFill>
            <a:miter lim="800000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0" name="Rectangle 364"/>
          <p:cNvSpPr>
            <a:spLocks noChangeArrowheads="1"/>
          </p:cNvSpPr>
          <p:nvPr/>
        </p:nvSpPr>
        <p:spPr bwMode="auto">
          <a:xfrm>
            <a:off x="7239000" y="4572000"/>
            <a:ext cx="114300" cy="984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rgbClr val="000000"/>
            </a:solidFill>
            <a:miter lim="800000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94" name="Rectangle 363"/>
          <p:cNvSpPr/>
          <p:nvPr/>
        </p:nvSpPr>
        <p:spPr>
          <a:xfrm>
            <a:off x="6858000" y="4800600"/>
            <a:ext cx="112713" cy="98425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95" name="Rectangle 364"/>
          <p:cNvSpPr/>
          <p:nvPr/>
        </p:nvSpPr>
        <p:spPr>
          <a:xfrm>
            <a:off x="7239000" y="4800600"/>
            <a:ext cx="114300" cy="98425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96" name="Text Box 356"/>
          <p:cNvSpPr txBox="1"/>
          <p:nvPr/>
        </p:nvSpPr>
        <p:spPr>
          <a:xfrm>
            <a:off x="1676400" y="4800600"/>
            <a:ext cx="1676400" cy="2286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600" tIns="3600" rIns="3600" bIns="3600"/>
          <a:p>
            <a:pPr algn="ctr"/>
            <a:r>
              <a:rPr lang="zh-CN" altLang="en-US" sz="1400" dirty="0">
                <a:latin typeface="Arial" panose="020B0604020202020204" pitchFamily="34" charset="0"/>
              </a:rPr>
              <a:t>车辆后视镜配比顺序</a:t>
            </a:r>
            <a:endParaRPr lang="zh-CN" altLang="en-US" sz="1400" dirty="0">
              <a:latin typeface="Arial" panose="020B0604020202020204" pitchFamily="34" charset="0"/>
            </a:endParaRPr>
          </a:p>
        </p:txBody>
      </p:sp>
      <p:sp>
        <p:nvSpPr>
          <p:cNvPr id="65" name="左大括号 64"/>
          <p:cNvSpPr/>
          <p:nvPr/>
        </p:nvSpPr>
        <p:spPr>
          <a:xfrm rot="16200000">
            <a:off x="2324100" y="3467100"/>
            <a:ext cx="381000" cy="1524000"/>
          </a:xfrm>
          <a:prstGeom prst="leftBrac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050" name="Object 3"/>
          <p:cNvGraphicFramePr/>
          <p:nvPr/>
        </p:nvGraphicFramePr>
        <p:xfrm>
          <a:off x="2667000" y="4267200"/>
          <a:ext cx="4651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6" imgW="4610100" imgH="4533900" progId="Photoshop.Image.9">
                  <p:embed/>
                </p:oleObj>
              </mc:Choice>
              <mc:Fallback>
                <p:oleObj name="" r:id="rId6" imgW="4610100" imgH="4533900" progId="Photoshop.Image.9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7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667000" y="4267200"/>
                        <a:ext cx="465138" cy="457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98" name="Text Box 356"/>
          <p:cNvSpPr txBox="1"/>
          <p:nvPr/>
        </p:nvSpPr>
        <p:spPr>
          <a:xfrm>
            <a:off x="1524000" y="5486400"/>
            <a:ext cx="2057400" cy="2286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600" tIns="3600" rIns="3600" bIns="3600"/>
          <a:p>
            <a:pPr algn="ctr"/>
            <a:r>
              <a:rPr lang="zh-CN" altLang="en-US" sz="1400" dirty="0">
                <a:latin typeface="Arial" panose="020B0604020202020204" pitchFamily="34" charset="0"/>
              </a:rPr>
              <a:t>按顺序码放在工位器具上</a:t>
            </a:r>
            <a:endParaRPr lang="zh-CN" altLang="en-US" sz="1400" dirty="0">
              <a:latin typeface="Arial" panose="020B0604020202020204" pitchFamily="34" charset="0"/>
            </a:endParaRPr>
          </a:p>
        </p:txBody>
      </p:sp>
      <p:cxnSp>
        <p:nvCxnSpPr>
          <p:cNvPr id="70" name="直接箭头连接符 69"/>
          <p:cNvCxnSpPr>
            <a:stCxn id="65" idx="1"/>
            <a:endCxn id="2096" idx="0"/>
          </p:cNvCxnSpPr>
          <p:nvPr/>
        </p:nvCxnSpPr>
        <p:spPr>
          <a:xfrm>
            <a:off x="2514600" y="4419600"/>
            <a:ext cx="0" cy="38100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箭头连接符 70"/>
          <p:cNvCxnSpPr/>
          <p:nvPr/>
        </p:nvCxnSpPr>
        <p:spPr>
          <a:xfrm>
            <a:off x="2514600" y="5029200"/>
            <a:ext cx="0" cy="38100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箭头连接符 73"/>
          <p:cNvCxnSpPr/>
          <p:nvPr/>
        </p:nvCxnSpPr>
        <p:spPr>
          <a:xfrm>
            <a:off x="3962400" y="5638800"/>
            <a:ext cx="1828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矩形 74"/>
          <p:cNvSpPr/>
          <p:nvPr/>
        </p:nvSpPr>
        <p:spPr>
          <a:xfrm>
            <a:off x="6019800" y="5334000"/>
            <a:ext cx="2057400" cy="609600"/>
          </a:xfrm>
          <a:prstGeom prst="rect">
            <a:avLst/>
          </a:prstGeom>
          <a:solidFill>
            <a:schemeClr val="bg2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缓冲区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cxnSp>
        <p:nvCxnSpPr>
          <p:cNvPr id="78" name="直接箭头连接符 77"/>
          <p:cNvCxnSpPr/>
          <p:nvPr/>
        </p:nvCxnSpPr>
        <p:spPr>
          <a:xfrm flipV="1">
            <a:off x="6629400" y="4800600"/>
            <a:ext cx="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4" name="TextBox 20"/>
          <p:cNvSpPr txBox="1"/>
          <p:nvPr/>
        </p:nvSpPr>
        <p:spPr>
          <a:xfrm>
            <a:off x="6629400" y="4876800"/>
            <a:ext cx="1066800" cy="381000"/>
          </a:xfrm>
          <a:prstGeom prst="rect">
            <a:avLst/>
          </a:prstGeom>
          <a:noFill/>
          <a:ln w="9525">
            <a:noFill/>
          </a:ln>
        </p:spPr>
        <p:txBody>
          <a:bodyPr wrap="none"/>
          <a:p>
            <a:pPr eaLnBrk="0" hangingPunct="0"/>
            <a:r>
              <a:rPr lang="zh-CN" altLang="en-US" sz="1600" dirty="0">
                <a:latin typeface="Arial" panose="020B0604020202020204" pitchFamily="34" charset="0"/>
                <a:ea typeface="华文中宋" panose="02010600040101010101" charset="-122"/>
              </a:rPr>
              <a:t>顺序配送</a:t>
            </a:r>
            <a:endParaRPr lang="zh-CN" altLang="en-US" sz="1600" dirty="0">
              <a:latin typeface="Arial" panose="020B0604020202020204" pitchFamily="34" charset="0"/>
              <a:ea typeface="华文中宋" panose="02010600040101010101" charset="-122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1524000" y="5715000"/>
            <a:ext cx="2057400" cy="838200"/>
          </a:xfrm>
          <a:prstGeom prst="rect">
            <a:avLst/>
          </a:prstGeom>
          <a:solidFill>
            <a:schemeClr val="bg2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总库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06" name="TextBox 20"/>
          <p:cNvSpPr txBox="1"/>
          <p:nvPr/>
        </p:nvSpPr>
        <p:spPr>
          <a:xfrm>
            <a:off x="3429000" y="4343400"/>
            <a:ext cx="990600" cy="381000"/>
          </a:xfrm>
          <a:prstGeom prst="rect">
            <a:avLst/>
          </a:prstGeom>
          <a:noFill/>
          <a:ln w="9525">
            <a:noFill/>
          </a:ln>
        </p:spPr>
        <p:txBody>
          <a:bodyPr wrap="none"/>
          <a:p>
            <a:pPr eaLnBrk="0" hangingPunct="0"/>
            <a:r>
              <a:rPr lang="zh-CN" altLang="en-US" sz="1600" dirty="0">
                <a:latin typeface="Arial" panose="020B0604020202020204" pitchFamily="34" charset="0"/>
                <a:ea typeface="华文中宋" panose="02010600040101010101" charset="-122"/>
              </a:rPr>
              <a:t>信息共享</a:t>
            </a:r>
            <a:endParaRPr lang="zh-CN" altLang="en-US" sz="1600" dirty="0">
              <a:latin typeface="Arial" panose="020B0604020202020204" pitchFamily="34" charset="0"/>
              <a:ea typeface="华文中宋" panose="02010600040101010101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圆角矩形 3"/>
          <p:cNvSpPr/>
          <p:nvPr/>
        </p:nvSpPr>
        <p:spPr>
          <a:xfrm>
            <a:off x="1066800" y="76200"/>
            <a:ext cx="1981200" cy="304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200" tIns="7200" rIns="7200" bIns="720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工位器具（容器）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627" name="Picture 8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38400" y="4038600"/>
            <a:ext cx="1447800" cy="984250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26628" name="Picture 9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4038600"/>
            <a:ext cx="1371600" cy="990600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26629" name="Picture 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4114800"/>
            <a:ext cx="1524000" cy="955675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26630" name="Picture 9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4038600"/>
            <a:ext cx="1447800" cy="1042988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26631" name="Picture 1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5410200"/>
            <a:ext cx="312420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2" name="Picture 8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7000" y="5257800"/>
            <a:ext cx="1524000" cy="1379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33" name="TextBox 20"/>
          <p:cNvSpPr txBox="1"/>
          <p:nvPr/>
        </p:nvSpPr>
        <p:spPr>
          <a:xfrm>
            <a:off x="1143000" y="609600"/>
            <a:ext cx="1143000" cy="609600"/>
          </a:xfrm>
          <a:prstGeom prst="rect">
            <a:avLst/>
          </a:prstGeom>
          <a:noFill/>
          <a:ln w="9525">
            <a:noFill/>
          </a:ln>
        </p:spPr>
        <p:txBody>
          <a:bodyPr wrap="none"/>
          <a:p>
            <a:pPr eaLnBrk="0" hangingPunct="0">
              <a:buNone/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料盒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634" name="TextBox 5"/>
          <p:cNvSpPr txBox="1"/>
          <p:nvPr/>
        </p:nvSpPr>
        <p:spPr>
          <a:xfrm>
            <a:off x="1143000" y="1371600"/>
            <a:ext cx="7772400" cy="23622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/>
          <a:p>
            <a:r>
              <a:rPr lang="zh-CN" altLang="en-US" dirty="0">
                <a:latin typeface="Arial" panose="020B0604020202020204" pitchFamily="34" charset="0"/>
              </a:rPr>
              <a:t>料盒分两类：</a:t>
            </a:r>
            <a:endParaRPr lang="en-US" altLang="zh-CN" dirty="0">
              <a:latin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</a:rPr>
              <a:t>1.</a:t>
            </a:r>
            <a:r>
              <a:rPr lang="zh-CN" altLang="en-US" dirty="0">
                <a:latin typeface="Arial" panose="020B0604020202020204" pitchFamily="34" charset="0"/>
              </a:rPr>
              <a:t>通用型，一般设</a:t>
            </a:r>
            <a:r>
              <a:rPr lang="en-US" altLang="zh-CN" dirty="0">
                <a:latin typeface="Arial" panose="020B0604020202020204" pitchFamily="34" charset="0"/>
              </a:rPr>
              <a:t>4-6</a:t>
            </a:r>
            <a:r>
              <a:rPr lang="zh-CN" altLang="en-US" dirty="0">
                <a:latin typeface="Arial" panose="020B0604020202020204" pitchFamily="34" charset="0"/>
              </a:rPr>
              <a:t>种不同尺寸的料盒，在总库、工厂缓冲区、工位之间 </a:t>
            </a:r>
            <a:endParaRPr lang="en-US" altLang="zh-CN" dirty="0">
              <a:latin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</a:rPr>
              <a:t>  </a:t>
            </a:r>
            <a:r>
              <a:rPr lang="zh-CN" altLang="en-US" dirty="0">
                <a:latin typeface="Arial" panose="020B0604020202020204" pitchFamily="34" charset="0"/>
              </a:rPr>
              <a:t>循周转使用。</a:t>
            </a:r>
            <a:endParaRPr lang="en-US" altLang="zh-CN" dirty="0">
              <a:latin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</a:rPr>
              <a:t>  </a:t>
            </a:r>
            <a:r>
              <a:rPr lang="zh-CN" altLang="en-US" dirty="0">
                <a:latin typeface="Arial" panose="020B0604020202020204" pitchFamily="34" charset="0"/>
              </a:rPr>
              <a:t>装纳体积小、重量轻、货值低、不易损伤的物料。如门把手、隔震垫；标</a:t>
            </a:r>
            <a:endParaRPr lang="en-US" altLang="zh-CN" dirty="0">
              <a:latin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</a:rPr>
              <a:t>  </a:t>
            </a:r>
            <a:r>
              <a:rPr lang="zh-CN" altLang="en-US" dirty="0">
                <a:latin typeface="Arial" panose="020B0604020202020204" pitchFamily="34" charset="0"/>
              </a:rPr>
              <a:t>准件等；</a:t>
            </a:r>
            <a:endParaRPr lang="en-US" altLang="zh-CN" dirty="0">
              <a:latin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</a:rPr>
              <a:t>2.</a:t>
            </a:r>
            <a:r>
              <a:rPr lang="zh-CN" altLang="en-US" dirty="0">
                <a:latin typeface="Arial" panose="020B0604020202020204" pitchFamily="34" charset="0"/>
              </a:rPr>
              <a:t>定制料盒，一般由供应商提供，由工厂发出，回收周转，也有和通用型一</a:t>
            </a:r>
            <a:endParaRPr lang="en-US" altLang="zh-CN" dirty="0">
              <a:latin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</a:rPr>
              <a:t>   </a:t>
            </a:r>
            <a:r>
              <a:rPr lang="zh-CN" altLang="en-US" dirty="0">
                <a:latin typeface="Arial" panose="020B0604020202020204" pitchFamily="34" charset="0"/>
              </a:rPr>
              <a:t>样循环使用。</a:t>
            </a:r>
            <a:endParaRPr lang="en-US" altLang="zh-CN" dirty="0">
              <a:latin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</a:rPr>
              <a:t>   </a:t>
            </a:r>
            <a:r>
              <a:rPr lang="zh-CN" altLang="en-US" dirty="0">
                <a:latin typeface="Arial" panose="020B0604020202020204" pitchFamily="34" charset="0"/>
              </a:rPr>
              <a:t>装纳体积小，价值较高、容易碰损的物料。如</a:t>
            </a:r>
            <a:r>
              <a:rPr lang="en-US" altLang="zh-CN" dirty="0">
                <a:latin typeface="Arial" panose="020B0604020202020204" pitchFamily="34" charset="0"/>
              </a:rPr>
              <a:t>VCD</a:t>
            </a:r>
            <a:r>
              <a:rPr lang="zh-CN" altLang="en-US" dirty="0">
                <a:latin typeface="Arial" panose="020B0604020202020204" pitchFamily="34" charset="0"/>
              </a:rPr>
              <a:t>、传感器等。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26635" name="TextBox 20"/>
          <p:cNvSpPr txBox="1"/>
          <p:nvPr/>
        </p:nvSpPr>
        <p:spPr>
          <a:xfrm>
            <a:off x="1143000" y="4191000"/>
            <a:ext cx="1143000" cy="609600"/>
          </a:xfrm>
          <a:prstGeom prst="rect">
            <a:avLst/>
          </a:prstGeom>
          <a:noFill/>
          <a:ln w="9525">
            <a:noFill/>
          </a:ln>
        </p:spPr>
        <p:txBody>
          <a:bodyPr wrap="none"/>
          <a:p>
            <a:pPr eaLnBrk="0" hangingPunct="0">
              <a:buNone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通用型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636" name="TextBox 20"/>
          <p:cNvSpPr txBox="1"/>
          <p:nvPr/>
        </p:nvSpPr>
        <p:spPr>
          <a:xfrm>
            <a:off x="1143000" y="5638800"/>
            <a:ext cx="1143000" cy="609600"/>
          </a:xfrm>
          <a:prstGeom prst="rect">
            <a:avLst/>
          </a:prstGeom>
          <a:noFill/>
          <a:ln w="9525">
            <a:noFill/>
          </a:ln>
        </p:spPr>
        <p:txBody>
          <a:bodyPr wrap="none"/>
          <a:p>
            <a:pPr eaLnBrk="0" hangingPunct="0">
              <a:buNone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定制型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圆角矩形 3"/>
          <p:cNvSpPr/>
          <p:nvPr/>
        </p:nvSpPr>
        <p:spPr>
          <a:xfrm>
            <a:off x="1066800" y="76200"/>
            <a:ext cx="1981200" cy="304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200" tIns="7200" rIns="7200" bIns="720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工位器具（容器）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651" name="TextBox 20"/>
          <p:cNvSpPr txBox="1"/>
          <p:nvPr/>
        </p:nvSpPr>
        <p:spPr>
          <a:xfrm>
            <a:off x="1143000" y="609600"/>
            <a:ext cx="2438400" cy="685800"/>
          </a:xfrm>
          <a:prstGeom prst="rect">
            <a:avLst/>
          </a:prstGeom>
          <a:noFill/>
          <a:ln w="9525">
            <a:noFill/>
          </a:ln>
        </p:spPr>
        <p:txBody>
          <a:bodyPr wrap="none"/>
          <a:p>
            <a:pPr eaLnBrk="0" hangingPunct="0">
              <a:buNone/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料框，料箱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652" name="TextBox 5"/>
          <p:cNvSpPr txBox="1"/>
          <p:nvPr/>
        </p:nvSpPr>
        <p:spPr>
          <a:xfrm>
            <a:off x="1143000" y="1371600"/>
            <a:ext cx="7772400" cy="12192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/>
          <a:p>
            <a:r>
              <a:rPr lang="zh-CN" altLang="en-US" dirty="0">
                <a:latin typeface="Arial" panose="020B0604020202020204" pitchFamily="34" charset="0"/>
              </a:rPr>
              <a:t>料框，一般多尺寸；可在供应商、总库、工厂缓冲区、工位之间 </a:t>
            </a:r>
            <a:endParaRPr lang="en-US" altLang="zh-CN" dirty="0">
              <a:latin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</a:rPr>
              <a:t>  </a:t>
            </a:r>
            <a:r>
              <a:rPr lang="zh-CN" altLang="en-US" dirty="0">
                <a:latin typeface="Arial" panose="020B0604020202020204" pitchFamily="34" charset="0"/>
              </a:rPr>
              <a:t>循周转使用；可折叠。</a:t>
            </a:r>
            <a:endParaRPr lang="en-US" altLang="zh-CN" dirty="0">
              <a:latin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</a:rPr>
              <a:t>  </a:t>
            </a:r>
            <a:r>
              <a:rPr lang="zh-CN" altLang="en-US" dirty="0">
                <a:latin typeface="Arial" panose="020B0604020202020204" pitchFamily="34" charset="0"/>
              </a:rPr>
              <a:t>装纳体积大、重量轻、货值低、不易损伤、形状不规则的物料。如塑料进气筒，空调出气筒等。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27653" name="TextBox 20"/>
          <p:cNvSpPr txBox="1"/>
          <p:nvPr/>
        </p:nvSpPr>
        <p:spPr>
          <a:xfrm>
            <a:off x="1219200" y="3200400"/>
            <a:ext cx="838200" cy="457200"/>
          </a:xfrm>
          <a:prstGeom prst="rect">
            <a:avLst/>
          </a:prstGeom>
          <a:noFill/>
          <a:ln w="9525">
            <a:noFill/>
          </a:ln>
        </p:spPr>
        <p:txBody>
          <a:bodyPr wrap="none"/>
          <a:p>
            <a:pPr eaLnBrk="0" hangingPunct="0">
              <a:buNone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料框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7654" name="Picture 71"/>
          <p:cNvPicPr>
            <a:picLocks noChangeAspect="1"/>
          </p:cNvPicPr>
          <p:nvPr/>
        </p:nvPicPr>
        <p:blipFill>
          <a:blip r:embed="rId1"/>
          <a:srcRect b="7764"/>
          <a:stretch>
            <a:fillRect/>
          </a:stretch>
        </p:blipFill>
        <p:spPr>
          <a:xfrm>
            <a:off x="6096000" y="3124200"/>
            <a:ext cx="1295400" cy="1036638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27655" name="Picture 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3200400"/>
            <a:ext cx="1600200" cy="1066800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27656" name="Picture 7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100" y="3124200"/>
            <a:ext cx="1485900" cy="990600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27657" name="Picture 8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0" y="3124200"/>
            <a:ext cx="1376363" cy="1084263"/>
          </a:xfrm>
          <a:prstGeom prst="rect">
            <a:avLst/>
          </a:prstGeom>
          <a:noFill/>
          <a:ln w="38100">
            <a:noFill/>
          </a:ln>
        </p:spPr>
      </p:pic>
      <p:sp>
        <p:nvSpPr>
          <p:cNvPr id="27658" name="TextBox 20"/>
          <p:cNvSpPr txBox="1"/>
          <p:nvPr/>
        </p:nvSpPr>
        <p:spPr>
          <a:xfrm>
            <a:off x="1219200" y="4953000"/>
            <a:ext cx="838200" cy="457200"/>
          </a:xfrm>
          <a:prstGeom prst="rect">
            <a:avLst/>
          </a:prstGeom>
          <a:noFill/>
          <a:ln w="9525">
            <a:noFill/>
          </a:ln>
        </p:spPr>
        <p:txBody>
          <a:bodyPr wrap="none"/>
          <a:p>
            <a:pPr eaLnBrk="0" hangingPunct="0">
              <a:buNone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料箱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7659" name="Picture 8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0" y="4800600"/>
            <a:ext cx="1846263" cy="1600200"/>
          </a:xfrm>
          <a:prstGeom prst="rect">
            <a:avLst/>
          </a:prstGeom>
          <a:noFill/>
          <a:ln w="38100">
            <a:noFill/>
          </a:ln>
        </p:spPr>
      </p:pic>
      <p:sp>
        <p:nvSpPr>
          <p:cNvPr id="27660" name="TextBox 5"/>
          <p:cNvSpPr txBox="1"/>
          <p:nvPr/>
        </p:nvSpPr>
        <p:spPr>
          <a:xfrm>
            <a:off x="4572000" y="4724400"/>
            <a:ext cx="4343400" cy="18288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/>
          <a:p>
            <a:r>
              <a:rPr lang="zh-CN" altLang="en-US" dirty="0">
                <a:latin typeface="Arial" panose="020B0604020202020204" pitchFamily="34" charset="0"/>
              </a:rPr>
              <a:t>料箱，尺寸单一，一半</a:t>
            </a:r>
            <a:r>
              <a:rPr lang="en-US" altLang="zh-CN" dirty="0">
                <a:latin typeface="Arial" panose="020B0604020202020204" pitchFamily="34" charset="0"/>
              </a:rPr>
              <a:t>1-2</a:t>
            </a:r>
            <a:r>
              <a:rPr lang="zh-CN" altLang="en-US" dirty="0">
                <a:latin typeface="Arial" panose="020B0604020202020204" pitchFamily="34" charset="0"/>
              </a:rPr>
              <a:t>种；可在供应商、总库、工厂缓冲区、工位之间 </a:t>
            </a:r>
            <a:endParaRPr lang="en-US" altLang="zh-CN" dirty="0">
              <a:latin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</a:rPr>
              <a:t>  </a:t>
            </a:r>
            <a:r>
              <a:rPr lang="zh-CN" altLang="en-US" dirty="0">
                <a:latin typeface="Arial" panose="020B0604020202020204" pitchFamily="34" charset="0"/>
              </a:rPr>
              <a:t>循周转使用；可折叠。</a:t>
            </a:r>
            <a:endParaRPr lang="en-US" altLang="zh-CN" dirty="0">
              <a:latin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</a:rPr>
              <a:t>  </a:t>
            </a:r>
            <a:r>
              <a:rPr lang="zh-CN" altLang="en-US" dirty="0">
                <a:latin typeface="Arial" panose="020B0604020202020204" pitchFamily="34" charset="0"/>
              </a:rPr>
              <a:t>装纳体积大、重量较大、易损伤、形状不规则的物料。如球头、转向轴等。</a:t>
            </a:r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Box 3"/>
          <p:cNvSpPr txBox="1"/>
          <p:nvPr/>
        </p:nvSpPr>
        <p:spPr>
          <a:xfrm>
            <a:off x="1143000" y="609600"/>
            <a:ext cx="7772400" cy="1600200"/>
          </a:xfrm>
          <a:prstGeom prst="rect">
            <a:avLst/>
          </a:prstGeom>
          <a:noFill/>
          <a:ln cmpd="dbl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R="0" defTabSz="914400" eaLnBrk="0" hangingPunct="0">
              <a:buClrTx/>
              <a:buSzTx/>
              <a:buFontTx/>
              <a:buNone/>
              <a:defRPr/>
            </a:pPr>
            <a:r>
              <a:rPr kumimoji="0" lang="zh-CN" altLang="en-US" kern="1200" cap="none" spc="0" normalizeH="0" baseline="0" noProof="0" dirty="0">
                <a:latin typeface="Arial" panose="020B0604020202020204" pitchFamily="34" charset="0"/>
                <a:ea typeface="+mn-ea"/>
                <a:cs typeface="+mn-cs"/>
              </a:rPr>
              <a:t>生产物流一般是指：原材料、燃料、外购件投人生产后，经过下料、发料，运送到各加工点和存储点，以在制品的形态，从一个生产单位</a:t>
            </a:r>
            <a:r>
              <a:rPr kumimoji="0" lang="en-US" altLang="zh-CN" kern="1200" cap="none" spc="0" normalizeH="0" baseline="0" noProof="0" dirty="0">
                <a:latin typeface="Arial" panose="020B0604020202020204" pitchFamily="34" charset="0"/>
                <a:ea typeface="+mn-ea"/>
                <a:cs typeface="+mn-cs"/>
              </a:rPr>
              <a:t>(</a:t>
            </a:r>
            <a:r>
              <a:rPr kumimoji="0" lang="zh-CN" altLang="en-US" kern="1200" cap="none" spc="0" normalizeH="0" baseline="0" noProof="0" dirty="0">
                <a:latin typeface="Arial" panose="020B0604020202020204" pitchFamily="34" charset="0"/>
                <a:ea typeface="+mn-ea"/>
                <a:cs typeface="+mn-cs"/>
              </a:rPr>
              <a:t>仓库</a:t>
            </a:r>
            <a:r>
              <a:rPr kumimoji="0" lang="en-US" altLang="zh-CN" kern="1200" cap="none" spc="0" normalizeH="0" baseline="0" noProof="0" dirty="0">
                <a:latin typeface="Arial" panose="020B0604020202020204" pitchFamily="34" charset="0"/>
                <a:ea typeface="+mn-ea"/>
                <a:cs typeface="+mn-cs"/>
              </a:rPr>
              <a:t>)</a:t>
            </a:r>
            <a:r>
              <a:rPr kumimoji="0" lang="zh-CN" altLang="en-US" kern="1200" cap="none" spc="0" normalizeH="0" baseline="0" noProof="0" dirty="0">
                <a:latin typeface="Arial" panose="020B0604020202020204" pitchFamily="34" charset="0"/>
                <a:ea typeface="+mn-ea"/>
                <a:cs typeface="+mn-cs"/>
              </a:rPr>
              <a:t>流人另一个生产单位，按照规定的工艺流程进行加工、储存，借助一定的运输装置，在某个点内流转，又从某个点内流出，始终体现着物料实物形态的流转过程。 </a:t>
            </a:r>
            <a:r>
              <a:rPr kumimoji="0" lang="en-US" altLang="zh-CN" kern="1200" cap="none" spc="0" normalizeH="0" baseline="0" noProof="0" dirty="0">
                <a:latin typeface="Arial" panose="020B0604020202020204" pitchFamily="34" charset="0"/>
                <a:ea typeface="+mn-ea"/>
                <a:cs typeface="+mn-cs"/>
              </a:rPr>
              <a:t>----</a:t>
            </a:r>
            <a:r>
              <a:rPr kumimoji="0" lang="zh-CN" altLang="en-US" kern="1200" cap="none" spc="0" normalizeH="0" baseline="0" noProof="0" dirty="0">
                <a:latin typeface="Arial" panose="020B0604020202020204" pitchFamily="34" charset="0"/>
                <a:ea typeface="+mn-ea"/>
                <a:cs typeface="+mn-cs"/>
              </a:rPr>
              <a:t>摘自百度</a:t>
            </a:r>
            <a:endParaRPr kumimoji="0" lang="zh-CN" altLang="en-US" kern="1200" cap="none" spc="0" normalizeH="0" baseline="0" noProof="0" dirty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066800" y="76200"/>
            <a:ext cx="762000" cy="304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200" tIns="7200" rIns="7200" bIns="720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概念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48000" y="2743200"/>
            <a:ext cx="381000" cy="1143000"/>
          </a:xfrm>
          <a:prstGeom prst="rect">
            <a:avLst/>
          </a:prstGeom>
          <a:solidFill>
            <a:schemeClr val="bg2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原材料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724400" y="3048000"/>
            <a:ext cx="838200" cy="457200"/>
          </a:xfrm>
          <a:prstGeom prst="rect">
            <a:avLst/>
          </a:prstGeom>
          <a:solidFill>
            <a:schemeClr val="bg2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半成品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724400" y="3505200"/>
            <a:ext cx="838200" cy="457200"/>
          </a:xfrm>
          <a:prstGeom prst="rect">
            <a:avLst/>
          </a:prstGeom>
          <a:solidFill>
            <a:schemeClr val="bg2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外购件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858000" y="3200400"/>
            <a:ext cx="838200" cy="457200"/>
          </a:xfrm>
          <a:prstGeom prst="rect">
            <a:avLst/>
          </a:prstGeom>
          <a:solidFill>
            <a:schemeClr val="bg2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成品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2" name="右箭头 11"/>
          <p:cNvSpPr/>
          <p:nvPr/>
        </p:nvSpPr>
        <p:spPr>
          <a:xfrm>
            <a:off x="3429000" y="2971800"/>
            <a:ext cx="1295400" cy="68580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物流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加工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右箭头 12"/>
          <p:cNvSpPr/>
          <p:nvPr/>
        </p:nvSpPr>
        <p:spPr>
          <a:xfrm>
            <a:off x="5562600" y="3124200"/>
            <a:ext cx="1295400" cy="68580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物流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加工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0" y="4343400"/>
            <a:ext cx="1143000" cy="914400"/>
          </a:xfrm>
          <a:prstGeom prst="rect">
            <a:avLst/>
          </a:prstGeom>
          <a:noFill/>
          <a:ln cmpd="sng">
            <a:solidFill>
              <a:schemeClr val="tx1"/>
            </a:solidFill>
            <a:prstDash val="dash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R="0" defTabSz="914400" eaLnBrk="0" hangingPunct="0">
              <a:buClrTx/>
              <a:buSzTx/>
              <a:buFontTx/>
              <a:buNone/>
              <a:defRPr/>
            </a:pPr>
            <a:r>
              <a:rPr kumimoji="0" lang="zh-CN" altLang="en-US" kern="1200" cap="none" spc="0" normalizeH="0" baseline="0" noProof="0" dirty="0">
                <a:latin typeface="Arial" panose="020B0604020202020204" pitchFamily="34" charset="0"/>
                <a:ea typeface="+mn-ea"/>
                <a:cs typeface="+mn-cs"/>
              </a:rPr>
              <a:t>橡胶；钢铁；石油</a:t>
            </a:r>
            <a:endParaRPr kumimoji="0" lang="zh-CN" altLang="en-US" kern="1200" cap="none" spc="0" normalizeH="0" baseline="0" noProof="0" dirty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24400" y="4343400"/>
            <a:ext cx="1219200" cy="685800"/>
          </a:xfrm>
          <a:prstGeom prst="rect">
            <a:avLst/>
          </a:prstGeom>
          <a:noFill/>
          <a:ln cmpd="sng">
            <a:solidFill>
              <a:schemeClr val="tx1"/>
            </a:solidFill>
            <a:prstDash val="dash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85000" lnSpcReduction="10000"/>
          </a:bodyPr>
          <a:lstStyle/>
          <a:p>
            <a:pPr marR="0" defTabSz="914400" eaLnBrk="0" hangingPunct="0">
              <a:buClrTx/>
              <a:buSzTx/>
              <a:buFontTx/>
              <a:buNone/>
              <a:defRPr/>
            </a:pPr>
            <a:r>
              <a:rPr kumimoji="0" lang="zh-CN" altLang="en-US" kern="1200" cap="none" spc="0" normalizeH="0" baseline="0" noProof="0" dirty="0">
                <a:latin typeface="Arial" panose="020B0604020202020204" pitchFamily="34" charset="0"/>
                <a:ea typeface="+mn-ea"/>
                <a:cs typeface="+mn-cs"/>
              </a:rPr>
              <a:t>发动机；车身；底盘；</a:t>
            </a:r>
            <a:endParaRPr kumimoji="0" lang="zh-CN" altLang="en-US" kern="1200" cap="none" spc="0" normalizeH="0" baseline="0" noProof="0" dirty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24400" y="5257800"/>
            <a:ext cx="1219200" cy="838200"/>
          </a:xfrm>
          <a:prstGeom prst="rect">
            <a:avLst/>
          </a:prstGeom>
          <a:noFill/>
          <a:ln cmpd="sng">
            <a:solidFill>
              <a:schemeClr val="tx1"/>
            </a:solidFill>
            <a:prstDash val="dash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85000" lnSpcReduction="10000"/>
          </a:bodyPr>
          <a:lstStyle/>
          <a:p>
            <a:pPr marR="0" defTabSz="914400" eaLnBrk="0" hangingPunct="0">
              <a:buClrTx/>
              <a:buSzTx/>
              <a:buFontTx/>
              <a:buNone/>
              <a:defRPr/>
            </a:pPr>
            <a:r>
              <a:rPr kumimoji="0" lang="zh-CN" altLang="en-US" kern="1200" cap="none" spc="0" normalizeH="0" baseline="0" noProof="0" dirty="0">
                <a:latin typeface="Arial" panose="020B0604020202020204" pitchFamily="34" charset="0"/>
                <a:ea typeface="+mn-ea"/>
                <a:cs typeface="+mn-cs"/>
              </a:rPr>
              <a:t>轮胎；车灯；座椅；起动机；油漆</a:t>
            </a:r>
            <a:endParaRPr kumimoji="0" lang="zh-CN" altLang="en-US" kern="1200" cap="none" spc="0" normalizeH="0" baseline="0" noProof="0" dirty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34200" y="4343400"/>
            <a:ext cx="990600" cy="457200"/>
          </a:xfrm>
          <a:prstGeom prst="rect">
            <a:avLst/>
          </a:prstGeom>
          <a:noFill/>
          <a:ln cmpd="sng">
            <a:solidFill>
              <a:schemeClr val="tx1"/>
            </a:solidFill>
            <a:prstDash val="dash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R="0" defTabSz="914400" eaLnBrk="0" hangingPunct="0">
              <a:buClrTx/>
              <a:buSzTx/>
              <a:buFontTx/>
              <a:buNone/>
              <a:defRPr/>
            </a:pPr>
            <a:r>
              <a:rPr kumimoji="0" lang="zh-CN" altLang="en-US" kern="1200" cap="none" spc="0" normalizeH="0" baseline="0" noProof="0" dirty="0">
                <a:latin typeface="Arial" panose="020B0604020202020204" pitchFamily="34" charset="0"/>
                <a:ea typeface="+mn-ea"/>
                <a:cs typeface="+mn-cs"/>
              </a:rPr>
              <a:t>整车</a:t>
            </a:r>
            <a:endParaRPr kumimoji="0" lang="zh-CN" altLang="en-US" kern="1200" cap="none" spc="0" normalizeH="0" baseline="0" noProof="0" dirty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88" name="TextBox 20"/>
          <p:cNvSpPr txBox="1"/>
          <p:nvPr/>
        </p:nvSpPr>
        <p:spPr>
          <a:xfrm>
            <a:off x="1143000" y="2743200"/>
            <a:ext cx="685800" cy="457200"/>
          </a:xfrm>
          <a:prstGeom prst="rect">
            <a:avLst/>
          </a:prstGeom>
          <a:noFill/>
          <a:ln w="9525">
            <a:noFill/>
          </a:ln>
        </p:spPr>
        <p:txBody>
          <a:bodyPr wrap="none"/>
          <a:p>
            <a:pPr eaLnBrk="0" hangingPunct="0"/>
            <a:r>
              <a:rPr lang="zh-CN" altLang="en-US" dirty="0">
                <a:latin typeface="Arial" panose="020B0604020202020204" pitchFamily="34" charset="0"/>
                <a:ea typeface="华文中宋" panose="02010600040101010101" charset="-122"/>
              </a:rPr>
              <a:t>过程</a:t>
            </a:r>
            <a:endParaRPr lang="zh-CN" altLang="en-US" dirty="0">
              <a:latin typeface="Arial" panose="020B0604020202020204" pitchFamily="34" charset="0"/>
              <a:ea typeface="华文中宋" panose="02010600040101010101" charset="-122"/>
            </a:endParaRPr>
          </a:p>
        </p:txBody>
      </p:sp>
      <p:sp>
        <p:nvSpPr>
          <p:cNvPr id="11289" name="TextBox 21"/>
          <p:cNvSpPr txBox="1"/>
          <p:nvPr/>
        </p:nvSpPr>
        <p:spPr>
          <a:xfrm>
            <a:off x="1143000" y="4267200"/>
            <a:ext cx="11430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lang="zh-CN" altLang="en-US" dirty="0">
                <a:latin typeface="Arial" panose="020B0604020202020204" pitchFamily="34" charset="0"/>
                <a:ea typeface="华文中宋" panose="02010600040101010101" charset="-122"/>
              </a:rPr>
              <a:t>过程之于汽车生产</a:t>
            </a:r>
            <a:endParaRPr lang="zh-CN" altLang="en-US" dirty="0">
              <a:latin typeface="Arial" panose="020B0604020202020204" pitchFamily="34" charset="0"/>
              <a:ea typeface="华文中宋" panose="02010600040101010101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5715000" y="4114800"/>
            <a:ext cx="1600200" cy="2133600"/>
          </a:xfrm>
          <a:prstGeom prst="ellipse">
            <a:avLst/>
          </a:prstGeom>
          <a:solidFill>
            <a:srgbClr val="FFFF00">
              <a:alpha val="3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探讨范围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圆角矩形 3"/>
          <p:cNvSpPr/>
          <p:nvPr/>
        </p:nvSpPr>
        <p:spPr>
          <a:xfrm>
            <a:off x="1066800" y="76200"/>
            <a:ext cx="1371600" cy="304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200" tIns="7200" rIns="7200" bIns="720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工位器具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8675" name="Group 2"/>
          <p:cNvGrpSpPr/>
          <p:nvPr/>
        </p:nvGrpSpPr>
        <p:grpSpPr>
          <a:xfrm>
            <a:off x="4114800" y="3733800"/>
            <a:ext cx="1590675" cy="2590800"/>
            <a:chOff x="1494" y="5094"/>
            <a:chExt cx="3380" cy="5760"/>
          </a:xfrm>
        </p:grpSpPr>
        <p:pic>
          <p:nvPicPr>
            <p:cNvPr id="35843" name="Picture 3"/>
            <p:cNvPicPr>
              <a:picLocks noChangeAspect="1" noChangeArrowheads="1"/>
            </p:cNvPicPr>
            <p:nvPr/>
          </p:nvPicPr>
          <p:blipFill>
            <a:blip r:embed="rId1"/>
            <a:srcRect l="63379" t="45152" r="18433" b="13736"/>
            <a:stretch>
              <a:fillRect/>
            </a:stretch>
          </p:blipFill>
          <p:spPr bwMode="auto">
            <a:xfrm>
              <a:off x="1494" y="5094"/>
              <a:ext cx="3380" cy="576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>
              <a:outerShdw dist="107763" dir="2700000" algn="ctr" rotWithShape="0">
                <a:srgbClr val="969696"/>
              </a:outerShdw>
            </a:effectLst>
          </p:spPr>
        </p:pic>
        <p:sp>
          <p:nvSpPr>
            <p:cNvPr id="35844" name="Rectangle 4"/>
            <p:cNvSpPr>
              <a:spLocks noChangeArrowheads="1"/>
            </p:cNvSpPr>
            <p:nvPr/>
          </p:nvSpPr>
          <p:spPr bwMode="auto">
            <a:xfrm>
              <a:off x="1507" y="5154"/>
              <a:ext cx="3272" cy="564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>
              <a:outerShdw dist="107763" dir="2700000" algn="ctr" rotWithShape="0">
                <a:srgbClr val="969696"/>
              </a:outerShdw>
            </a:effec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28676" name="Picture 5"/>
          <p:cNvPicPr>
            <a:picLocks noChangeAspect="1"/>
          </p:cNvPicPr>
          <p:nvPr/>
        </p:nvPicPr>
        <p:blipFill>
          <a:blip r:embed="rId2"/>
          <a:srcRect l="28018" t="43805" r="24400" b="23822"/>
          <a:stretch>
            <a:fillRect/>
          </a:stretch>
        </p:blipFill>
        <p:spPr>
          <a:xfrm>
            <a:off x="6324600" y="5181600"/>
            <a:ext cx="2390775" cy="121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7" name="TextBox 20"/>
          <p:cNvSpPr txBox="1"/>
          <p:nvPr/>
        </p:nvSpPr>
        <p:spPr>
          <a:xfrm>
            <a:off x="1143000" y="609600"/>
            <a:ext cx="1143000" cy="609600"/>
          </a:xfrm>
          <a:prstGeom prst="rect">
            <a:avLst/>
          </a:prstGeom>
          <a:noFill/>
          <a:ln w="9525">
            <a:noFill/>
          </a:ln>
        </p:spPr>
        <p:txBody>
          <a:bodyPr wrap="none"/>
          <a:p>
            <a:pPr eaLnBrk="0" hangingPunct="0">
              <a:buNone/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料架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678" name="TextBox 5"/>
          <p:cNvSpPr txBox="1"/>
          <p:nvPr/>
        </p:nvSpPr>
        <p:spPr>
          <a:xfrm>
            <a:off x="1143000" y="1295400"/>
            <a:ext cx="7772400" cy="14478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/>
          <a:p>
            <a:r>
              <a:rPr lang="zh-CN" altLang="en-US" dirty="0">
                <a:latin typeface="Arial" panose="020B0604020202020204" pitchFamily="34" charset="0"/>
              </a:rPr>
              <a:t>料架，按需定制，在总库、工厂缓冲区、工位之间 </a:t>
            </a:r>
            <a:r>
              <a:rPr lang="en-US" altLang="zh-CN" dirty="0">
                <a:latin typeface="Arial" panose="020B0604020202020204" pitchFamily="34" charset="0"/>
              </a:rPr>
              <a:t>  </a:t>
            </a:r>
            <a:r>
              <a:rPr lang="zh-CN" altLang="en-US" dirty="0">
                <a:latin typeface="Arial" panose="020B0604020202020204" pitchFamily="34" charset="0"/>
              </a:rPr>
              <a:t>循周转使用。也有部分在供应商</a:t>
            </a:r>
            <a:r>
              <a:rPr lang="en-US" altLang="zh-CN" dirty="0">
                <a:latin typeface="Arial" panose="020B0604020202020204" pitchFamily="34" charset="0"/>
              </a:rPr>
              <a:t>—</a:t>
            </a:r>
            <a:r>
              <a:rPr lang="zh-CN" altLang="en-US" dirty="0">
                <a:latin typeface="Arial" panose="020B0604020202020204" pitchFamily="34" charset="0"/>
              </a:rPr>
              <a:t>工位之间循环周转。</a:t>
            </a:r>
            <a:endParaRPr lang="en-US" altLang="zh-CN" dirty="0">
              <a:latin typeface="Arial" panose="020B0604020202020204" pitchFamily="34" charset="0"/>
            </a:endParaRPr>
          </a:p>
          <a:p>
            <a:r>
              <a:rPr lang="zh-CN" altLang="en-US" dirty="0">
                <a:latin typeface="Arial" panose="020B0604020202020204" pitchFamily="34" charset="0"/>
              </a:rPr>
              <a:t>装纳体积大、货值高、易损伤的物料。如转向横拉杆；侧面板等；</a:t>
            </a:r>
            <a:endParaRPr lang="en-US" altLang="zh-CN" dirty="0">
              <a:latin typeface="Arial" panose="020B0604020202020204" pitchFamily="34" charset="0"/>
            </a:endParaRPr>
          </a:p>
          <a:p>
            <a:r>
              <a:rPr lang="zh-CN" altLang="en-US" dirty="0">
                <a:latin typeface="Arial" panose="020B0604020202020204" pitchFamily="34" charset="0"/>
              </a:rPr>
              <a:t>部分料架可折叠、分层折叠。折叠的目的是为了方便作业人员拿取和料架回收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28679" name="Picture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4572000"/>
            <a:ext cx="2281238" cy="1739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7" name="圆角矩形 86"/>
          <p:cNvSpPr/>
          <p:nvPr/>
        </p:nvSpPr>
        <p:spPr>
          <a:xfrm>
            <a:off x="1066800" y="76200"/>
            <a:ext cx="1371600" cy="304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200" tIns="7200" rIns="7200" bIns="720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入厂配送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699" name="TextBox 20"/>
          <p:cNvSpPr txBox="1"/>
          <p:nvPr/>
        </p:nvSpPr>
        <p:spPr>
          <a:xfrm>
            <a:off x="2819400" y="381000"/>
            <a:ext cx="3733800" cy="609600"/>
          </a:xfrm>
          <a:prstGeom prst="rect">
            <a:avLst/>
          </a:prstGeom>
          <a:noFill/>
          <a:ln w="9525">
            <a:noFill/>
          </a:ln>
        </p:spPr>
        <p:txBody>
          <a:bodyPr wrap="none"/>
          <a:p>
            <a:pPr algn="ctr" eaLnBrk="0" hangingPunct="0">
              <a:buNone/>
            </a:pPr>
            <a:r>
              <a:rPr lang="zh-CN" altLang="en-US" sz="3200" b="1" u="sng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“拉动式”入厂配送</a:t>
            </a:r>
            <a:endParaRPr lang="zh-CN" altLang="en-US" sz="3200" b="1" u="sng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0" name="十字形 89"/>
          <p:cNvSpPr/>
          <p:nvPr/>
        </p:nvSpPr>
        <p:spPr>
          <a:xfrm>
            <a:off x="1295400" y="1066800"/>
            <a:ext cx="990600" cy="914400"/>
          </a:xfrm>
          <a:prstGeom prst="pl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工位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1" name="十字形 90"/>
          <p:cNvSpPr/>
          <p:nvPr/>
        </p:nvSpPr>
        <p:spPr>
          <a:xfrm>
            <a:off x="2895600" y="1066800"/>
            <a:ext cx="990600" cy="914400"/>
          </a:xfrm>
          <a:prstGeom prst="pl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工位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2" name="十字形 91"/>
          <p:cNvSpPr/>
          <p:nvPr/>
        </p:nvSpPr>
        <p:spPr>
          <a:xfrm>
            <a:off x="4495800" y="1066800"/>
            <a:ext cx="990600" cy="914400"/>
          </a:xfrm>
          <a:prstGeom prst="pl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工位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1219200" y="2133600"/>
            <a:ext cx="3048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1752600" y="2133600"/>
            <a:ext cx="3048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2590800" y="2133600"/>
            <a:ext cx="3048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2971800" y="2133600"/>
            <a:ext cx="3048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0" name="矩形 99"/>
          <p:cNvSpPr/>
          <p:nvPr/>
        </p:nvSpPr>
        <p:spPr>
          <a:xfrm>
            <a:off x="3276600" y="2133600"/>
            <a:ext cx="3048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3581400" y="2133600"/>
            <a:ext cx="3048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4648200" y="2133600"/>
            <a:ext cx="3048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" name="矩形 102"/>
          <p:cNvSpPr/>
          <p:nvPr/>
        </p:nvSpPr>
        <p:spPr>
          <a:xfrm>
            <a:off x="5029200" y="2133600"/>
            <a:ext cx="3048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5" name="直接箭头连接符 104"/>
          <p:cNvCxnSpPr/>
          <p:nvPr/>
        </p:nvCxnSpPr>
        <p:spPr>
          <a:xfrm>
            <a:off x="1295400" y="27432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箭头连接符 105"/>
          <p:cNvCxnSpPr/>
          <p:nvPr/>
        </p:nvCxnSpPr>
        <p:spPr>
          <a:xfrm>
            <a:off x="2819400" y="27432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接箭头连接符 106"/>
          <p:cNvCxnSpPr/>
          <p:nvPr/>
        </p:nvCxnSpPr>
        <p:spPr>
          <a:xfrm>
            <a:off x="4800600" y="26670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7010400" y="2514600"/>
            <a:ext cx="1981200" cy="3810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>
            <a:normAutofit fontScale="92500"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触发一个物料需求</a:t>
            </a:r>
            <a:endParaRPr kumimoji="0" lang="en-US" altLang="zh-CN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7010400" y="1752600"/>
            <a:ext cx="1981200" cy="6096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>
            <a:normAutofit lnSpcReduction="10000"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“双料盒”制，保障消耗</a:t>
            </a:r>
            <a:endParaRPr kumimoji="0" lang="en-US" altLang="zh-CN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1752600" y="3124200"/>
            <a:ext cx="3048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1752600" y="3733800"/>
            <a:ext cx="3048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4" name="矩形 113"/>
          <p:cNvSpPr/>
          <p:nvPr/>
        </p:nvSpPr>
        <p:spPr>
          <a:xfrm>
            <a:off x="2057400" y="3733800"/>
            <a:ext cx="3048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5" name="矩形 114"/>
          <p:cNvSpPr/>
          <p:nvPr/>
        </p:nvSpPr>
        <p:spPr>
          <a:xfrm>
            <a:off x="3048000" y="3733800"/>
            <a:ext cx="3048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6" name="矩形 115"/>
          <p:cNvSpPr/>
          <p:nvPr/>
        </p:nvSpPr>
        <p:spPr>
          <a:xfrm>
            <a:off x="3352800" y="3733800"/>
            <a:ext cx="3048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7" name="矩形 116"/>
          <p:cNvSpPr/>
          <p:nvPr/>
        </p:nvSpPr>
        <p:spPr>
          <a:xfrm>
            <a:off x="3657600" y="3733800"/>
            <a:ext cx="3048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8" name="矩形 117"/>
          <p:cNvSpPr/>
          <p:nvPr/>
        </p:nvSpPr>
        <p:spPr>
          <a:xfrm>
            <a:off x="3962400" y="3733800"/>
            <a:ext cx="3048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9" name="矩形 118"/>
          <p:cNvSpPr/>
          <p:nvPr/>
        </p:nvSpPr>
        <p:spPr>
          <a:xfrm>
            <a:off x="3581400" y="3124200"/>
            <a:ext cx="3048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0" name="矩形 119"/>
          <p:cNvSpPr/>
          <p:nvPr/>
        </p:nvSpPr>
        <p:spPr>
          <a:xfrm>
            <a:off x="5029200" y="3124200"/>
            <a:ext cx="3048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1" name="矩形 120"/>
          <p:cNvSpPr/>
          <p:nvPr/>
        </p:nvSpPr>
        <p:spPr>
          <a:xfrm>
            <a:off x="2667000" y="3276600"/>
            <a:ext cx="3048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2" name="矩形 121"/>
          <p:cNvSpPr/>
          <p:nvPr/>
        </p:nvSpPr>
        <p:spPr>
          <a:xfrm>
            <a:off x="2667000" y="3733800"/>
            <a:ext cx="3048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3" name="矩形 122"/>
          <p:cNvSpPr/>
          <p:nvPr/>
        </p:nvSpPr>
        <p:spPr>
          <a:xfrm>
            <a:off x="1219200" y="3352800"/>
            <a:ext cx="3048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4" name="矩形 123"/>
          <p:cNvSpPr/>
          <p:nvPr/>
        </p:nvSpPr>
        <p:spPr>
          <a:xfrm>
            <a:off x="1295400" y="3657600"/>
            <a:ext cx="3048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5" name="矩形 124"/>
          <p:cNvSpPr/>
          <p:nvPr/>
        </p:nvSpPr>
        <p:spPr>
          <a:xfrm>
            <a:off x="1371600" y="3733800"/>
            <a:ext cx="3048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6" name="矩形 125"/>
          <p:cNvSpPr/>
          <p:nvPr/>
        </p:nvSpPr>
        <p:spPr>
          <a:xfrm>
            <a:off x="5029200" y="3733800"/>
            <a:ext cx="3048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7" name="矩形 126"/>
          <p:cNvSpPr/>
          <p:nvPr/>
        </p:nvSpPr>
        <p:spPr>
          <a:xfrm>
            <a:off x="5334000" y="3733800"/>
            <a:ext cx="3048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8" name="矩形 127"/>
          <p:cNvSpPr/>
          <p:nvPr/>
        </p:nvSpPr>
        <p:spPr>
          <a:xfrm>
            <a:off x="5638800" y="3733800"/>
            <a:ext cx="3048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9" name="矩形 128"/>
          <p:cNvSpPr/>
          <p:nvPr/>
        </p:nvSpPr>
        <p:spPr>
          <a:xfrm>
            <a:off x="5943600" y="3733800"/>
            <a:ext cx="3048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0" name="矩形 129"/>
          <p:cNvSpPr/>
          <p:nvPr/>
        </p:nvSpPr>
        <p:spPr>
          <a:xfrm>
            <a:off x="4648200" y="3505200"/>
            <a:ext cx="3048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1" name="矩形 130"/>
          <p:cNvSpPr/>
          <p:nvPr/>
        </p:nvSpPr>
        <p:spPr>
          <a:xfrm>
            <a:off x="4572000" y="3733800"/>
            <a:ext cx="3048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33" name="直接箭头连接符 132"/>
          <p:cNvCxnSpPr/>
          <p:nvPr/>
        </p:nvCxnSpPr>
        <p:spPr>
          <a:xfrm flipV="1">
            <a:off x="1905000" y="2667000"/>
            <a:ext cx="0" cy="38100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接箭头连接符 133"/>
          <p:cNvCxnSpPr/>
          <p:nvPr/>
        </p:nvCxnSpPr>
        <p:spPr>
          <a:xfrm flipV="1">
            <a:off x="3733800" y="2667000"/>
            <a:ext cx="0" cy="38100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箭头连接符 134"/>
          <p:cNvCxnSpPr/>
          <p:nvPr/>
        </p:nvCxnSpPr>
        <p:spPr>
          <a:xfrm flipV="1">
            <a:off x="5257800" y="2667000"/>
            <a:ext cx="0" cy="38100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接箭头连接符 135"/>
          <p:cNvCxnSpPr/>
          <p:nvPr/>
        </p:nvCxnSpPr>
        <p:spPr>
          <a:xfrm>
            <a:off x="1295400" y="45720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箭头连接符 136"/>
          <p:cNvCxnSpPr/>
          <p:nvPr/>
        </p:nvCxnSpPr>
        <p:spPr>
          <a:xfrm>
            <a:off x="2819400" y="44196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箭头连接符 137"/>
          <p:cNvCxnSpPr/>
          <p:nvPr/>
        </p:nvCxnSpPr>
        <p:spPr>
          <a:xfrm>
            <a:off x="4800600" y="44958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接箭头连接符 138"/>
          <p:cNvCxnSpPr/>
          <p:nvPr/>
        </p:nvCxnSpPr>
        <p:spPr>
          <a:xfrm flipV="1">
            <a:off x="1905000" y="4495800"/>
            <a:ext cx="0" cy="38100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接箭头连接符 139"/>
          <p:cNvCxnSpPr/>
          <p:nvPr/>
        </p:nvCxnSpPr>
        <p:spPr>
          <a:xfrm flipV="1">
            <a:off x="3733800" y="4495800"/>
            <a:ext cx="0" cy="38100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接箭头连接符 140"/>
          <p:cNvCxnSpPr/>
          <p:nvPr/>
        </p:nvCxnSpPr>
        <p:spPr>
          <a:xfrm flipV="1">
            <a:off x="5257800" y="4495800"/>
            <a:ext cx="0" cy="38100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矩形 141"/>
          <p:cNvSpPr/>
          <p:nvPr/>
        </p:nvSpPr>
        <p:spPr>
          <a:xfrm>
            <a:off x="1219200" y="5105400"/>
            <a:ext cx="3048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3" name="矩形 142"/>
          <p:cNvSpPr/>
          <p:nvPr/>
        </p:nvSpPr>
        <p:spPr>
          <a:xfrm>
            <a:off x="1752600" y="5105400"/>
            <a:ext cx="3048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4" name="矩形 143"/>
          <p:cNvSpPr/>
          <p:nvPr/>
        </p:nvSpPr>
        <p:spPr>
          <a:xfrm>
            <a:off x="1143000" y="5257800"/>
            <a:ext cx="3048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5" name="矩形 144"/>
          <p:cNvSpPr/>
          <p:nvPr/>
        </p:nvSpPr>
        <p:spPr>
          <a:xfrm>
            <a:off x="1905000" y="5334000"/>
            <a:ext cx="3048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6" name="矩形 145"/>
          <p:cNvSpPr/>
          <p:nvPr/>
        </p:nvSpPr>
        <p:spPr>
          <a:xfrm>
            <a:off x="2057400" y="5486400"/>
            <a:ext cx="3048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7" name="矩形 146"/>
          <p:cNvSpPr/>
          <p:nvPr/>
        </p:nvSpPr>
        <p:spPr>
          <a:xfrm>
            <a:off x="2209800" y="5638800"/>
            <a:ext cx="3048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8" name="矩形 147"/>
          <p:cNvSpPr/>
          <p:nvPr/>
        </p:nvSpPr>
        <p:spPr>
          <a:xfrm>
            <a:off x="2743200" y="5105400"/>
            <a:ext cx="3048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2895600" y="5410200"/>
            <a:ext cx="3048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2971800" y="5562600"/>
            <a:ext cx="3048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1" name="矩形 150"/>
          <p:cNvSpPr/>
          <p:nvPr/>
        </p:nvSpPr>
        <p:spPr>
          <a:xfrm>
            <a:off x="3505200" y="5105400"/>
            <a:ext cx="3048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3810000" y="5105400"/>
            <a:ext cx="3048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3505200" y="5562600"/>
            <a:ext cx="3048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4" name="矩形 153"/>
          <p:cNvSpPr/>
          <p:nvPr/>
        </p:nvSpPr>
        <p:spPr>
          <a:xfrm>
            <a:off x="3810000" y="5562600"/>
            <a:ext cx="3048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5" name="矩形 154"/>
          <p:cNvSpPr/>
          <p:nvPr/>
        </p:nvSpPr>
        <p:spPr>
          <a:xfrm>
            <a:off x="4648200" y="5029200"/>
            <a:ext cx="3048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6" name="矩形 155"/>
          <p:cNvSpPr/>
          <p:nvPr/>
        </p:nvSpPr>
        <p:spPr>
          <a:xfrm>
            <a:off x="4724400" y="5334000"/>
            <a:ext cx="3048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7" name="矩形 156"/>
          <p:cNvSpPr/>
          <p:nvPr/>
        </p:nvSpPr>
        <p:spPr>
          <a:xfrm>
            <a:off x="4800600" y="5562600"/>
            <a:ext cx="3048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8" name="矩形 157"/>
          <p:cNvSpPr/>
          <p:nvPr/>
        </p:nvSpPr>
        <p:spPr>
          <a:xfrm>
            <a:off x="5257800" y="4953000"/>
            <a:ext cx="3048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9" name="矩形 158"/>
          <p:cNvSpPr/>
          <p:nvPr/>
        </p:nvSpPr>
        <p:spPr>
          <a:xfrm>
            <a:off x="5410200" y="5105400"/>
            <a:ext cx="3048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0" name="矩形 159"/>
          <p:cNvSpPr/>
          <p:nvPr/>
        </p:nvSpPr>
        <p:spPr>
          <a:xfrm>
            <a:off x="5486400" y="5334000"/>
            <a:ext cx="3048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1" name="矩形 160"/>
          <p:cNvSpPr/>
          <p:nvPr/>
        </p:nvSpPr>
        <p:spPr>
          <a:xfrm>
            <a:off x="5638800" y="5562600"/>
            <a:ext cx="3048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7010400" y="4495800"/>
            <a:ext cx="1981200" cy="3810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>
            <a:normAutofit fontScale="92500"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触发一个物料需求</a:t>
            </a:r>
            <a:endParaRPr kumimoji="0" lang="en-US" altLang="zh-CN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66" name="直接连接符 165"/>
          <p:cNvCxnSpPr/>
          <p:nvPr/>
        </p:nvCxnSpPr>
        <p:spPr>
          <a:xfrm>
            <a:off x="5638800" y="2590800"/>
            <a:ext cx="121920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接连接符 166"/>
          <p:cNvCxnSpPr/>
          <p:nvPr/>
        </p:nvCxnSpPr>
        <p:spPr>
          <a:xfrm>
            <a:off x="5715000" y="4495800"/>
            <a:ext cx="1219200" cy="0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接连接符 167"/>
          <p:cNvCxnSpPr/>
          <p:nvPr/>
        </p:nvCxnSpPr>
        <p:spPr>
          <a:xfrm>
            <a:off x="5791200" y="6172200"/>
            <a:ext cx="1219200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69" name="TextBox 20"/>
          <p:cNvSpPr txBox="1"/>
          <p:nvPr/>
        </p:nvSpPr>
        <p:spPr>
          <a:xfrm>
            <a:off x="5715000" y="1219200"/>
            <a:ext cx="1143000" cy="609600"/>
          </a:xfrm>
          <a:prstGeom prst="rect">
            <a:avLst/>
          </a:prstGeom>
          <a:noFill/>
          <a:ln w="9525">
            <a:noFill/>
          </a:ln>
        </p:spPr>
        <p:txBody>
          <a:bodyPr wrap="none"/>
          <a:p>
            <a:pPr eaLnBrk="0" hangingPunct="0">
              <a:buNone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生产线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770" name="TextBox 20"/>
          <p:cNvSpPr txBox="1"/>
          <p:nvPr/>
        </p:nvSpPr>
        <p:spPr>
          <a:xfrm>
            <a:off x="5486400" y="2133600"/>
            <a:ext cx="1143000" cy="609600"/>
          </a:xfrm>
          <a:prstGeom prst="rect">
            <a:avLst/>
          </a:prstGeom>
          <a:noFill/>
          <a:ln w="9525">
            <a:noFill/>
          </a:ln>
        </p:spPr>
        <p:txBody>
          <a:bodyPr wrap="none"/>
          <a:p>
            <a:pPr eaLnBrk="0" hangingPunct="0">
              <a:buNone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工位诸位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771" name="TextBox 20"/>
          <p:cNvSpPr txBox="1"/>
          <p:nvPr/>
        </p:nvSpPr>
        <p:spPr>
          <a:xfrm>
            <a:off x="6477000" y="3581400"/>
            <a:ext cx="1143000" cy="609600"/>
          </a:xfrm>
          <a:prstGeom prst="rect">
            <a:avLst/>
          </a:prstGeom>
          <a:noFill/>
          <a:ln w="9525">
            <a:noFill/>
          </a:ln>
        </p:spPr>
        <p:txBody>
          <a:bodyPr wrap="none"/>
          <a:p>
            <a:pPr eaLnBrk="0" hangingPunct="0">
              <a:buNone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工厂缓冲区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772" name="TextBox 20"/>
          <p:cNvSpPr txBox="1"/>
          <p:nvPr/>
        </p:nvSpPr>
        <p:spPr>
          <a:xfrm>
            <a:off x="6248400" y="5410200"/>
            <a:ext cx="1143000" cy="609600"/>
          </a:xfrm>
          <a:prstGeom prst="rect">
            <a:avLst/>
          </a:prstGeom>
          <a:noFill/>
          <a:ln w="9525">
            <a:noFill/>
          </a:ln>
        </p:spPr>
        <p:txBody>
          <a:bodyPr wrap="none"/>
          <a:p>
            <a:pPr eaLnBrk="0" hangingPunct="0">
              <a:buNone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厂外配送总库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74" name="直接箭头连接符 173"/>
          <p:cNvCxnSpPr/>
          <p:nvPr/>
        </p:nvCxnSpPr>
        <p:spPr>
          <a:xfrm>
            <a:off x="1066800" y="1447800"/>
            <a:ext cx="0" cy="4495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35100" y="2590800"/>
            <a:ext cx="7499350" cy="2245995"/>
          </a:xfrm>
        </p:spPr>
        <p:txBody>
          <a:bodyPr/>
          <a:p>
            <a:r>
              <a:rPr lang="zh-CN" altLang="en-US" sz="115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感谢聆听</a:t>
            </a:r>
            <a:endParaRPr lang="zh-CN" altLang="en-US" sz="115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2290" name="Group 10"/>
          <p:cNvGrpSpPr/>
          <p:nvPr/>
        </p:nvGrpSpPr>
        <p:grpSpPr>
          <a:xfrm>
            <a:off x="1577975" y="1463675"/>
            <a:ext cx="1152525" cy="646113"/>
            <a:chOff x="521" y="981"/>
            <a:chExt cx="726" cy="407"/>
          </a:xfrm>
        </p:grpSpPr>
        <p:sp>
          <p:nvSpPr>
            <p:cNvPr id="12337" name="Rectangle 8"/>
            <p:cNvSpPr/>
            <p:nvPr/>
          </p:nvSpPr>
          <p:spPr>
            <a:xfrm>
              <a:off x="521" y="981"/>
              <a:ext cx="726" cy="226"/>
            </a:xfrm>
            <a:prstGeom prst="rect">
              <a:avLst/>
            </a:prstGeom>
            <a:solidFill>
              <a:srgbClr val="92D05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lang="zh-CN" altLang="en-US" sz="1400" dirty="0">
                  <a:latin typeface="Arial" panose="020B0604020202020204" pitchFamily="34" charset="0"/>
                </a:rPr>
                <a:t>备件生产包装</a:t>
              </a:r>
              <a:endParaRPr lang="zh-CN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12338" name="Rectangle 9"/>
            <p:cNvSpPr/>
            <p:nvPr/>
          </p:nvSpPr>
          <p:spPr>
            <a:xfrm>
              <a:off x="521" y="1207"/>
              <a:ext cx="726" cy="181"/>
            </a:xfrm>
            <a:prstGeom prst="rect">
              <a:avLst/>
            </a:prstGeom>
            <a:solidFill>
              <a:schemeClr val="bg2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lang="en-US" altLang="zh-CN" dirty="0">
                  <a:latin typeface="Arial" panose="020B0604020202020204" pitchFamily="34" charset="0"/>
                </a:rPr>
                <a:t>30</a:t>
              </a:r>
              <a:r>
                <a:rPr lang="zh-CN" altLang="en-US" dirty="0">
                  <a:latin typeface="Arial" panose="020B0604020202020204" pitchFamily="34" charset="0"/>
                </a:rPr>
                <a:t>天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2291" name="Group 11"/>
          <p:cNvGrpSpPr/>
          <p:nvPr/>
        </p:nvGrpSpPr>
        <p:grpSpPr>
          <a:xfrm>
            <a:off x="3090863" y="1463675"/>
            <a:ext cx="1152525" cy="646113"/>
            <a:chOff x="521" y="981"/>
            <a:chExt cx="726" cy="407"/>
          </a:xfrm>
        </p:grpSpPr>
        <p:sp>
          <p:nvSpPr>
            <p:cNvPr id="12335" name="Rectangle 12"/>
            <p:cNvSpPr/>
            <p:nvPr/>
          </p:nvSpPr>
          <p:spPr>
            <a:xfrm>
              <a:off x="521" y="981"/>
              <a:ext cx="726" cy="226"/>
            </a:xfrm>
            <a:prstGeom prst="rect">
              <a:avLst/>
            </a:prstGeom>
            <a:solidFill>
              <a:srgbClr val="92D05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lang="zh-CN" altLang="en-US" sz="1400" dirty="0">
                  <a:latin typeface="Arial" panose="020B0604020202020204" pitchFamily="34" charset="0"/>
                </a:rPr>
                <a:t>发船运</a:t>
              </a:r>
              <a:endParaRPr lang="zh-CN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12336" name="Rectangle 13"/>
            <p:cNvSpPr/>
            <p:nvPr/>
          </p:nvSpPr>
          <p:spPr>
            <a:xfrm>
              <a:off x="521" y="1207"/>
              <a:ext cx="726" cy="181"/>
            </a:xfrm>
            <a:prstGeom prst="rect">
              <a:avLst/>
            </a:prstGeom>
            <a:solidFill>
              <a:schemeClr val="bg2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lang="zh-CN" altLang="en-US" dirty="0">
                  <a:latin typeface="Arial" panose="020B0604020202020204" pitchFamily="34" charset="0"/>
                </a:rPr>
                <a:t>第</a:t>
              </a:r>
              <a:r>
                <a:rPr lang="en-US" altLang="zh-CN" dirty="0">
                  <a:latin typeface="Arial" panose="020B0604020202020204" pitchFamily="34" charset="0"/>
                </a:rPr>
                <a:t>45</a:t>
              </a:r>
              <a:r>
                <a:rPr lang="zh-CN" altLang="en-US" dirty="0">
                  <a:latin typeface="Arial" panose="020B0604020202020204" pitchFamily="34" charset="0"/>
                </a:rPr>
                <a:t>天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2292" name="Group 14"/>
          <p:cNvGrpSpPr/>
          <p:nvPr/>
        </p:nvGrpSpPr>
        <p:grpSpPr>
          <a:xfrm>
            <a:off x="4602163" y="1463675"/>
            <a:ext cx="1152525" cy="646113"/>
            <a:chOff x="521" y="981"/>
            <a:chExt cx="726" cy="407"/>
          </a:xfrm>
        </p:grpSpPr>
        <p:sp>
          <p:nvSpPr>
            <p:cNvPr id="12333" name="Rectangle 15"/>
            <p:cNvSpPr/>
            <p:nvPr/>
          </p:nvSpPr>
          <p:spPr>
            <a:xfrm>
              <a:off x="521" y="981"/>
              <a:ext cx="726" cy="226"/>
            </a:xfrm>
            <a:prstGeom prst="rect">
              <a:avLst/>
            </a:prstGeom>
            <a:solidFill>
              <a:srgbClr val="92D05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lang="zh-CN" altLang="en-US" sz="1400" dirty="0">
                  <a:latin typeface="Arial" panose="020B0604020202020204" pitchFamily="34" charset="0"/>
                </a:rPr>
                <a:t>到达目的港</a:t>
              </a:r>
              <a:endParaRPr lang="zh-CN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12334" name="Rectangle 16"/>
            <p:cNvSpPr/>
            <p:nvPr/>
          </p:nvSpPr>
          <p:spPr>
            <a:xfrm>
              <a:off x="521" y="1207"/>
              <a:ext cx="726" cy="181"/>
            </a:xfrm>
            <a:prstGeom prst="rect">
              <a:avLst/>
            </a:prstGeom>
            <a:solidFill>
              <a:schemeClr val="bg2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lang="zh-CN" altLang="en-US" dirty="0">
                  <a:latin typeface="Arial" panose="020B0604020202020204" pitchFamily="34" charset="0"/>
                </a:rPr>
                <a:t>第</a:t>
              </a:r>
              <a:r>
                <a:rPr lang="en-US" altLang="zh-CN" dirty="0">
                  <a:latin typeface="Arial" panose="020B0604020202020204" pitchFamily="34" charset="0"/>
                </a:rPr>
                <a:t>75</a:t>
              </a:r>
              <a:r>
                <a:rPr lang="zh-CN" altLang="en-US" dirty="0">
                  <a:latin typeface="Arial" panose="020B0604020202020204" pitchFamily="34" charset="0"/>
                </a:rPr>
                <a:t>天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2293" name="Group 17"/>
          <p:cNvGrpSpPr/>
          <p:nvPr/>
        </p:nvGrpSpPr>
        <p:grpSpPr>
          <a:xfrm>
            <a:off x="6186488" y="1463675"/>
            <a:ext cx="1152525" cy="646113"/>
            <a:chOff x="521" y="981"/>
            <a:chExt cx="726" cy="407"/>
          </a:xfrm>
        </p:grpSpPr>
        <p:sp>
          <p:nvSpPr>
            <p:cNvPr id="12331" name="Rectangle 18"/>
            <p:cNvSpPr/>
            <p:nvPr/>
          </p:nvSpPr>
          <p:spPr>
            <a:xfrm>
              <a:off x="521" y="981"/>
              <a:ext cx="726" cy="226"/>
            </a:xfrm>
            <a:prstGeom prst="rect">
              <a:avLst/>
            </a:prstGeom>
            <a:solidFill>
              <a:srgbClr val="92D05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lang="zh-CN" altLang="en-US" sz="1400" dirty="0">
                  <a:latin typeface="Arial" panose="020B0604020202020204" pitchFamily="34" charset="0"/>
                </a:rPr>
                <a:t>通关</a:t>
              </a:r>
              <a:endParaRPr lang="zh-CN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12332" name="Rectangle 19"/>
            <p:cNvSpPr/>
            <p:nvPr/>
          </p:nvSpPr>
          <p:spPr>
            <a:xfrm>
              <a:off x="521" y="1207"/>
              <a:ext cx="726" cy="181"/>
            </a:xfrm>
            <a:prstGeom prst="rect">
              <a:avLst/>
            </a:prstGeom>
            <a:solidFill>
              <a:schemeClr val="bg2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lang="zh-CN" altLang="en-US" dirty="0">
                  <a:latin typeface="Arial" panose="020B0604020202020204" pitchFamily="34" charset="0"/>
                </a:rPr>
                <a:t>第</a:t>
              </a:r>
              <a:r>
                <a:rPr lang="en-US" altLang="zh-CN" dirty="0">
                  <a:latin typeface="Arial" panose="020B0604020202020204" pitchFamily="34" charset="0"/>
                </a:rPr>
                <a:t>78</a:t>
              </a:r>
              <a:r>
                <a:rPr lang="zh-CN" altLang="en-US" dirty="0">
                  <a:latin typeface="Arial" panose="020B0604020202020204" pitchFamily="34" charset="0"/>
                </a:rPr>
                <a:t>天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2294" name="Group 20"/>
          <p:cNvGrpSpPr/>
          <p:nvPr/>
        </p:nvGrpSpPr>
        <p:grpSpPr>
          <a:xfrm>
            <a:off x="7770813" y="1463675"/>
            <a:ext cx="1152525" cy="646113"/>
            <a:chOff x="521" y="981"/>
            <a:chExt cx="726" cy="407"/>
          </a:xfrm>
        </p:grpSpPr>
        <p:sp>
          <p:nvSpPr>
            <p:cNvPr id="12329" name="Rectangle 21"/>
            <p:cNvSpPr/>
            <p:nvPr/>
          </p:nvSpPr>
          <p:spPr>
            <a:xfrm>
              <a:off x="521" y="981"/>
              <a:ext cx="726" cy="226"/>
            </a:xfrm>
            <a:prstGeom prst="rect">
              <a:avLst/>
            </a:prstGeom>
            <a:solidFill>
              <a:srgbClr val="92D05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lang="zh-CN" altLang="en-US" sz="1400" dirty="0">
                  <a:latin typeface="Arial" panose="020B0604020202020204" pitchFamily="34" charset="0"/>
                </a:rPr>
                <a:t>入库</a:t>
              </a:r>
              <a:endParaRPr lang="zh-CN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12330" name="Rectangle 22"/>
            <p:cNvSpPr/>
            <p:nvPr/>
          </p:nvSpPr>
          <p:spPr>
            <a:xfrm>
              <a:off x="521" y="1207"/>
              <a:ext cx="726" cy="181"/>
            </a:xfrm>
            <a:prstGeom prst="rect">
              <a:avLst/>
            </a:prstGeom>
            <a:solidFill>
              <a:schemeClr val="bg2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lang="zh-CN" altLang="en-US" dirty="0">
                  <a:latin typeface="Arial" panose="020B0604020202020204" pitchFamily="34" charset="0"/>
                </a:rPr>
                <a:t>第</a:t>
              </a:r>
              <a:r>
                <a:rPr lang="en-US" altLang="zh-CN" dirty="0">
                  <a:latin typeface="Arial" panose="020B0604020202020204" pitchFamily="34" charset="0"/>
                </a:rPr>
                <a:t>82</a:t>
              </a:r>
              <a:r>
                <a:rPr lang="zh-CN" altLang="en-US" dirty="0">
                  <a:latin typeface="Arial" panose="020B0604020202020204" pitchFamily="34" charset="0"/>
                </a:rPr>
                <a:t>天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2295" name="Group 23"/>
          <p:cNvGrpSpPr/>
          <p:nvPr/>
        </p:nvGrpSpPr>
        <p:grpSpPr>
          <a:xfrm>
            <a:off x="7267575" y="3048000"/>
            <a:ext cx="1152525" cy="646113"/>
            <a:chOff x="521" y="981"/>
            <a:chExt cx="726" cy="407"/>
          </a:xfrm>
        </p:grpSpPr>
        <p:sp>
          <p:nvSpPr>
            <p:cNvPr id="12327" name="Rectangle 24"/>
            <p:cNvSpPr/>
            <p:nvPr/>
          </p:nvSpPr>
          <p:spPr>
            <a:xfrm>
              <a:off x="521" y="981"/>
              <a:ext cx="726" cy="226"/>
            </a:xfrm>
            <a:prstGeom prst="rect">
              <a:avLst/>
            </a:prstGeom>
            <a:solidFill>
              <a:srgbClr val="92D05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lang="zh-CN" altLang="en-US" sz="1400" dirty="0">
                  <a:latin typeface="Arial" panose="020B0604020202020204" pitchFamily="34" charset="0"/>
                </a:rPr>
                <a:t>生产计划</a:t>
              </a:r>
              <a:endParaRPr lang="zh-CN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12328" name="Rectangle 25"/>
            <p:cNvSpPr/>
            <p:nvPr/>
          </p:nvSpPr>
          <p:spPr>
            <a:xfrm>
              <a:off x="521" y="1207"/>
              <a:ext cx="726" cy="181"/>
            </a:xfrm>
            <a:prstGeom prst="rect">
              <a:avLst/>
            </a:prstGeom>
            <a:solidFill>
              <a:schemeClr val="bg2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lang="zh-CN" altLang="en-US" dirty="0">
                  <a:latin typeface="Arial" panose="020B0604020202020204" pitchFamily="34" charset="0"/>
                </a:rPr>
                <a:t>第</a:t>
              </a:r>
              <a:r>
                <a:rPr lang="en-US" altLang="zh-CN" dirty="0">
                  <a:latin typeface="Arial" panose="020B0604020202020204" pitchFamily="34" charset="0"/>
                </a:rPr>
                <a:t>90</a:t>
              </a:r>
              <a:r>
                <a:rPr lang="zh-CN" altLang="en-US" dirty="0">
                  <a:latin typeface="Arial" panose="020B0604020202020204" pitchFamily="34" charset="0"/>
                </a:rPr>
                <a:t>天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2296" name="Group 26"/>
          <p:cNvGrpSpPr/>
          <p:nvPr/>
        </p:nvGrpSpPr>
        <p:grpSpPr>
          <a:xfrm>
            <a:off x="6115050" y="3048000"/>
            <a:ext cx="1152525" cy="646113"/>
            <a:chOff x="521" y="981"/>
            <a:chExt cx="726" cy="407"/>
          </a:xfrm>
        </p:grpSpPr>
        <p:sp>
          <p:nvSpPr>
            <p:cNvPr id="12325" name="Rectangle 27"/>
            <p:cNvSpPr/>
            <p:nvPr/>
          </p:nvSpPr>
          <p:spPr>
            <a:xfrm>
              <a:off x="521" y="981"/>
              <a:ext cx="726" cy="226"/>
            </a:xfrm>
            <a:prstGeom prst="rect">
              <a:avLst/>
            </a:prstGeom>
            <a:solidFill>
              <a:srgbClr val="92D05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lang="zh-CN" altLang="en-US" sz="1400" dirty="0">
                  <a:latin typeface="Arial" panose="020B0604020202020204" pitchFamily="34" charset="0"/>
                </a:rPr>
                <a:t>生产备货</a:t>
              </a:r>
              <a:endParaRPr lang="zh-CN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12326" name="Rectangle 28"/>
            <p:cNvSpPr/>
            <p:nvPr/>
          </p:nvSpPr>
          <p:spPr>
            <a:xfrm>
              <a:off x="521" y="1207"/>
              <a:ext cx="726" cy="181"/>
            </a:xfrm>
            <a:prstGeom prst="rect">
              <a:avLst/>
            </a:prstGeom>
            <a:solidFill>
              <a:schemeClr val="bg2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lang="zh-CN" altLang="en-US" dirty="0">
                  <a:latin typeface="Arial" panose="020B0604020202020204" pitchFamily="34" charset="0"/>
                </a:rPr>
                <a:t>第</a:t>
              </a:r>
              <a:r>
                <a:rPr lang="en-US" altLang="zh-CN" dirty="0">
                  <a:latin typeface="Arial" panose="020B0604020202020204" pitchFamily="34" charset="0"/>
                </a:rPr>
                <a:t>95</a:t>
              </a:r>
              <a:r>
                <a:rPr lang="zh-CN" altLang="en-US" dirty="0">
                  <a:latin typeface="Arial" panose="020B0604020202020204" pitchFamily="34" charset="0"/>
                </a:rPr>
                <a:t>天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2297" name="Group 29"/>
          <p:cNvGrpSpPr/>
          <p:nvPr/>
        </p:nvGrpSpPr>
        <p:grpSpPr>
          <a:xfrm>
            <a:off x="4962525" y="3048000"/>
            <a:ext cx="1152525" cy="646113"/>
            <a:chOff x="521" y="981"/>
            <a:chExt cx="726" cy="407"/>
          </a:xfrm>
        </p:grpSpPr>
        <p:sp>
          <p:nvSpPr>
            <p:cNvPr id="12323" name="Rectangle 30"/>
            <p:cNvSpPr/>
            <p:nvPr/>
          </p:nvSpPr>
          <p:spPr>
            <a:xfrm>
              <a:off x="521" y="981"/>
              <a:ext cx="726" cy="226"/>
            </a:xfrm>
            <a:prstGeom prst="rect">
              <a:avLst/>
            </a:prstGeom>
            <a:solidFill>
              <a:srgbClr val="92D05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lang="zh-CN" altLang="en-US" sz="1400" dirty="0">
                  <a:latin typeface="Arial" panose="020B0604020202020204" pitchFamily="34" charset="0"/>
                </a:rPr>
                <a:t>初装</a:t>
              </a:r>
              <a:endParaRPr lang="zh-CN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12324" name="Rectangle 31"/>
            <p:cNvSpPr/>
            <p:nvPr/>
          </p:nvSpPr>
          <p:spPr>
            <a:xfrm>
              <a:off x="521" y="1207"/>
              <a:ext cx="726" cy="181"/>
            </a:xfrm>
            <a:prstGeom prst="rect">
              <a:avLst/>
            </a:prstGeom>
            <a:solidFill>
              <a:schemeClr val="bg2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lang="zh-CN" altLang="en-US" dirty="0">
                  <a:latin typeface="Arial" panose="020B0604020202020204" pitchFamily="34" charset="0"/>
                </a:rPr>
                <a:t>第</a:t>
              </a:r>
              <a:r>
                <a:rPr lang="en-US" altLang="zh-CN" dirty="0">
                  <a:latin typeface="Arial" panose="020B0604020202020204" pitchFamily="34" charset="0"/>
                </a:rPr>
                <a:t>100</a:t>
              </a:r>
              <a:r>
                <a:rPr lang="zh-CN" altLang="en-US" dirty="0">
                  <a:latin typeface="Arial" panose="020B0604020202020204" pitchFamily="34" charset="0"/>
                </a:rPr>
                <a:t>天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2298" name="Group 32"/>
          <p:cNvGrpSpPr/>
          <p:nvPr/>
        </p:nvGrpSpPr>
        <p:grpSpPr>
          <a:xfrm>
            <a:off x="3810000" y="3048000"/>
            <a:ext cx="1152525" cy="646113"/>
            <a:chOff x="521" y="981"/>
            <a:chExt cx="726" cy="407"/>
          </a:xfrm>
        </p:grpSpPr>
        <p:sp>
          <p:nvSpPr>
            <p:cNvPr id="12321" name="Rectangle 33"/>
            <p:cNvSpPr/>
            <p:nvPr/>
          </p:nvSpPr>
          <p:spPr>
            <a:xfrm>
              <a:off x="521" y="981"/>
              <a:ext cx="726" cy="226"/>
            </a:xfrm>
            <a:prstGeom prst="rect">
              <a:avLst/>
            </a:prstGeom>
            <a:solidFill>
              <a:srgbClr val="92D05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lang="zh-CN" altLang="en-US" sz="1400" dirty="0">
                  <a:latin typeface="Arial" panose="020B0604020202020204" pitchFamily="34" charset="0"/>
                </a:rPr>
                <a:t>开始焊接</a:t>
              </a:r>
              <a:endParaRPr lang="zh-CN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12322" name="Rectangle 34"/>
            <p:cNvSpPr/>
            <p:nvPr/>
          </p:nvSpPr>
          <p:spPr>
            <a:xfrm>
              <a:off x="521" y="1207"/>
              <a:ext cx="726" cy="181"/>
            </a:xfrm>
            <a:prstGeom prst="rect">
              <a:avLst/>
            </a:prstGeom>
            <a:solidFill>
              <a:schemeClr val="bg2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lang="zh-CN" altLang="en-US" dirty="0">
                  <a:latin typeface="Arial" panose="020B0604020202020204" pitchFamily="34" charset="0"/>
                </a:rPr>
                <a:t>第</a:t>
              </a:r>
              <a:r>
                <a:rPr lang="en-US" altLang="zh-CN" dirty="0">
                  <a:latin typeface="Arial" panose="020B0604020202020204" pitchFamily="34" charset="0"/>
                </a:rPr>
                <a:t>102</a:t>
              </a:r>
              <a:r>
                <a:rPr lang="zh-CN" altLang="en-US" dirty="0">
                  <a:latin typeface="Arial" panose="020B0604020202020204" pitchFamily="34" charset="0"/>
                </a:rPr>
                <a:t>天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2299" name="Group 35"/>
          <p:cNvGrpSpPr/>
          <p:nvPr/>
        </p:nvGrpSpPr>
        <p:grpSpPr>
          <a:xfrm>
            <a:off x="2659063" y="3048000"/>
            <a:ext cx="1152525" cy="646113"/>
            <a:chOff x="521" y="981"/>
            <a:chExt cx="726" cy="407"/>
          </a:xfrm>
        </p:grpSpPr>
        <p:sp>
          <p:nvSpPr>
            <p:cNvPr id="12319" name="Rectangle 36"/>
            <p:cNvSpPr/>
            <p:nvPr/>
          </p:nvSpPr>
          <p:spPr>
            <a:xfrm>
              <a:off x="521" y="981"/>
              <a:ext cx="726" cy="226"/>
            </a:xfrm>
            <a:prstGeom prst="rect">
              <a:avLst/>
            </a:prstGeom>
            <a:solidFill>
              <a:srgbClr val="92D05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lang="zh-CN" altLang="en-US" sz="1400" dirty="0">
                  <a:latin typeface="Arial" panose="020B0604020202020204" pitchFamily="34" charset="0"/>
                </a:rPr>
                <a:t>开始总装</a:t>
              </a:r>
              <a:endParaRPr lang="zh-CN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12320" name="Rectangle 37"/>
            <p:cNvSpPr/>
            <p:nvPr/>
          </p:nvSpPr>
          <p:spPr>
            <a:xfrm>
              <a:off x="521" y="1207"/>
              <a:ext cx="726" cy="181"/>
            </a:xfrm>
            <a:prstGeom prst="rect">
              <a:avLst/>
            </a:prstGeom>
            <a:solidFill>
              <a:schemeClr val="bg2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lang="zh-CN" altLang="en-US" dirty="0">
                  <a:latin typeface="Arial" panose="020B0604020202020204" pitchFamily="34" charset="0"/>
                </a:rPr>
                <a:t>第</a:t>
              </a:r>
              <a:r>
                <a:rPr lang="en-US" altLang="zh-CN" dirty="0">
                  <a:latin typeface="Arial" panose="020B0604020202020204" pitchFamily="34" charset="0"/>
                </a:rPr>
                <a:t>104</a:t>
              </a:r>
              <a:r>
                <a:rPr lang="zh-CN" altLang="en-US" dirty="0">
                  <a:latin typeface="Arial" panose="020B0604020202020204" pitchFamily="34" charset="0"/>
                </a:rPr>
                <a:t>天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2300" name="Group 38"/>
          <p:cNvGrpSpPr/>
          <p:nvPr/>
        </p:nvGrpSpPr>
        <p:grpSpPr>
          <a:xfrm>
            <a:off x="1506538" y="3048000"/>
            <a:ext cx="1152525" cy="646113"/>
            <a:chOff x="521" y="981"/>
            <a:chExt cx="726" cy="407"/>
          </a:xfrm>
        </p:grpSpPr>
        <p:sp>
          <p:nvSpPr>
            <p:cNvPr id="12317" name="Rectangle 39"/>
            <p:cNvSpPr/>
            <p:nvPr/>
          </p:nvSpPr>
          <p:spPr>
            <a:xfrm>
              <a:off x="521" y="981"/>
              <a:ext cx="726" cy="226"/>
            </a:xfrm>
            <a:prstGeom prst="rect">
              <a:avLst/>
            </a:prstGeom>
            <a:solidFill>
              <a:srgbClr val="92D05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lang="zh-CN" altLang="en-US" sz="1400" dirty="0">
                  <a:latin typeface="Arial" panose="020B0604020202020204" pitchFamily="34" charset="0"/>
                </a:rPr>
                <a:t>结束总装</a:t>
              </a:r>
              <a:endParaRPr lang="zh-CN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12318" name="Rectangle 40"/>
            <p:cNvSpPr/>
            <p:nvPr/>
          </p:nvSpPr>
          <p:spPr>
            <a:xfrm>
              <a:off x="521" y="1207"/>
              <a:ext cx="726" cy="181"/>
            </a:xfrm>
            <a:prstGeom prst="rect">
              <a:avLst/>
            </a:prstGeom>
            <a:solidFill>
              <a:schemeClr val="bg2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lang="zh-CN" altLang="en-US" dirty="0">
                  <a:latin typeface="Arial" panose="020B0604020202020204" pitchFamily="34" charset="0"/>
                </a:rPr>
                <a:t>第</a:t>
              </a:r>
              <a:r>
                <a:rPr lang="en-US" altLang="zh-CN" dirty="0">
                  <a:latin typeface="Arial" panose="020B0604020202020204" pitchFamily="34" charset="0"/>
                </a:rPr>
                <a:t>104</a:t>
              </a:r>
              <a:r>
                <a:rPr lang="zh-CN" altLang="en-US" dirty="0">
                  <a:latin typeface="Arial" panose="020B0604020202020204" pitchFamily="34" charset="0"/>
                </a:rPr>
                <a:t>天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2301" name="Group 41"/>
          <p:cNvGrpSpPr/>
          <p:nvPr/>
        </p:nvGrpSpPr>
        <p:grpSpPr>
          <a:xfrm>
            <a:off x="1506538" y="4703763"/>
            <a:ext cx="1152525" cy="646112"/>
            <a:chOff x="521" y="981"/>
            <a:chExt cx="726" cy="407"/>
          </a:xfrm>
        </p:grpSpPr>
        <p:sp>
          <p:nvSpPr>
            <p:cNvPr id="12315" name="Rectangle 42"/>
            <p:cNvSpPr/>
            <p:nvPr/>
          </p:nvSpPr>
          <p:spPr>
            <a:xfrm>
              <a:off x="521" y="981"/>
              <a:ext cx="726" cy="226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lang="zh-CN" altLang="en-US" sz="1400" dirty="0">
                  <a:latin typeface="Arial" panose="020B0604020202020204" pitchFamily="34" charset="0"/>
                </a:rPr>
                <a:t>销售窗口</a:t>
              </a:r>
              <a:endParaRPr lang="zh-CN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12316" name="Rectangle 43"/>
            <p:cNvSpPr/>
            <p:nvPr/>
          </p:nvSpPr>
          <p:spPr>
            <a:xfrm>
              <a:off x="521" y="1207"/>
              <a:ext cx="726" cy="181"/>
            </a:xfrm>
            <a:prstGeom prst="rect">
              <a:avLst/>
            </a:prstGeom>
            <a:solidFill>
              <a:schemeClr val="bg2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lang="zh-CN" altLang="en-US" dirty="0">
                  <a:latin typeface="Arial" panose="020B0604020202020204" pitchFamily="34" charset="0"/>
                </a:rPr>
                <a:t>第</a:t>
              </a:r>
              <a:r>
                <a:rPr lang="en-US" altLang="zh-CN" dirty="0">
                  <a:latin typeface="Arial" panose="020B0604020202020204" pitchFamily="34" charset="0"/>
                </a:rPr>
                <a:t>135</a:t>
              </a:r>
              <a:r>
                <a:rPr lang="zh-CN" altLang="en-US" dirty="0">
                  <a:latin typeface="Arial" panose="020B0604020202020204" pitchFamily="34" charset="0"/>
                </a:rPr>
                <a:t>天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2302" name="Group 44"/>
          <p:cNvGrpSpPr/>
          <p:nvPr/>
        </p:nvGrpSpPr>
        <p:grpSpPr>
          <a:xfrm>
            <a:off x="4891088" y="4703763"/>
            <a:ext cx="1152525" cy="646112"/>
            <a:chOff x="521" y="981"/>
            <a:chExt cx="726" cy="407"/>
          </a:xfrm>
        </p:grpSpPr>
        <p:sp>
          <p:nvSpPr>
            <p:cNvPr id="12313" name="Rectangle 45"/>
            <p:cNvSpPr/>
            <p:nvPr/>
          </p:nvSpPr>
          <p:spPr>
            <a:xfrm>
              <a:off x="521" y="981"/>
              <a:ext cx="726" cy="226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lang="zh-CN" altLang="en-US" sz="1400" dirty="0">
                  <a:latin typeface="Arial" panose="020B0604020202020204" pitchFamily="34" charset="0"/>
                </a:rPr>
                <a:t>售后</a:t>
              </a:r>
              <a:endParaRPr lang="zh-CN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12314" name="Rectangle 46"/>
            <p:cNvSpPr/>
            <p:nvPr/>
          </p:nvSpPr>
          <p:spPr>
            <a:xfrm>
              <a:off x="521" y="1207"/>
              <a:ext cx="726" cy="181"/>
            </a:xfrm>
            <a:prstGeom prst="rect">
              <a:avLst/>
            </a:prstGeom>
            <a:solidFill>
              <a:schemeClr val="bg2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endParaRPr lang="zh-CN" altLang="zh-CN" dirty="0">
                <a:latin typeface="Arial" panose="020B0604020202020204" pitchFamily="34" charset="0"/>
              </a:endParaRPr>
            </a:p>
          </p:txBody>
        </p:sp>
      </p:grpSp>
      <p:sp>
        <p:nvSpPr>
          <p:cNvPr id="12303" name="Line 47"/>
          <p:cNvSpPr/>
          <p:nvPr/>
        </p:nvSpPr>
        <p:spPr>
          <a:xfrm>
            <a:off x="2801938" y="1822450"/>
            <a:ext cx="217487" cy="0"/>
          </a:xfrm>
          <a:prstGeom prst="line">
            <a:avLst/>
          </a:prstGeom>
          <a:ln w="76200" cap="flat" cmpd="sng">
            <a:solidFill>
              <a:srgbClr val="00B0F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2304" name="Line 48"/>
          <p:cNvSpPr/>
          <p:nvPr/>
        </p:nvSpPr>
        <p:spPr>
          <a:xfrm>
            <a:off x="4314825" y="1822450"/>
            <a:ext cx="217488" cy="0"/>
          </a:xfrm>
          <a:prstGeom prst="line">
            <a:avLst/>
          </a:prstGeom>
          <a:ln w="76200" cap="flat" cmpd="sng">
            <a:solidFill>
              <a:srgbClr val="00B0F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2305" name="Line 49"/>
          <p:cNvSpPr/>
          <p:nvPr/>
        </p:nvSpPr>
        <p:spPr>
          <a:xfrm>
            <a:off x="5899150" y="1822450"/>
            <a:ext cx="217488" cy="0"/>
          </a:xfrm>
          <a:prstGeom prst="line">
            <a:avLst/>
          </a:prstGeom>
          <a:ln w="76200" cap="flat" cmpd="sng">
            <a:solidFill>
              <a:srgbClr val="00B0F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2306" name="Line 50"/>
          <p:cNvSpPr/>
          <p:nvPr/>
        </p:nvSpPr>
        <p:spPr>
          <a:xfrm>
            <a:off x="7483475" y="1822450"/>
            <a:ext cx="217488" cy="0"/>
          </a:xfrm>
          <a:prstGeom prst="line">
            <a:avLst/>
          </a:prstGeom>
          <a:ln w="76200" cap="flat" cmpd="sng">
            <a:solidFill>
              <a:srgbClr val="00B0F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2307" name="Line 51"/>
          <p:cNvSpPr/>
          <p:nvPr/>
        </p:nvSpPr>
        <p:spPr>
          <a:xfrm>
            <a:off x="2227263" y="2398713"/>
            <a:ext cx="5832475" cy="0"/>
          </a:xfrm>
          <a:prstGeom prst="line">
            <a:avLst/>
          </a:prstGeom>
          <a:ln w="3810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08" name="Line 52"/>
          <p:cNvSpPr/>
          <p:nvPr/>
        </p:nvSpPr>
        <p:spPr>
          <a:xfrm>
            <a:off x="2227263" y="2111375"/>
            <a:ext cx="0" cy="287338"/>
          </a:xfrm>
          <a:prstGeom prst="line">
            <a:avLst/>
          </a:prstGeom>
          <a:ln w="3810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09" name="Line 53"/>
          <p:cNvSpPr/>
          <p:nvPr/>
        </p:nvSpPr>
        <p:spPr>
          <a:xfrm flipV="1">
            <a:off x="8059738" y="2111375"/>
            <a:ext cx="0" cy="287338"/>
          </a:xfrm>
          <a:prstGeom prst="line">
            <a:avLst/>
          </a:prstGeom>
          <a:ln w="38100" cap="flat" cmpd="sng">
            <a:solidFill>
              <a:srgbClr val="00B05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2310" name="Line 54"/>
          <p:cNvSpPr/>
          <p:nvPr/>
        </p:nvSpPr>
        <p:spPr>
          <a:xfrm>
            <a:off x="8778875" y="2111375"/>
            <a:ext cx="0" cy="1295400"/>
          </a:xfrm>
          <a:prstGeom prst="line">
            <a:avLst/>
          </a:prstGeom>
          <a:ln w="3810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11" name="Line 55"/>
          <p:cNvSpPr/>
          <p:nvPr/>
        </p:nvSpPr>
        <p:spPr>
          <a:xfrm flipH="1">
            <a:off x="8418513" y="3406775"/>
            <a:ext cx="360362" cy="0"/>
          </a:xfrm>
          <a:prstGeom prst="line">
            <a:avLst/>
          </a:prstGeom>
          <a:ln w="38100" cap="flat" cmpd="sng">
            <a:solidFill>
              <a:srgbClr val="00B05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2312" name="Line 56"/>
          <p:cNvSpPr/>
          <p:nvPr/>
        </p:nvSpPr>
        <p:spPr>
          <a:xfrm>
            <a:off x="2154238" y="3767138"/>
            <a:ext cx="0" cy="863600"/>
          </a:xfrm>
          <a:prstGeom prst="line">
            <a:avLst/>
          </a:prstGeom>
          <a:ln w="38100" cap="flat" cmpd="sng">
            <a:solidFill>
              <a:schemeClr val="accent1"/>
            </a:solidFill>
            <a:prstDash val="solid"/>
            <a:headEnd type="none" w="med" len="med"/>
            <a:tailEnd type="triangle" w="med" len="med"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圆角矩形 2"/>
          <p:cNvSpPr/>
          <p:nvPr/>
        </p:nvSpPr>
        <p:spPr>
          <a:xfrm>
            <a:off x="1066800" y="76200"/>
            <a:ext cx="990600" cy="304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200" tIns="7200" rIns="7200" bIns="720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探讨内容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>
            <a:off x="1600200" y="609600"/>
            <a:ext cx="0" cy="5380038"/>
          </a:xfrm>
          <a:prstGeom prst="straightConnector1">
            <a:avLst/>
          </a:prstGeom>
          <a:ln w="38100">
            <a:solidFill>
              <a:srgbClr val="0070C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6" name="TextBox 11"/>
          <p:cNvSpPr txBox="1"/>
          <p:nvPr/>
        </p:nvSpPr>
        <p:spPr>
          <a:xfrm>
            <a:off x="2209800" y="796925"/>
            <a:ext cx="1066800" cy="3810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/>
          <a:p>
            <a:pPr algn="ctr"/>
            <a:r>
              <a:rPr lang="zh-CN" altLang="en-US" dirty="0">
                <a:latin typeface="Arial" panose="020B0604020202020204" pitchFamily="34" charset="0"/>
              </a:rPr>
              <a:t>产前物流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cxnSp>
        <p:nvCxnSpPr>
          <p:cNvPr id="19" name="直接连接符 18"/>
          <p:cNvCxnSpPr>
            <a:stCxn id="13316" idx="2"/>
          </p:cNvCxnSpPr>
          <p:nvPr/>
        </p:nvCxnSpPr>
        <p:spPr>
          <a:xfrm>
            <a:off x="2743200" y="1177925"/>
            <a:ext cx="0" cy="2632075"/>
          </a:xfrm>
          <a:prstGeom prst="line">
            <a:avLst/>
          </a:prstGeom>
          <a:ln w="28575">
            <a:solidFill>
              <a:srgbClr val="0070C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8" name="TextBox 22"/>
          <p:cNvSpPr txBox="1"/>
          <p:nvPr/>
        </p:nvSpPr>
        <p:spPr>
          <a:xfrm>
            <a:off x="2209800" y="3921125"/>
            <a:ext cx="1066800" cy="3810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/>
          <a:p>
            <a:pPr algn="ctr"/>
            <a:r>
              <a:rPr lang="zh-CN" altLang="en-US" dirty="0">
                <a:latin typeface="Arial" panose="020B0604020202020204" pitchFamily="34" charset="0"/>
              </a:rPr>
              <a:t>产中物流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cxnSp>
        <p:nvCxnSpPr>
          <p:cNvPr id="24" name="直接连接符 23"/>
          <p:cNvCxnSpPr>
            <a:stCxn id="13318" idx="2"/>
          </p:cNvCxnSpPr>
          <p:nvPr/>
        </p:nvCxnSpPr>
        <p:spPr>
          <a:xfrm>
            <a:off x="2743200" y="4302125"/>
            <a:ext cx="0" cy="1641475"/>
          </a:xfrm>
          <a:prstGeom prst="line">
            <a:avLst/>
          </a:prstGeom>
          <a:ln w="28575">
            <a:solidFill>
              <a:srgbClr val="0070C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1600200" y="990600"/>
            <a:ext cx="6096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1600200" y="4114800"/>
            <a:ext cx="6096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2" name="TextBox 56"/>
          <p:cNvSpPr txBox="1"/>
          <p:nvPr/>
        </p:nvSpPr>
        <p:spPr>
          <a:xfrm>
            <a:off x="3352800" y="1371600"/>
            <a:ext cx="533400" cy="3810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/>
          <a:p>
            <a:pPr algn="ctr"/>
            <a:r>
              <a:rPr lang="zh-CN" altLang="en-US" dirty="0">
                <a:latin typeface="Arial" panose="020B0604020202020204" pitchFamily="34" charset="0"/>
              </a:rPr>
              <a:t>集货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cxnSp>
        <p:nvCxnSpPr>
          <p:cNvPr id="58" name="直接连接符 57"/>
          <p:cNvCxnSpPr/>
          <p:nvPr/>
        </p:nvCxnSpPr>
        <p:spPr>
          <a:xfrm>
            <a:off x="2743200" y="1565275"/>
            <a:ext cx="6096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4" name="TextBox 58"/>
          <p:cNvSpPr txBox="1"/>
          <p:nvPr/>
        </p:nvSpPr>
        <p:spPr>
          <a:xfrm>
            <a:off x="3352800" y="1863725"/>
            <a:ext cx="1066800" cy="42227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/>
          <a:p>
            <a:pPr algn="ctr"/>
            <a:r>
              <a:rPr lang="zh-CN" altLang="en-US" dirty="0">
                <a:latin typeface="Arial" panose="020B0604020202020204" pitchFamily="34" charset="0"/>
              </a:rPr>
              <a:t>库存管理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cxnSp>
        <p:nvCxnSpPr>
          <p:cNvPr id="60" name="直接连接符 59"/>
          <p:cNvCxnSpPr/>
          <p:nvPr/>
        </p:nvCxnSpPr>
        <p:spPr>
          <a:xfrm>
            <a:off x="2743200" y="2057400"/>
            <a:ext cx="6096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352800" y="2397125"/>
            <a:ext cx="1219200" cy="34607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>
            <a:normAutofit lnSpcReduction="10000"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分装</a:t>
            </a:r>
            <a:r>
              <a:rPr kumimoji="0" lang="en-US" altLang="zh-CN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&amp;</a:t>
            </a:r>
            <a:r>
              <a:rPr kumimoji="0" lang="zh-CN" altLang="en-US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排序</a:t>
            </a:r>
            <a:endParaRPr kumimoji="0" lang="zh-CN" altLang="en-US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63" name="直接连接符 62"/>
          <p:cNvCxnSpPr/>
          <p:nvPr/>
        </p:nvCxnSpPr>
        <p:spPr>
          <a:xfrm>
            <a:off x="2743200" y="2590800"/>
            <a:ext cx="6096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8" name="TextBox 64"/>
          <p:cNvSpPr txBox="1"/>
          <p:nvPr/>
        </p:nvSpPr>
        <p:spPr>
          <a:xfrm>
            <a:off x="3352800" y="2854325"/>
            <a:ext cx="1066800" cy="34607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/>
          <a:p>
            <a:pPr algn="ctr"/>
            <a:r>
              <a:rPr lang="zh-CN" altLang="en-US" dirty="0">
                <a:latin typeface="Arial" panose="020B0604020202020204" pitchFamily="34" charset="0"/>
              </a:rPr>
              <a:t>入厂配送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cxnSp>
        <p:nvCxnSpPr>
          <p:cNvPr id="66" name="直接连接符 65"/>
          <p:cNvCxnSpPr/>
          <p:nvPr/>
        </p:nvCxnSpPr>
        <p:spPr>
          <a:xfrm>
            <a:off x="2743200" y="3048000"/>
            <a:ext cx="6096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30" name="TextBox 75"/>
          <p:cNvSpPr txBox="1"/>
          <p:nvPr/>
        </p:nvSpPr>
        <p:spPr>
          <a:xfrm>
            <a:off x="3352800" y="3276600"/>
            <a:ext cx="1066800" cy="42227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/>
          <a:p>
            <a:pPr algn="ctr"/>
            <a:r>
              <a:rPr lang="zh-CN" altLang="en-US" dirty="0">
                <a:latin typeface="Arial" panose="020B0604020202020204" pitchFamily="34" charset="0"/>
              </a:rPr>
              <a:t>工位器具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cxnSp>
        <p:nvCxnSpPr>
          <p:cNvPr id="77" name="直接连接符 76"/>
          <p:cNvCxnSpPr/>
          <p:nvPr/>
        </p:nvCxnSpPr>
        <p:spPr>
          <a:xfrm>
            <a:off x="2743200" y="3470275"/>
            <a:ext cx="6096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32" name="TextBox 77"/>
          <p:cNvSpPr txBox="1"/>
          <p:nvPr/>
        </p:nvSpPr>
        <p:spPr>
          <a:xfrm>
            <a:off x="3352800" y="4343400"/>
            <a:ext cx="1066800" cy="42227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/>
          <a:p>
            <a:pPr algn="ctr"/>
            <a:r>
              <a:rPr lang="zh-CN" altLang="en-US" dirty="0">
                <a:latin typeface="Arial" panose="020B0604020202020204" pitchFamily="34" charset="0"/>
              </a:rPr>
              <a:t>缓冲区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cxnSp>
        <p:nvCxnSpPr>
          <p:cNvPr id="79" name="直接连接符 78"/>
          <p:cNvCxnSpPr/>
          <p:nvPr/>
        </p:nvCxnSpPr>
        <p:spPr>
          <a:xfrm>
            <a:off x="2743200" y="4537075"/>
            <a:ext cx="6096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34" name="TextBox 79"/>
          <p:cNvSpPr txBox="1"/>
          <p:nvPr/>
        </p:nvSpPr>
        <p:spPr>
          <a:xfrm>
            <a:off x="3352800" y="4876800"/>
            <a:ext cx="1066800" cy="42227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/>
          <a:p>
            <a:pPr algn="ctr"/>
            <a:r>
              <a:rPr lang="zh-CN" altLang="en-US" dirty="0">
                <a:latin typeface="Arial" panose="020B0604020202020204" pitchFamily="34" charset="0"/>
              </a:rPr>
              <a:t>工位配送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cxnSp>
        <p:nvCxnSpPr>
          <p:cNvPr id="81" name="直接连接符 80"/>
          <p:cNvCxnSpPr/>
          <p:nvPr/>
        </p:nvCxnSpPr>
        <p:spPr>
          <a:xfrm>
            <a:off x="2743200" y="5070475"/>
            <a:ext cx="6096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36" name="TextBox 79"/>
          <p:cNvSpPr txBox="1"/>
          <p:nvPr/>
        </p:nvSpPr>
        <p:spPr>
          <a:xfrm>
            <a:off x="3352800" y="5410200"/>
            <a:ext cx="1066800" cy="42227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/>
          <a:p>
            <a:pPr algn="ctr"/>
            <a:r>
              <a:rPr lang="zh-CN" altLang="en-US" dirty="0">
                <a:latin typeface="Arial" panose="020B0604020202020204" pitchFamily="34" charset="0"/>
              </a:rPr>
              <a:t>紧急拉动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2743200" y="5603875"/>
            <a:ext cx="6096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5715000" y="2819400"/>
            <a:ext cx="2057400" cy="838200"/>
          </a:xfrm>
          <a:prstGeom prst="rect">
            <a:avLst/>
          </a:prstGeom>
          <a:solidFill>
            <a:schemeClr val="bg2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总库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715000" y="4648200"/>
            <a:ext cx="2057400" cy="609600"/>
          </a:xfrm>
          <a:prstGeom prst="rect">
            <a:avLst/>
          </a:prstGeom>
          <a:solidFill>
            <a:schemeClr val="bg2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缓冲区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715000" y="5257800"/>
            <a:ext cx="2057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生产线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37" name="下箭头 36"/>
          <p:cNvSpPr/>
          <p:nvPr/>
        </p:nvSpPr>
        <p:spPr>
          <a:xfrm>
            <a:off x="6019800" y="1371600"/>
            <a:ext cx="609600" cy="11430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下箭头 37"/>
          <p:cNvSpPr/>
          <p:nvPr/>
        </p:nvSpPr>
        <p:spPr>
          <a:xfrm>
            <a:off x="6096000" y="3810000"/>
            <a:ext cx="609600" cy="7620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下箭头 38"/>
          <p:cNvSpPr/>
          <p:nvPr/>
        </p:nvSpPr>
        <p:spPr>
          <a:xfrm rot="10800000">
            <a:off x="6858000" y="3733800"/>
            <a:ext cx="609600" cy="7620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下箭头 39"/>
          <p:cNvSpPr/>
          <p:nvPr/>
        </p:nvSpPr>
        <p:spPr>
          <a:xfrm rot="10800000">
            <a:off x="6705600" y="1447800"/>
            <a:ext cx="685800" cy="9906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" name="云形标注 41"/>
          <p:cNvSpPr/>
          <p:nvPr/>
        </p:nvSpPr>
        <p:spPr>
          <a:xfrm>
            <a:off x="5867400" y="457200"/>
            <a:ext cx="1828800" cy="762000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供应商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5867400"/>
            <a:ext cx="6477000" cy="500063"/>
          </a:xfrm>
        </p:spPr>
        <p:txBody>
          <a:bodyPr vert="horz" wrap="square" lIns="0" tIns="0" rIns="0" bIns="432000" numCol="1" anchor="t" anchorCtr="0" compatLnSpc="1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rpos"/>
                <a:ea typeface="+mj-ea"/>
                <a:cs typeface="华文中宋" panose="02010600040101010101" charset="-122"/>
              </a:rPr>
              <a:t>Location of FJDA Material Suppliers</a:t>
            </a: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rgbClr val="666666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rpos"/>
              <a:ea typeface="宋体" panose="02010600030101010101" pitchFamily="2" charset="-122"/>
              <a:cs typeface="+mj-cs"/>
            </a:endParaRPr>
          </a:p>
        </p:txBody>
      </p:sp>
      <p:pic>
        <p:nvPicPr>
          <p:cNvPr id="14339" name="Picture 5" descr="china%20map"/>
          <p:cNvPicPr>
            <a:picLocks noChangeAspect="1"/>
          </p:cNvPicPr>
          <p:nvPr/>
        </p:nvPicPr>
        <p:blipFill>
          <a:blip r:embed="rId1"/>
          <a:srcRect l="41283" t="16298" r="4045" b="-690"/>
          <a:stretch>
            <a:fillRect/>
          </a:stretch>
        </p:blipFill>
        <p:spPr>
          <a:xfrm>
            <a:off x="4724400" y="457200"/>
            <a:ext cx="4143375" cy="47482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0" name="Oval 7"/>
          <p:cNvSpPr>
            <a:spLocks noChangeAspect="1"/>
          </p:cNvSpPr>
          <p:nvPr/>
        </p:nvSpPr>
        <p:spPr>
          <a:xfrm>
            <a:off x="7818438" y="1385888"/>
            <a:ext cx="68262" cy="65087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p>
            <a:endParaRPr lang="zh-CN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341" name="Oval 9"/>
          <p:cNvSpPr>
            <a:spLocks noChangeAspect="1"/>
          </p:cNvSpPr>
          <p:nvPr/>
        </p:nvSpPr>
        <p:spPr>
          <a:xfrm>
            <a:off x="6810375" y="1995488"/>
            <a:ext cx="122238" cy="112712"/>
          </a:xfrm>
          <a:prstGeom prst="ellipse">
            <a:avLst/>
          </a:prstGeom>
          <a:solidFill>
            <a:srgbClr val="FF00FF"/>
          </a:solidFill>
          <a:ln w="9525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p>
            <a:endParaRPr lang="zh-CN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342" name="Text Box 11"/>
          <p:cNvSpPr txBox="1"/>
          <p:nvPr/>
        </p:nvSpPr>
        <p:spPr>
          <a:xfrm>
            <a:off x="7532688" y="3409950"/>
            <a:ext cx="576262" cy="1524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>
              <a:spcBef>
                <a:spcPct val="50000"/>
              </a:spcBef>
            </a:pPr>
            <a:r>
              <a:rPr lang="en-US" altLang="zh-CN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Shanghai</a:t>
            </a:r>
            <a:endParaRPr lang="en-US" altLang="zh-CN" sz="1000" b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343" name="Text Box 12"/>
          <p:cNvSpPr txBox="1"/>
          <p:nvPr/>
        </p:nvSpPr>
        <p:spPr>
          <a:xfrm>
            <a:off x="7100888" y="1249363"/>
            <a:ext cx="698500" cy="1524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spcBef>
                <a:spcPct val="50000"/>
              </a:spcBef>
            </a:pPr>
            <a:r>
              <a:rPr lang="en-US" altLang="zh-CN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Changchun</a:t>
            </a:r>
            <a:endParaRPr lang="en-US" altLang="zh-CN" sz="1000" b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344" name="Oval 15"/>
          <p:cNvSpPr/>
          <p:nvPr/>
        </p:nvSpPr>
        <p:spPr>
          <a:xfrm>
            <a:off x="5380038" y="3592513"/>
            <a:ext cx="84137" cy="79375"/>
          </a:xfrm>
          <a:prstGeom prst="ellipse">
            <a:avLst/>
          </a:prstGeom>
          <a:solidFill>
            <a:srgbClr val="800000"/>
          </a:solidFill>
          <a:ln w="9525" cap="flat" cmpd="sng">
            <a:solidFill>
              <a:srgbClr val="800000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p>
            <a:endParaRPr lang="zh-CN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345" name="Text Box 16"/>
          <p:cNvSpPr txBox="1"/>
          <p:nvPr/>
        </p:nvSpPr>
        <p:spPr>
          <a:xfrm>
            <a:off x="4541838" y="3503613"/>
            <a:ext cx="1014412" cy="26035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p>
            <a:pPr>
              <a:spcBef>
                <a:spcPct val="50000"/>
              </a:spcBef>
            </a:pPr>
            <a:r>
              <a:rPr lang="en-US" altLang="zh-CN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Chongqing</a:t>
            </a:r>
            <a:endParaRPr lang="en-US" altLang="zh-CN" sz="1100" b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346" name="Oval 17"/>
          <p:cNvSpPr>
            <a:spLocks noChangeAspect="1"/>
          </p:cNvSpPr>
          <p:nvPr/>
        </p:nvSpPr>
        <p:spPr>
          <a:xfrm>
            <a:off x="7437438" y="2220913"/>
            <a:ext cx="68262" cy="65087"/>
          </a:xfrm>
          <a:prstGeom prst="ellipse">
            <a:avLst/>
          </a:prstGeom>
          <a:solidFill>
            <a:srgbClr val="993300">
              <a:alpha val="79999"/>
            </a:srgbClr>
          </a:solidFill>
          <a:ln w="9525" cap="flat" cmpd="sng">
            <a:solidFill>
              <a:srgbClr val="993300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p>
            <a:endParaRPr lang="zh-CN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347" name="Text Box 18"/>
          <p:cNvSpPr txBox="1"/>
          <p:nvPr/>
        </p:nvSpPr>
        <p:spPr>
          <a:xfrm>
            <a:off x="7599363" y="2132013"/>
            <a:ext cx="676275" cy="24447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p>
            <a:pPr>
              <a:spcBef>
                <a:spcPct val="50000"/>
              </a:spcBef>
            </a:pPr>
            <a:r>
              <a:rPr lang="en-US" altLang="zh-CN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Dalian</a:t>
            </a:r>
            <a:endParaRPr lang="en-US" altLang="zh-CN" sz="1000" b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348" name="Oval 19"/>
          <p:cNvSpPr/>
          <p:nvPr/>
        </p:nvSpPr>
        <p:spPr>
          <a:xfrm>
            <a:off x="7097713" y="3208338"/>
            <a:ext cx="84137" cy="79375"/>
          </a:xfrm>
          <a:prstGeom prst="ellipse">
            <a:avLst/>
          </a:prstGeom>
          <a:solidFill>
            <a:srgbClr val="800080">
              <a:alpha val="79999"/>
            </a:srgbClr>
          </a:solidFill>
          <a:ln w="9525" cap="flat" cmpd="sng">
            <a:solidFill>
              <a:srgbClr val="800080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p>
            <a:endParaRPr lang="zh-CN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349" name="Text Box 20"/>
          <p:cNvSpPr txBox="1"/>
          <p:nvPr/>
        </p:nvSpPr>
        <p:spPr>
          <a:xfrm>
            <a:off x="6669088" y="3049588"/>
            <a:ext cx="419100" cy="13652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spcBef>
                <a:spcPct val="50000"/>
              </a:spcBef>
            </a:pPr>
            <a:r>
              <a:rPr lang="en-US" altLang="zh-CN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Nanjing</a:t>
            </a:r>
            <a:endParaRPr lang="en-US" altLang="zh-CN" sz="900" b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350" name="Text Box 22"/>
          <p:cNvSpPr txBox="1"/>
          <p:nvPr/>
        </p:nvSpPr>
        <p:spPr>
          <a:xfrm>
            <a:off x="6597650" y="4344988"/>
            <a:ext cx="698500" cy="1524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spcBef>
                <a:spcPct val="50000"/>
              </a:spcBef>
            </a:pPr>
            <a:r>
              <a:rPr lang="en-US" altLang="zh-CN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Guangzhou</a:t>
            </a:r>
            <a:endParaRPr lang="en-US" altLang="zh-CN" sz="1000" b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351" name="Oval 23"/>
          <p:cNvSpPr/>
          <p:nvPr/>
        </p:nvSpPr>
        <p:spPr>
          <a:xfrm>
            <a:off x="6523038" y="3516313"/>
            <a:ext cx="84137" cy="79375"/>
          </a:xfrm>
          <a:prstGeom prst="ellipse">
            <a:avLst/>
          </a:prstGeom>
          <a:solidFill>
            <a:srgbClr val="0000FF">
              <a:alpha val="79999"/>
            </a:srgbClr>
          </a:solidFill>
          <a:ln w="952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p>
            <a:endParaRPr lang="zh-CN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352" name="Text Box 24"/>
          <p:cNvSpPr txBox="1"/>
          <p:nvPr/>
        </p:nvSpPr>
        <p:spPr>
          <a:xfrm>
            <a:off x="5989638" y="3427413"/>
            <a:ext cx="696912" cy="24447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p>
            <a:pPr>
              <a:spcBef>
                <a:spcPct val="50000"/>
              </a:spcBef>
            </a:pPr>
            <a:r>
              <a:rPr lang="en-US" altLang="zh-CN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Wuhan</a:t>
            </a:r>
            <a:endParaRPr lang="en-US" altLang="zh-CN" sz="1000" b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353" name="Oval 25"/>
          <p:cNvSpPr>
            <a:spLocks noChangeAspect="1"/>
          </p:cNvSpPr>
          <p:nvPr/>
        </p:nvSpPr>
        <p:spPr>
          <a:xfrm>
            <a:off x="7434263" y="3541713"/>
            <a:ext cx="68262" cy="65087"/>
          </a:xfrm>
          <a:prstGeom prst="ellipse">
            <a:avLst/>
          </a:prstGeom>
          <a:solidFill>
            <a:srgbClr val="008000">
              <a:alpha val="79999"/>
            </a:srgbClr>
          </a:solidFill>
          <a:ln w="9525" cap="flat" cmpd="sng">
            <a:solidFill>
              <a:srgbClr val="008000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p>
            <a:endParaRPr lang="zh-CN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354" name="Text Box 26"/>
          <p:cNvSpPr txBox="1"/>
          <p:nvPr/>
        </p:nvSpPr>
        <p:spPr>
          <a:xfrm>
            <a:off x="7605713" y="3552825"/>
            <a:ext cx="393700" cy="13652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spcBef>
                <a:spcPct val="50000"/>
              </a:spcBef>
            </a:pPr>
            <a:r>
              <a:rPr lang="en-US" altLang="zh-CN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Ningbo</a:t>
            </a:r>
            <a:endParaRPr lang="en-US" altLang="zh-CN" sz="900" b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355" name="Oval 27"/>
          <p:cNvSpPr/>
          <p:nvPr/>
        </p:nvSpPr>
        <p:spPr>
          <a:xfrm>
            <a:off x="6446838" y="3821113"/>
            <a:ext cx="84137" cy="79375"/>
          </a:xfrm>
          <a:prstGeom prst="ellipse">
            <a:avLst/>
          </a:prstGeom>
          <a:solidFill>
            <a:srgbClr val="FF00FF"/>
          </a:solidFill>
          <a:ln w="9525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p>
            <a:endParaRPr lang="zh-CN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356" name="Text Box 28"/>
          <p:cNvSpPr txBox="1"/>
          <p:nvPr/>
        </p:nvSpPr>
        <p:spPr>
          <a:xfrm>
            <a:off x="5732463" y="3697288"/>
            <a:ext cx="854075" cy="24447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p>
            <a:pPr>
              <a:spcBef>
                <a:spcPct val="50000"/>
              </a:spcBef>
            </a:pPr>
            <a:r>
              <a:rPr lang="en-US" altLang="zh-CN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Changsha</a:t>
            </a:r>
            <a:endParaRPr lang="en-US" altLang="zh-CN" sz="1000" b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357" name="Oval 29"/>
          <p:cNvSpPr>
            <a:spLocks noChangeAspect="1"/>
          </p:cNvSpPr>
          <p:nvPr/>
        </p:nvSpPr>
        <p:spPr>
          <a:xfrm>
            <a:off x="7540625" y="2427288"/>
            <a:ext cx="68263" cy="65087"/>
          </a:xfrm>
          <a:prstGeom prst="ellipse">
            <a:avLst/>
          </a:prstGeom>
          <a:solidFill>
            <a:srgbClr val="00CCFF">
              <a:alpha val="70195"/>
            </a:srgbClr>
          </a:solidFill>
          <a:ln w="9525" cap="flat" cmpd="sng">
            <a:solidFill>
              <a:srgbClr val="3366FF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p>
            <a:endParaRPr lang="zh-CN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358" name="Text Box 30"/>
          <p:cNvSpPr txBox="1"/>
          <p:nvPr/>
        </p:nvSpPr>
        <p:spPr>
          <a:xfrm>
            <a:off x="7578725" y="2376488"/>
            <a:ext cx="419100" cy="1682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spcBef>
                <a:spcPct val="50000"/>
              </a:spcBef>
            </a:pPr>
            <a:r>
              <a:rPr lang="en-US" altLang="zh-CN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Yantai</a:t>
            </a:r>
            <a:endParaRPr lang="en-US" altLang="zh-CN" sz="1100" b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359" name="Text Box 33"/>
          <p:cNvSpPr txBox="1"/>
          <p:nvPr/>
        </p:nvSpPr>
        <p:spPr>
          <a:xfrm>
            <a:off x="6470650" y="2227263"/>
            <a:ext cx="677863" cy="26035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p>
            <a:pPr>
              <a:spcBef>
                <a:spcPct val="50000"/>
              </a:spcBef>
            </a:pPr>
            <a:r>
              <a:rPr lang="en-US" altLang="zh-CN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Tianjin</a:t>
            </a:r>
            <a:endParaRPr lang="en-US" altLang="zh-CN" sz="1100" b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360" name="Oval 34"/>
          <p:cNvSpPr/>
          <p:nvPr/>
        </p:nvSpPr>
        <p:spPr>
          <a:xfrm>
            <a:off x="6932613" y="2103438"/>
            <a:ext cx="82550" cy="79375"/>
          </a:xfrm>
          <a:prstGeom prst="ellipse">
            <a:avLst/>
          </a:prstGeom>
          <a:solidFill>
            <a:srgbClr val="FF0000">
              <a:alpha val="79999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p>
            <a:endParaRPr lang="zh-CN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361" name="Oval 44"/>
          <p:cNvSpPr>
            <a:spLocks noChangeAspect="1"/>
          </p:cNvSpPr>
          <p:nvPr/>
        </p:nvSpPr>
        <p:spPr>
          <a:xfrm>
            <a:off x="7219950" y="3273425"/>
            <a:ext cx="68263" cy="65088"/>
          </a:xfrm>
          <a:prstGeom prst="ellipse">
            <a:avLst/>
          </a:prstGeom>
          <a:solidFill>
            <a:srgbClr val="0000FF">
              <a:alpha val="79999"/>
            </a:srgbClr>
          </a:solidFill>
          <a:ln w="952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p>
            <a:endParaRPr lang="zh-CN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362" name="Text Box 45"/>
          <p:cNvSpPr txBox="1"/>
          <p:nvPr/>
        </p:nvSpPr>
        <p:spPr>
          <a:xfrm>
            <a:off x="7173913" y="3049588"/>
            <a:ext cx="742950" cy="13652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spcBef>
                <a:spcPct val="50000"/>
              </a:spcBef>
            </a:pPr>
            <a:r>
              <a:rPr lang="en-US" altLang="zh-CN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Zhangjiagang</a:t>
            </a:r>
            <a:endParaRPr lang="en-US" altLang="zh-CN" sz="900" b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363" name="Oval 46"/>
          <p:cNvSpPr>
            <a:spLocks noChangeAspect="1"/>
          </p:cNvSpPr>
          <p:nvPr/>
        </p:nvSpPr>
        <p:spPr>
          <a:xfrm>
            <a:off x="7423150" y="3332163"/>
            <a:ext cx="109538" cy="104775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p>
            <a:endParaRPr lang="zh-CN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364" name="Text Box 47"/>
          <p:cNvSpPr txBox="1"/>
          <p:nvPr/>
        </p:nvSpPr>
        <p:spPr>
          <a:xfrm>
            <a:off x="6884988" y="3336925"/>
            <a:ext cx="412750" cy="13652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spcBef>
                <a:spcPct val="50000"/>
              </a:spcBef>
            </a:pPr>
            <a:r>
              <a:rPr lang="en-US" altLang="zh-CN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Suzhou</a:t>
            </a:r>
            <a:endParaRPr lang="en-US" altLang="zh-CN" sz="900" b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365" name="Oval 48"/>
          <p:cNvSpPr>
            <a:spLocks noChangeAspect="1"/>
          </p:cNvSpPr>
          <p:nvPr/>
        </p:nvSpPr>
        <p:spPr>
          <a:xfrm>
            <a:off x="7381875" y="3306763"/>
            <a:ext cx="65088" cy="60325"/>
          </a:xfrm>
          <a:prstGeom prst="ellipse">
            <a:avLst/>
          </a:prstGeom>
          <a:solidFill>
            <a:srgbClr val="FF00FF">
              <a:alpha val="70195"/>
            </a:srgbClr>
          </a:solidFill>
          <a:ln w="9525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p>
            <a:endParaRPr lang="zh-CN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366" name="Text Box 49"/>
          <p:cNvSpPr txBox="1"/>
          <p:nvPr/>
        </p:nvSpPr>
        <p:spPr>
          <a:xfrm>
            <a:off x="7532688" y="3194050"/>
            <a:ext cx="488950" cy="13652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spcBef>
                <a:spcPct val="50000"/>
              </a:spcBef>
            </a:pPr>
            <a:r>
              <a:rPr lang="en-US" altLang="zh-CN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Kunshan</a:t>
            </a:r>
            <a:endParaRPr lang="en-US" altLang="zh-CN" sz="900" b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367" name="Oval 50"/>
          <p:cNvSpPr>
            <a:spLocks noChangeAspect="1"/>
          </p:cNvSpPr>
          <p:nvPr/>
        </p:nvSpPr>
        <p:spPr>
          <a:xfrm>
            <a:off x="7351713" y="3317875"/>
            <a:ext cx="68262" cy="65088"/>
          </a:xfrm>
          <a:prstGeom prst="ellipse">
            <a:avLst/>
          </a:prstGeom>
          <a:solidFill>
            <a:srgbClr val="00CCFF">
              <a:alpha val="79999"/>
            </a:srgbClr>
          </a:solidFill>
          <a:ln w="9525" cap="flat" cmpd="sng">
            <a:solidFill>
              <a:srgbClr val="00CCFF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p>
            <a:endParaRPr lang="zh-CN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368" name="Text Box 51"/>
          <p:cNvSpPr txBox="1"/>
          <p:nvPr/>
        </p:nvSpPr>
        <p:spPr>
          <a:xfrm>
            <a:off x="7532688" y="3265488"/>
            <a:ext cx="431800" cy="13652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spcBef>
                <a:spcPct val="50000"/>
              </a:spcBef>
            </a:pPr>
            <a:r>
              <a:rPr lang="en-US" altLang="zh-CN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Taicang</a:t>
            </a:r>
            <a:endParaRPr lang="en-US" altLang="zh-CN" sz="900" b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369" name="Oval 52"/>
          <p:cNvSpPr>
            <a:spLocks noChangeAspect="1"/>
          </p:cNvSpPr>
          <p:nvPr/>
        </p:nvSpPr>
        <p:spPr>
          <a:xfrm>
            <a:off x="7326313" y="3281363"/>
            <a:ext cx="68262" cy="65087"/>
          </a:xfrm>
          <a:prstGeom prst="ellipse">
            <a:avLst/>
          </a:prstGeom>
          <a:solidFill>
            <a:srgbClr val="333333">
              <a:alpha val="89803"/>
            </a:srgbClr>
          </a:solidFill>
          <a:ln w="9525" cap="flat" cmpd="sng">
            <a:solidFill>
              <a:srgbClr val="333333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p>
            <a:endParaRPr lang="zh-CN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370" name="Text Box 53"/>
          <p:cNvSpPr txBox="1"/>
          <p:nvPr/>
        </p:nvSpPr>
        <p:spPr>
          <a:xfrm>
            <a:off x="7389813" y="3121025"/>
            <a:ext cx="558800" cy="13652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spcBef>
                <a:spcPct val="50000"/>
              </a:spcBef>
            </a:pPr>
            <a:r>
              <a:rPr lang="en-US" altLang="zh-CN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Changshu</a:t>
            </a:r>
            <a:endParaRPr lang="en-US" altLang="zh-CN" sz="900" b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371" name="Text Box 10"/>
          <p:cNvSpPr txBox="1"/>
          <p:nvPr/>
        </p:nvSpPr>
        <p:spPr>
          <a:xfrm>
            <a:off x="6308725" y="1825625"/>
            <a:ext cx="719138" cy="24447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p>
            <a:pPr>
              <a:spcBef>
                <a:spcPct val="50000"/>
              </a:spcBef>
            </a:pPr>
            <a:r>
              <a:rPr lang="en-US" altLang="zh-CN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Beijing</a:t>
            </a:r>
            <a:endParaRPr lang="en-US" altLang="zh-CN" sz="1000" b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372" name="Text Box 16"/>
          <p:cNvSpPr txBox="1"/>
          <p:nvPr/>
        </p:nvSpPr>
        <p:spPr>
          <a:xfrm>
            <a:off x="4430713" y="3265488"/>
            <a:ext cx="1014412" cy="26035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p>
            <a:pPr>
              <a:spcBef>
                <a:spcPct val="50000"/>
              </a:spcBef>
            </a:pPr>
            <a:r>
              <a:rPr lang="en-US" altLang="zh-CN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Chengdu</a:t>
            </a:r>
            <a:endParaRPr lang="en-US" altLang="zh-CN" sz="1100" b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373" name="Oval 15"/>
          <p:cNvSpPr/>
          <p:nvPr/>
        </p:nvSpPr>
        <p:spPr>
          <a:xfrm>
            <a:off x="5157788" y="3402013"/>
            <a:ext cx="84137" cy="79375"/>
          </a:xfrm>
          <a:prstGeom prst="ellipse">
            <a:avLst/>
          </a:prstGeom>
          <a:solidFill>
            <a:srgbClr val="008000"/>
          </a:solidFill>
          <a:ln w="9525" cap="flat" cmpd="sng">
            <a:solidFill>
              <a:srgbClr val="008000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p>
            <a:endParaRPr lang="zh-CN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374" name="Oval 27"/>
          <p:cNvSpPr/>
          <p:nvPr/>
        </p:nvSpPr>
        <p:spPr>
          <a:xfrm>
            <a:off x="7100888" y="4002088"/>
            <a:ext cx="150812" cy="142875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p>
            <a:endParaRPr lang="zh-CN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4375" name="图片 8" descr="戴姆勒提案-2008-1-10方案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D3D4D6"/>
              </a:clrFrom>
              <a:clrTo>
                <a:srgbClr val="D3D4D6">
                  <a:alpha val="0"/>
                </a:srgbClr>
              </a:clrTo>
            </a:clrChange>
          </a:blip>
          <a:srcRect l="16187" t="16621" r="6120" b="8575"/>
          <a:stretch>
            <a:fillRect/>
          </a:stretch>
        </p:blipFill>
        <p:spPr>
          <a:xfrm>
            <a:off x="7173913" y="3944938"/>
            <a:ext cx="1066800" cy="400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76" name="Oval 27"/>
          <p:cNvSpPr/>
          <p:nvPr/>
        </p:nvSpPr>
        <p:spPr>
          <a:xfrm>
            <a:off x="7094538" y="4217988"/>
            <a:ext cx="84137" cy="79375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p>
            <a:endParaRPr lang="zh-CN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377" name="Text Box 28"/>
          <p:cNvSpPr txBox="1"/>
          <p:nvPr/>
        </p:nvSpPr>
        <p:spPr>
          <a:xfrm>
            <a:off x="6597650" y="4202113"/>
            <a:ext cx="449263" cy="1524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spcBef>
                <a:spcPct val="50000"/>
              </a:spcBef>
            </a:pPr>
            <a:r>
              <a:rPr lang="en-US" altLang="zh-CN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Xiamen</a:t>
            </a:r>
            <a:endParaRPr lang="en-US" altLang="zh-CN" sz="1000" b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378" name="Oval 52"/>
          <p:cNvSpPr>
            <a:spLocks noChangeAspect="1"/>
          </p:cNvSpPr>
          <p:nvPr/>
        </p:nvSpPr>
        <p:spPr>
          <a:xfrm>
            <a:off x="7305675" y="3249613"/>
            <a:ext cx="68263" cy="65087"/>
          </a:xfrm>
          <a:prstGeom prst="ellipse">
            <a:avLst/>
          </a:prstGeom>
          <a:solidFill>
            <a:srgbClr val="FFFF00">
              <a:alpha val="89803"/>
            </a:srgbClr>
          </a:solidFill>
          <a:ln w="9525" cap="flat" cmpd="sng">
            <a:solidFill>
              <a:srgbClr val="FFCC00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p>
            <a:endParaRPr lang="zh-CN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379" name="Text Box 47"/>
          <p:cNvSpPr txBox="1"/>
          <p:nvPr/>
        </p:nvSpPr>
        <p:spPr>
          <a:xfrm>
            <a:off x="6884988" y="3265488"/>
            <a:ext cx="273050" cy="13652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spcBef>
                <a:spcPct val="50000"/>
              </a:spcBef>
            </a:pPr>
            <a:r>
              <a:rPr lang="en-US" altLang="zh-CN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Wuxi</a:t>
            </a:r>
            <a:endParaRPr lang="en-US" altLang="zh-CN" sz="900" b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380" name="Oval 46"/>
          <p:cNvSpPr>
            <a:spLocks noChangeAspect="1"/>
          </p:cNvSpPr>
          <p:nvPr/>
        </p:nvSpPr>
        <p:spPr>
          <a:xfrm>
            <a:off x="7334250" y="3386138"/>
            <a:ext cx="68263" cy="65087"/>
          </a:xfrm>
          <a:prstGeom prst="ellipse">
            <a:avLst/>
          </a:prstGeom>
          <a:solidFill>
            <a:srgbClr val="993300"/>
          </a:solidFill>
          <a:ln w="9525" cap="flat" cmpd="sng">
            <a:solidFill>
              <a:srgbClr val="993300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p>
            <a:endParaRPr lang="zh-CN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381" name="Oval 46"/>
          <p:cNvSpPr>
            <a:spLocks noChangeAspect="1"/>
          </p:cNvSpPr>
          <p:nvPr/>
        </p:nvSpPr>
        <p:spPr>
          <a:xfrm>
            <a:off x="7308850" y="3330575"/>
            <a:ext cx="68263" cy="65088"/>
          </a:xfrm>
          <a:prstGeom prst="ellipse">
            <a:avLst/>
          </a:prstGeom>
          <a:solidFill>
            <a:srgbClr val="333399"/>
          </a:solidFill>
          <a:ln w="9525" cap="flat" cmpd="sng">
            <a:solidFill>
              <a:srgbClr val="333399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p>
            <a:endParaRPr lang="zh-CN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382" name="Oval 46"/>
          <p:cNvSpPr>
            <a:spLocks noChangeAspect="1"/>
          </p:cNvSpPr>
          <p:nvPr/>
        </p:nvSpPr>
        <p:spPr>
          <a:xfrm>
            <a:off x="7267575" y="3302000"/>
            <a:ext cx="68263" cy="65088"/>
          </a:xfrm>
          <a:prstGeom prst="ellipse">
            <a:avLst/>
          </a:prstGeom>
          <a:solidFill>
            <a:srgbClr val="008000"/>
          </a:solidFill>
          <a:ln w="9525" cap="flat" cmpd="sng">
            <a:solidFill>
              <a:srgbClr val="008000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p>
            <a:endParaRPr lang="zh-CN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383" name="Text Box 49"/>
          <p:cNvSpPr txBox="1"/>
          <p:nvPr/>
        </p:nvSpPr>
        <p:spPr>
          <a:xfrm>
            <a:off x="6524625" y="3194050"/>
            <a:ext cx="622300" cy="13652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spcBef>
                <a:spcPct val="50000"/>
              </a:spcBef>
            </a:pPr>
            <a:r>
              <a:rPr lang="en-US" altLang="zh-CN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Changzhou</a:t>
            </a:r>
            <a:endParaRPr lang="zh-CN" altLang="en-US" sz="900" b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384" name="Text Box 49"/>
          <p:cNvSpPr txBox="1"/>
          <p:nvPr/>
        </p:nvSpPr>
        <p:spPr>
          <a:xfrm>
            <a:off x="7067550" y="3409950"/>
            <a:ext cx="393700" cy="13652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spcBef>
                <a:spcPct val="50000"/>
              </a:spcBef>
            </a:pPr>
            <a:r>
              <a:rPr lang="en-US" altLang="zh-CN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Jiaxing</a:t>
            </a:r>
            <a:endParaRPr lang="en-US" altLang="zh-CN" sz="900" b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385" name="Oval 7"/>
          <p:cNvSpPr>
            <a:spLocks noChangeAspect="1"/>
          </p:cNvSpPr>
          <p:nvPr/>
        </p:nvSpPr>
        <p:spPr>
          <a:xfrm>
            <a:off x="7966075" y="1393825"/>
            <a:ext cx="68263" cy="65088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p>
            <a:endParaRPr lang="zh-CN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386" name="Text Box 12"/>
          <p:cNvSpPr txBox="1"/>
          <p:nvPr/>
        </p:nvSpPr>
        <p:spPr>
          <a:xfrm>
            <a:off x="8037513" y="1320800"/>
            <a:ext cx="252412" cy="1524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spcBef>
                <a:spcPct val="50000"/>
              </a:spcBef>
            </a:pPr>
            <a:r>
              <a:rPr lang="en-US" altLang="zh-CN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Jilin</a:t>
            </a:r>
            <a:endParaRPr lang="en-US" altLang="zh-CN" sz="1000" b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387" name="Oval 27"/>
          <p:cNvSpPr/>
          <p:nvPr/>
        </p:nvSpPr>
        <p:spPr>
          <a:xfrm>
            <a:off x="7100888" y="4129088"/>
            <a:ext cx="84137" cy="79375"/>
          </a:xfrm>
          <a:prstGeom prst="ellipse">
            <a:avLst/>
          </a:prstGeom>
          <a:solidFill>
            <a:srgbClr val="00B0F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p>
            <a:endParaRPr lang="zh-CN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388" name="Text Box 28"/>
          <p:cNvSpPr txBox="1"/>
          <p:nvPr/>
        </p:nvSpPr>
        <p:spPr>
          <a:xfrm>
            <a:off x="6453188" y="4057650"/>
            <a:ext cx="620712" cy="1524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spcBef>
                <a:spcPct val="50000"/>
              </a:spcBef>
            </a:pPr>
            <a:r>
              <a:rPr lang="en-US" altLang="zh-CN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Quanzhou</a:t>
            </a:r>
            <a:endParaRPr lang="en-US" altLang="zh-CN" sz="1000" b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389" name="Oval 21"/>
          <p:cNvSpPr/>
          <p:nvPr/>
        </p:nvSpPr>
        <p:spPr>
          <a:xfrm>
            <a:off x="6496050" y="4500563"/>
            <a:ext cx="84138" cy="79375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rgbClr val="FFCC00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p>
            <a:endParaRPr lang="zh-CN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390" name="Text Box 22"/>
          <p:cNvSpPr txBox="1"/>
          <p:nvPr/>
        </p:nvSpPr>
        <p:spPr>
          <a:xfrm>
            <a:off x="6092825" y="4344988"/>
            <a:ext cx="450850" cy="1524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spcBef>
                <a:spcPct val="50000"/>
              </a:spcBef>
            </a:pPr>
            <a:r>
              <a:rPr lang="en-US" altLang="zh-CN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Foshan</a:t>
            </a:r>
            <a:endParaRPr lang="en-US" altLang="zh-CN" sz="1000" b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391" name="Oval 21"/>
          <p:cNvSpPr/>
          <p:nvPr/>
        </p:nvSpPr>
        <p:spPr>
          <a:xfrm>
            <a:off x="6534150" y="4467225"/>
            <a:ext cx="84138" cy="79375"/>
          </a:xfrm>
          <a:prstGeom prst="ellipse">
            <a:avLst/>
          </a:prstGeom>
          <a:solidFill>
            <a:srgbClr val="292929"/>
          </a:solidFill>
          <a:ln w="9525" cap="flat" cmpd="sng">
            <a:solidFill>
              <a:srgbClr val="808080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p>
            <a:endParaRPr lang="zh-CN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392" name="Oval 21"/>
          <p:cNvSpPr/>
          <p:nvPr/>
        </p:nvSpPr>
        <p:spPr>
          <a:xfrm>
            <a:off x="6524625" y="4562475"/>
            <a:ext cx="84138" cy="79375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rgbClr val="000080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p>
            <a:endParaRPr lang="zh-CN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393" name="Text Box 22"/>
          <p:cNvSpPr txBox="1"/>
          <p:nvPr/>
        </p:nvSpPr>
        <p:spPr>
          <a:xfrm>
            <a:off x="6597650" y="4562475"/>
            <a:ext cx="598488" cy="1524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spcBef>
                <a:spcPct val="50000"/>
              </a:spcBef>
            </a:pPr>
            <a:r>
              <a:rPr lang="en-US" altLang="zh-CN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Shenzhen</a:t>
            </a:r>
            <a:endParaRPr lang="en-US" altLang="zh-CN" sz="1000" b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394" name="Oval 21"/>
          <p:cNvSpPr/>
          <p:nvPr/>
        </p:nvSpPr>
        <p:spPr>
          <a:xfrm>
            <a:off x="6407150" y="4540250"/>
            <a:ext cx="84138" cy="79375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rgbClr val="339966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p>
            <a:endParaRPr lang="zh-CN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395" name="Text Box 22"/>
          <p:cNvSpPr txBox="1"/>
          <p:nvPr/>
        </p:nvSpPr>
        <p:spPr>
          <a:xfrm>
            <a:off x="5732463" y="4489450"/>
            <a:ext cx="684212" cy="1524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spcBef>
                <a:spcPct val="50000"/>
              </a:spcBef>
            </a:pPr>
            <a:r>
              <a:rPr lang="en-US" altLang="zh-CN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Zhongshan</a:t>
            </a:r>
            <a:endParaRPr lang="en-US" altLang="zh-CN" sz="1000" b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396" name="Oval 19"/>
          <p:cNvSpPr/>
          <p:nvPr/>
        </p:nvSpPr>
        <p:spPr>
          <a:xfrm>
            <a:off x="7151688" y="3192463"/>
            <a:ext cx="84137" cy="79375"/>
          </a:xfrm>
          <a:prstGeom prst="ellipse">
            <a:avLst/>
          </a:prstGeom>
          <a:solidFill>
            <a:srgbClr val="33CCCC">
              <a:alpha val="79999"/>
            </a:srgbClr>
          </a:solidFill>
          <a:ln w="9525" cap="flat" cmpd="sng">
            <a:solidFill>
              <a:srgbClr val="008080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p>
            <a:endParaRPr lang="zh-CN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397" name="Text Box 20"/>
          <p:cNvSpPr txBox="1"/>
          <p:nvPr/>
        </p:nvSpPr>
        <p:spPr>
          <a:xfrm>
            <a:off x="6813550" y="2978150"/>
            <a:ext cx="546100" cy="13652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spcBef>
                <a:spcPct val="50000"/>
              </a:spcBef>
            </a:pPr>
            <a:r>
              <a:rPr lang="en-US" altLang="zh-CN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Yangzhou</a:t>
            </a:r>
            <a:endParaRPr lang="en-US" altLang="zh-CN" sz="900" b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398" name="Oval 25"/>
          <p:cNvSpPr>
            <a:spLocks noChangeAspect="1"/>
          </p:cNvSpPr>
          <p:nvPr/>
        </p:nvSpPr>
        <p:spPr>
          <a:xfrm>
            <a:off x="7389813" y="3697288"/>
            <a:ext cx="68262" cy="65087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rgbClr val="FFCC00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p>
            <a:endParaRPr lang="zh-CN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399" name="Text Box 26"/>
          <p:cNvSpPr txBox="1"/>
          <p:nvPr/>
        </p:nvSpPr>
        <p:spPr>
          <a:xfrm>
            <a:off x="7461250" y="3841750"/>
            <a:ext cx="508000" cy="13652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spcBef>
                <a:spcPct val="50000"/>
              </a:spcBef>
            </a:pPr>
            <a:r>
              <a:rPr lang="en-US" altLang="zh-CN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Wenzhou</a:t>
            </a:r>
            <a:endParaRPr lang="en-US" altLang="zh-CN" sz="900" b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400" name="Oval 25"/>
          <p:cNvSpPr>
            <a:spLocks noChangeAspect="1"/>
          </p:cNvSpPr>
          <p:nvPr/>
        </p:nvSpPr>
        <p:spPr>
          <a:xfrm>
            <a:off x="7451725" y="3668713"/>
            <a:ext cx="68263" cy="65087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rgbClr val="3366FF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p>
            <a:endParaRPr lang="zh-CN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401" name="Text Box 26"/>
          <p:cNvSpPr txBox="1"/>
          <p:nvPr/>
        </p:nvSpPr>
        <p:spPr>
          <a:xfrm>
            <a:off x="7532688" y="3697288"/>
            <a:ext cx="444500" cy="13652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spcBef>
                <a:spcPct val="50000"/>
              </a:spcBef>
            </a:pPr>
            <a:r>
              <a:rPr lang="en-US" altLang="zh-CN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Wenling</a:t>
            </a:r>
            <a:endParaRPr lang="en-US" altLang="zh-CN" sz="900" b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402" name="Oval 46"/>
          <p:cNvSpPr>
            <a:spLocks noChangeAspect="1"/>
          </p:cNvSpPr>
          <p:nvPr/>
        </p:nvSpPr>
        <p:spPr>
          <a:xfrm>
            <a:off x="7173913" y="3552825"/>
            <a:ext cx="68262" cy="65088"/>
          </a:xfrm>
          <a:prstGeom prst="ellipse">
            <a:avLst/>
          </a:prstGeom>
          <a:solidFill>
            <a:srgbClr val="FF0000">
              <a:alpha val="70195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p>
            <a:endParaRPr lang="zh-CN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403" name="Text Box 49"/>
          <p:cNvSpPr txBox="1"/>
          <p:nvPr/>
        </p:nvSpPr>
        <p:spPr>
          <a:xfrm>
            <a:off x="6740525" y="3552825"/>
            <a:ext cx="406400" cy="13652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spcBef>
                <a:spcPct val="50000"/>
              </a:spcBef>
            </a:pPr>
            <a:r>
              <a:rPr lang="en-US" altLang="zh-CN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Fuyang</a:t>
            </a:r>
            <a:endParaRPr lang="en-US" altLang="zh-CN" sz="900" b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404" name="Oval 27"/>
          <p:cNvSpPr/>
          <p:nvPr/>
        </p:nvSpPr>
        <p:spPr>
          <a:xfrm>
            <a:off x="6381750" y="3913188"/>
            <a:ext cx="84138" cy="79375"/>
          </a:xfrm>
          <a:prstGeom prst="ellipse">
            <a:avLst/>
          </a:prstGeom>
          <a:solidFill>
            <a:srgbClr val="FF9900">
              <a:alpha val="70195"/>
            </a:srgbClr>
          </a:solidFill>
          <a:ln w="9525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p>
            <a:endParaRPr lang="zh-CN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405" name="Text Box 28"/>
          <p:cNvSpPr txBox="1"/>
          <p:nvPr/>
        </p:nvSpPr>
        <p:spPr>
          <a:xfrm>
            <a:off x="5661025" y="3841750"/>
            <a:ext cx="854075" cy="24447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p>
            <a:pPr>
              <a:spcBef>
                <a:spcPct val="50000"/>
              </a:spcBef>
            </a:pPr>
            <a:r>
              <a:rPr lang="en-US" altLang="zh-CN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Hengyang</a:t>
            </a:r>
            <a:endParaRPr lang="en-US" altLang="zh-CN" sz="1000" b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406" name="Oval 46"/>
          <p:cNvSpPr>
            <a:spLocks noChangeAspect="1"/>
          </p:cNvSpPr>
          <p:nvPr/>
        </p:nvSpPr>
        <p:spPr>
          <a:xfrm>
            <a:off x="6816725" y="3489325"/>
            <a:ext cx="68263" cy="65088"/>
          </a:xfrm>
          <a:prstGeom prst="ellipse">
            <a:avLst/>
          </a:prstGeom>
          <a:solidFill>
            <a:srgbClr val="FF0000">
              <a:alpha val="70195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p>
            <a:endParaRPr lang="zh-CN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407" name="Text Box 49"/>
          <p:cNvSpPr txBox="1"/>
          <p:nvPr/>
        </p:nvSpPr>
        <p:spPr>
          <a:xfrm>
            <a:off x="6381750" y="3409950"/>
            <a:ext cx="463550" cy="13652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spcBef>
                <a:spcPct val="50000"/>
              </a:spcBef>
            </a:pPr>
            <a:r>
              <a:rPr lang="en-US" altLang="zh-CN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Ningguo</a:t>
            </a:r>
            <a:endParaRPr lang="en-US" altLang="zh-CN" sz="900" b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408" name="Oval 25"/>
          <p:cNvSpPr>
            <a:spLocks noChangeAspect="1"/>
          </p:cNvSpPr>
          <p:nvPr/>
        </p:nvSpPr>
        <p:spPr>
          <a:xfrm>
            <a:off x="7392988" y="3697288"/>
            <a:ext cx="68262" cy="65087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rgbClr val="FFCC00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p>
            <a:endParaRPr lang="zh-CN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409" name="Text Box 26"/>
          <p:cNvSpPr txBox="1"/>
          <p:nvPr/>
        </p:nvSpPr>
        <p:spPr>
          <a:xfrm>
            <a:off x="7464425" y="3841750"/>
            <a:ext cx="508000" cy="13652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spcBef>
                <a:spcPct val="50000"/>
              </a:spcBef>
            </a:pPr>
            <a:r>
              <a:rPr lang="en-US" altLang="zh-CN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Wenzhou</a:t>
            </a:r>
            <a:endParaRPr lang="en-US" altLang="zh-CN" sz="900" b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410" name="Oval 25"/>
          <p:cNvSpPr>
            <a:spLocks noChangeAspect="1"/>
          </p:cNvSpPr>
          <p:nvPr/>
        </p:nvSpPr>
        <p:spPr>
          <a:xfrm>
            <a:off x="6956425" y="3770313"/>
            <a:ext cx="68263" cy="65087"/>
          </a:xfrm>
          <a:prstGeom prst="ellipse">
            <a:avLst/>
          </a:prstGeom>
          <a:solidFill>
            <a:srgbClr val="339966">
              <a:alpha val="70195"/>
            </a:srgbClr>
          </a:solidFill>
          <a:ln w="9525" cap="flat" cmpd="sng">
            <a:solidFill>
              <a:srgbClr val="008000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p>
            <a:endParaRPr lang="zh-CN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411" name="Text Box 26"/>
          <p:cNvSpPr txBox="1"/>
          <p:nvPr/>
        </p:nvSpPr>
        <p:spPr>
          <a:xfrm>
            <a:off x="6597650" y="3770313"/>
            <a:ext cx="419100" cy="13652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spcBef>
                <a:spcPct val="50000"/>
              </a:spcBef>
            </a:pPr>
            <a:r>
              <a:rPr lang="en-US" altLang="zh-CN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Yingtan</a:t>
            </a:r>
            <a:endParaRPr lang="en-US" altLang="zh-CN" sz="900" b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412" name="Oval 34"/>
          <p:cNvSpPr/>
          <p:nvPr/>
        </p:nvSpPr>
        <p:spPr>
          <a:xfrm>
            <a:off x="6864350" y="2074863"/>
            <a:ext cx="82550" cy="79375"/>
          </a:xfrm>
          <a:prstGeom prst="ellipse">
            <a:avLst/>
          </a:prstGeom>
          <a:solidFill>
            <a:srgbClr val="339966">
              <a:alpha val="79999"/>
            </a:srgbClr>
          </a:solidFill>
          <a:ln w="9525" cap="flat" cmpd="sng">
            <a:solidFill>
              <a:srgbClr val="008000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p>
            <a:endParaRPr lang="zh-CN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413" name="Text Box 33"/>
          <p:cNvSpPr txBox="1"/>
          <p:nvPr/>
        </p:nvSpPr>
        <p:spPr>
          <a:xfrm>
            <a:off x="6254750" y="2041525"/>
            <a:ext cx="630238" cy="1682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spcBef>
                <a:spcPct val="50000"/>
              </a:spcBef>
            </a:pPr>
            <a:r>
              <a:rPr lang="en-US" altLang="zh-CN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Langfang</a:t>
            </a:r>
            <a:endParaRPr lang="en-US" altLang="zh-CN" sz="1100" b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414" name="Oval 29"/>
          <p:cNvSpPr>
            <a:spLocks noChangeAspect="1"/>
          </p:cNvSpPr>
          <p:nvPr/>
        </p:nvSpPr>
        <p:spPr>
          <a:xfrm>
            <a:off x="7491413" y="2489200"/>
            <a:ext cx="68262" cy="65088"/>
          </a:xfrm>
          <a:prstGeom prst="ellipse">
            <a:avLst/>
          </a:prstGeom>
          <a:solidFill>
            <a:srgbClr val="FFFF00">
              <a:alpha val="70195"/>
            </a:srgbClr>
          </a:solidFill>
          <a:ln w="9525" cap="flat" cmpd="sng">
            <a:solidFill>
              <a:srgbClr val="99CC00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p>
            <a:endParaRPr lang="zh-CN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415" name="Text Box 30"/>
          <p:cNvSpPr txBox="1"/>
          <p:nvPr/>
        </p:nvSpPr>
        <p:spPr>
          <a:xfrm>
            <a:off x="7532688" y="2544763"/>
            <a:ext cx="566737" cy="1682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spcBef>
                <a:spcPct val="50000"/>
              </a:spcBef>
            </a:pPr>
            <a:r>
              <a:rPr lang="en-US" altLang="zh-CN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Qingdao</a:t>
            </a:r>
            <a:endParaRPr lang="en-US" altLang="zh-CN" sz="1100" b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416" name="Oval 15"/>
          <p:cNvSpPr/>
          <p:nvPr/>
        </p:nvSpPr>
        <p:spPr>
          <a:xfrm>
            <a:off x="5876925" y="2833688"/>
            <a:ext cx="84138" cy="79375"/>
          </a:xfrm>
          <a:prstGeom prst="ellipse">
            <a:avLst/>
          </a:prstGeom>
          <a:solidFill>
            <a:srgbClr val="FFCC00"/>
          </a:solidFill>
          <a:ln w="9525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p>
            <a:endParaRPr lang="zh-CN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417" name="Text Box 20"/>
          <p:cNvSpPr txBox="1"/>
          <p:nvPr/>
        </p:nvSpPr>
        <p:spPr>
          <a:xfrm>
            <a:off x="5707063" y="2697163"/>
            <a:ext cx="241300" cy="13652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spcBef>
                <a:spcPct val="50000"/>
              </a:spcBef>
            </a:pPr>
            <a:r>
              <a:rPr lang="en-US" altLang="zh-CN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Xian</a:t>
            </a:r>
            <a:endParaRPr lang="en-US" altLang="zh-CN" sz="900" b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65" name="圆角矩形 164"/>
          <p:cNvSpPr/>
          <p:nvPr/>
        </p:nvSpPr>
        <p:spPr>
          <a:xfrm>
            <a:off x="1066800" y="76200"/>
            <a:ext cx="2501265" cy="304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200" tIns="7200" rIns="7200" bIns="720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产前物流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·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集货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419" name="Picture 5" descr="product-viano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429000"/>
            <a:ext cx="3436938" cy="1858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420" name="Picture 7" descr="product-sprinter-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533400"/>
            <a:ext cx="3424238" cy="1828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圆角矩形 3"/>
          <p:cNvSpPr/>
          <p:nvPr>
            <p:custDataLst>
              <p:tags r:id="rId1"/>
            </p:custDataLst>
          </p:nvPr>
        </p:nvSpPr>
        <p:spPr>
          <a:xfrm>
            <a:off x="1066800" y="152400"/>
            <a:ext cx="2583815" cy="304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200" tIns="7200" rIns="7200" bIns="720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产前物流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·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集货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AutoShape 1638"/>
          <p:cNvSpPr/>
          <p:nvPr/>
        </p:nvSpPr>
        <p:spPr>
          <a:xfrm>
            <a:off x="7081838" y="2493963"/>
            <a:ext cx="1727200" cy="2374900"/>
          </a:xfrm>
          <a:prstGeom prst="roundRect">
            <a:avLst>
              <a:gd name="adj" fmla="val 8454"/>
            </a:avLst>
          </a:prstGeom>
          <a:gradFill rotWithShape="1">
            <a:gsLst>
              <a:gs pos="0">
                <a:srgbClr val="F8F8F8"/>
              </a:gs>
              <a:gs pos="100000">
                <a:srgbClr val="BDBDBD"/>
              </a:gs>
            </a:gsLst>
            <a:lin ang="18900000" scaled="1"/>
            <a:tileRect/>
          </a:gradFill>
          <a:ln w="9525" cap="flat" cmpd="sng">
            <a:solidFill>
              <a:srgbClr val="969696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1029" name="Group 4"/>
          <p:cNvGrpSpPr/>
          <p:nvPr/>
        </p:nvGrpSpPr>
        <p:grpSpPr>
          <a:xfrm>
            <a:off x="7289800" y="2632075"/>
            <a:ext cx="1333500" cy="746125"/>
            <a:chOff x="3424" y="1828"/>
            <a:chExt cx="1040" cy="432"/>
          </a:xfrm>
        </p:grpSpPr>
        <p:sp>
          <p:nvSpPr>
            <p:cNvPr id="15565" name="AutoShape 5"/>
            <p:cNvSpPr/>
            <p:nvPr/>
          </p:nvSpPr>
          <p:spPr>
            <a:xfrm>
              <a:off x="3424" y="1828"/>
              <a:ext cx="1040" cy="432"/>
            </a:xfrm>
            <a:prstGeom prst="roundRect">
              <a:avLst>
                <a:gd name="adj" fmla="val 16667"/>
              </a:avLst>
            </a:prstGeom>
            <a:solidFill>
              <a:srgbClr val="3366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15566" name="Group 6"/>
            <p:cNvGrpSpPr/>
            <p:nvPr/>
          </p:nvGrpSpPr>
          <p:grpSpPr>
            <a:xfrm>
              <a:off x="3517" y="1947"/>
              <a:ext cx="895" cy="234"/>
              <a:chOff x="3625" y="2007"/>
              <a:chExt cx="1668" cy="499"/>
            </a:xfrm>
          </p:grpSpPr>
          <p:sp>
            <p:nvSpPr>
              <p:cNvPr id="15567" name="Freeform 7"/>
              <p:cNvSpPr/>
              <p:nvPr/>
            </p:nvSpPr>
            <p:spPr>
              <a:xfrm>
                <a:off x="3631" y="2007"/>
                <a:ext cx="781" cy="64"/>
              </a:xfrm>
              <a:custGeom>
                <a:avLst/>
                <a:gdLst>
                  <a:gd name="txL" fmla="*/ 0 w 781"/>
                  <a:gd name="txT" fmla="*/ 0 h 64"/>
                  <a:gd name="txR" fmla="*/ 781 w 781"/>
                  <a:gd name="txB" fmla="*/ 64 h 64"/>
                </a:gdLst>
                <a:ahLst/>
                <a:cxnLst>
                  <a:cxn ang="0">
                    <a:pos x="780" y="0"/>
                  </a:cxn>
                  <a:cxn ang="0">
                    <a:pos x="187" y="48"/>
                  </a:cxn>
                  <a:cxn ang="0">
                    <a:pos x="13" y="63"/>
                  </a:cxn>
                  <a:cxn ang="0">
                    <a:pos x="0" y="58"/>
                  </a:cxn>
                  <a:cxn ang="0">
                    <a:pos x="776" y="0"/>
                  </a:cxn>
                  <a:cxn ang="0">
                    <a:pos x="780" y="0"/>
                  </a:cxn>
                  <a:cxn ang="0">
                    <a:pos x="780" y="0"/>
                  </a:cxn>
                </a:cxnLst>
                <a:rect l="txL" t="txT" r="txR" b="txB"/>
                <a:pathLst>
                  <a:path w="781" h="64">
                    <a:moveTo>
                      <a:pt x="780" y="0"/>
                    </a:moveTo>
                    <a:lnTo>
                      <a:pt x="187" y="48"/>
                    </a:lnTo>
                    <a:lnTo>
                      <a:pt x="13" y="63"/>
                    </a:lnTo>
                    <a:lnTo>
                      <a:pt x="0" y="58"/>
                    </a:lnTo>
                    <a:lnTo>
                      <a:pt x="776" y="0"/>
                    </a:lnTo>
                    <a:lnTo>
                      <a:pt x="780" y="0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568" name="Freeform 8"/>
              <p:cNvSpPr/>
              <p:nvPr/>
            </p:nvSpPr>
            <p:spPr>
              <a:xfrm>
                <a:off x="4418" y="2007"/>
                <a:ext cx="870" cy="140"/>
              </a:xfrm>
              <a:custGeom>
                <a:avLst/>
                <a:gdLst>
                  <a:gd name="txL" fmla="*/ 0 w 870"/>
                  <a:gd name="txT" fmla="*/ 0 h 140"/>
                  <a:gd name="txR" fmla="*/ 870 w 870"/>
                  <a:gd name="txB" fmla="*/ 140 h 140"/>
                </a:gdLst>
                <a:ahLst/>
                <a:cxnLst>
                  <a:cxn ang="0">
                    <a:pos x="869" y="134"/>
                  </a:cxn>
                  <a:cxn ang="0">
                    <a:pos x="849" y="139"/>
                  </a:cxn>
                  <a:cxn ang="0">
                    <a:pos x="842" y="136"/>
                  </a:cxn>
                  <a:cxn ang="0">
                    <a:pos x="605" y="97"/>
                  </a:cxn>
                  <a:cxn ang="0">
                    <a:pos x="371" y="60"/>
                  </a:cxn>
                  <a:cxn ang="0">
                    <a:pos x="82" y="1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23" y="80"/>
                  </a:cxn>
                  <a:cxn ang="0">
                    <a:pos x="869" y="134"/>
                  </a:cxn>
                </a:cxnLst>
                <a:rect l="txL" t="txT" r="txR" b="txB"/>
                <a:pathLst>
                  <a:path w="870" h="140">
                    <a:moveTo>
                      <a:pt x="869" y="134"/>
                    </a:moveTo>
                    <a:lnTo>
                      <a:pt x="849" y="139"/>
                    </a:lnTo>
                    <a:lnTo>
                      <a:pt x="842" y="136"/>
                    </a:lnTo>
                    <a:lnTo>
                      <a:pt x="605" y="97"/>
                    </a:lnTo>
                    <a:lnTo>
                      <a:pt x="371" y="60"/>
                    </a:lnTo>
                    <a:lnTo>
                      <a:pt x="82" y="1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23" y="80"/>
                    </a:lnTo>
                    <a:lnTo>
                      <a:pt x="869" y="134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569" name="Freeform 9"/>
              <p:cNvSpPr/>
              <p:nvPr/>
            </p:nvSpPr>
            <p:spPr>
              <a:xfrm>
                <a:off x="3651" y="2012"/>
                <a:ext cx="1607" cy="263"/>
              </a:xfrm>
              <a:custGeom>
                <a:avLst/>
                <a:gdLst>
                  <a:gd name="txL" fmla="*/ 0 w 1607"/>
                  <a:gd name="txT" fmla="*/ 0 h 263"/>
                  <a:gd name="txR" fmla="*/ 1607 w 1607"/>
                  <a:gd name="txB" fmla="*/ 263 h 263"/>
                </a:gdLst>
                <a:ahLst/>
                <a:cxnLst>
                  <a:cxn ang="0">
                    <a:pos x="707" y="7"/>
                  </a:cxn>
                  <a:cxn ang="0">
                    <a:pos x="516" y="24"/>
                  </a:cxn>
                  <a:cxn ang="0">
                    <a:pos x="513" y="26"/>
                  </a:cxn>
                  <a:cxn ang="0">
                    <a:pos x="513" y="41"/>
                  </a:cxn>
                  <a:cxn ang="0">
                    <a:pos x="520" y="50"/>
                  </a:cxn>
                  <a:cxn ang="0">
                    <a:pos x="536" y="55"/>
                  </a:cxn>
                  <a:cxn ang="0">
                    <a:pos x="625" y="45"/>
                  </a:cxn>
                  <a:cxn ang="0">
                    <a:pos x="819" y="29"/>
                  </a:cxn>
                  <a:cxn ang="0">
                    <a:pos x="819" y="29"/>
                  </a:cxn>
                  <a:cxn ang="0">
                    <a:pos x="822" y="24"/>
                  </a:cxn>
                  <a:cxn ang="0">
                    <a:pos x="826" y="19"/>
                  </a:cxn>
                  <a:cxn ang="0">
                    <a:pos x="826" y="9"/>
                  </a:cxn>
                  <a:cxn ang="0">
                    <a:pos x="1049" y="45"/>
                  </a:cxn>
                  <a:cxn ang="0">
                    <a:pos x="1201" y="67"/>
                  </a:cxn>
                  <a:cxn ang="0">
                    <a:pos x="1201" y="67"/>
                  </a:cxn>
                  <a:cxn ang="0">
                    <a:pos x="898" y="101"/>
                  </a:cxn>
                  <a:cxn ang="0">
                    <a:pos x="898" y="104"/>
                  </a:cxn>
                  <a:cxn ang="0">
                    <a:pos x="898" y="121"/>
                  </a:cxn>
                  <a:cxn ang="0">
                    <a:pos x="898" y="123"/>
                  </a:cxn>
                  <a:cxn ang="0">
                    <a:pos x="905" y="133"/>
                  </a:cxn>
                  <a:cxn ang="0">
                    <a:pos x="928" y="136"/>
                  </a:cxn>
                  <a:cxn ang="0">
                    <a:pos x="1227" y="99"/>
                  </a:cxn>
                  <a:cxn ang="0">
                    <a:pos x="1250" y="97"/>
                  </a:cxn>
                  <a:cxn ang="0">
                    <a:pos x="1257" y="89"/>
                  </a:cxn>
                  <a:cxn ang="0">
                    <a:pos x="1257" y="77"/>
                  </a:cxn>
                  <a:cxn ang="0">
                    <a:pos x="1606" y="133"/>
                  </a:cxn>
                  <a:cxn ang="0">
                    <a:pos x="1497" y="147"/>
                  </a:cxn>
                  <a:cxn ang="0">
                    <a:pos x="977" y="216"/>
                  </a:cxn>
                  <a:cxn ang="0">
                    <a:pos x="622" y="262"/>
                  </a:cxn>
                  <a:cxn ang="0">
                    <a:pos x="283" y="150"/>
                  </a:cxn>
                  <a:cxn ang="0">
                    <a:pos x="0" y="60"/>
                  </a:cxn>
                  <a:cxn ang="0">
                    <a:pos x="368" y="29"/>
                  </a:cxn>
                  <a:cxn ang="0">
                    <a:pos x="477" y="21"/>
                  </a:cxn>
                  <a:cxn ang="0">
                    <a:pos x="497" y="19"/>
                  </a:cxn>
                  <a:cxn ang="0">
                    <a:pos x="506" y="19"/>
                  </a:cxn>
                  <a:cxn ang="0">
                    <a:pos x="556" y="14"/>
                  </a:cxn>
                  <a:cxn ang="0">
                    <a:pos x="756" y="0"/>
                  </a:cxn>
                  <a:cxn ang="0">
                    <a:pos x="783" y="2"/>
                  </a:cxn>
                  <a:cxn ang="0">
                    <a:pos x="707" y="7"/>
                  </a:cxn>
                </a:cxnLst>
                <a:rect l="txL" t="txT" r="txR" b="txB"/>
                <a:pathLst>
                  <a:path w="1607" h="263">
                    <a:moveTo>
                      <a:pt x="707" y="7"/>
                    </a:moveTo>
                    <a:lnTo>
                      <a:pt x="516" y="24"/>
                    </a:lnTo>
                    <a:lnTo>
                      <a:pt x="513" y="26"/>
                    </a:lnTo>
                    <a:lnTo>
                      <a:pt x="513" y="41"/>
                    </a:lnTo>
                    <a:lnTo>
                      <a:pt x="520" y="50"/>
                    </a:lnTo>
                    <a:lnTo>
                      <a:pt x="536" y="55"/>
                    </a:lnTo>
                    <a:lnTo>
                      <a:pt x="625" y="45"/>
                    </a:lnTo>
                    <a:lnTo>
                      <a:pt x="819" y="29"/>
                    </a:lnTo>
                    <a:lnTo>
                      <a:pt x="822" y="24"/>
                    </a:lnTo>
                    <a:lnTo>
                      <a:pt x="826" y="19"/>
                    </a:lnTo>
                    <a:lnTo>
                      <a:pt x="826" y="9"/>
                    </a:lnTo>
                    <a:lnTo>
                      <a:pt x="1049" y="45"/>
                    </a:lnTo>
                    <a:lnTo>
                      <a:pt x="1201" y="67"/>
                    </a:lnTo>
                    <a:lnTo>
                      <a:pt x="898" y="101"/>
                    </a:lnTo>
                    <a:lnTo>
                      <a:pt x="898" y="104"/>
                    </a:lnTo>
                    <a:lnTo>
                      <a:pt x="898" y="121"/>
                    </a:lnTo>
                    <a:lnTo>
                      <a:pt x="898" y="123"/>
                    </a:lnTo>
                    <a:lnTo>
                      <a:pt x="905" y="133"/>
                    </a:lnTo>
                    <a:lnTo>
                      <a:pt x="928" y="136"/>
                    </a:lnTo>
                    <a:lnTo>
                      <a:pt x="1227" y="99"/>
                    </a:lnTo>
                    <a:lnTo>
                      <a:pt x="1250" y="97"/>
                    </a:lnTo>
                    <a:lnTo>
                      <a:pt x="1257" y="89"/>
                    </a:lnTo>
                    <a:lnTo>
                      <a:pt x="1257" y="77"/>
                    </a:lnTo>
                    <a:lnTo>
                      <a:pt x="1606" y="133"/>
                    </a:lnTo>
                    <a:lnTo>
                      <a:pt x="1497" y="147"/>
                    </a:lnTo>
                    <a:lnTo>
                      <a:pt x="977" y="216"/>
                    </a:lnTo>
                    <a:lnTo>
                      <a:pt x="622" y="262"/>
                    </a:lnTo>
                    <a:lnTo>
                      <a:pt x="283" y="150"/>
                    </a:lnTo>
                    <a:lnTo>
                      <a:pt x="0" y="60"/>
                    </a:lnTo>
                    <a:lnTo>
                      <a:pt x="368" y="29"/>
                    </a:lnTo>
                    <a:lnTo>
                      <a:pt x="477" y="21"/>
                    </a:lnTo>
                    <a:lnTo>
                      <a:pt x="497" y="19"/>
                    </a:lnTo>
                    <a:lnTo>
                      <a:pt x="506" y="19"/>
                    </a:lnTo>
                    <a:lnTo>
                      <a:pt x="556" y="14"/>
                    </a:lnTo>
                    <a:lnTo>
                      <a:pt x="756" y="0"/>
                    </a:lnTo>
                    <a:lnTo>
                      <a:pt x="783" y="2"/>
                    </a:lnTo>
                    <a:lnTo>
                      <a:pt x="707" y="7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570" name="Freeform 10"/>
              <p:cNvSpPr/>
              <p:nvPr/>
            </p:nvSpPr>
            <p:spPr>
              <a:xfrm>
                <a:off x="4177" y="2017"/>
                <a:ext cx="284" cy="27"/>
              </a:xfrm>
              <a:custGeom>
                <a:avLst/>
                <a:gdLst>
                  <a:gd name="txL" fmla="*/ 0 w 284"/>
                  <a:gd name="txT" fmla="*/ 0 h 27"/>
                  <a:gd name="txR" fmla="*/ 284 w 284"/>
                  <a:gd name="txB" fmla="*/ 27 h 27"/>
                </a:gdLst>
                <a:ahLst/>
                <a:cxnLst>
                  <a:cxn ang="0">
                    <a:pos x="283" y="2"/>
                  </a:cxn>
                  <a:cxn ang="0">
                    <a:pos x="13" y="26"/>
                  </a:cxn>
                  <a:cxn ang="0">
                    <a:pos x="0" y="21"/>
                  </a:cxn>
                  <a:cxn ang="0">
                    <a:pos x="266" y="0"/>
                  </a:cxn>
                  <a:cxn ang="0">
                    <a:pos x="283" y="2"/>
                  </a:cxn>
                  <a:cxn ang="0">
                    <a:pos x="283" y="2"/>
                  </a:cxn>
                </a:cxnLst>
                <a:rect l="txL" t="txT" r="txR" b="txB"/>
                <a:pathLst>
                  <a:path w="284" h="27">
                    <a:moveTo>
                      <a:pt x="283" y="2"/>
                    </a:moveTo>
                    <a:lnTo>
                      <a:pt x="13" y="26"/>
                    </a:lnTo>
                    <a:lnTo>
                      <a:pt x="0" y="21"/>
                    </a:lnTo>
                    <a:lnTo>
                      <a:pt x="266" y="0"/>
                    </a:lnTo>
                    <a:lnTo>
                      <a:pt x="283" y="2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571" name="Freeform 11"/>
              <p:cNvSpPr/>
              <p:nvPr/>
            </p:nvSpPr>
            <p:spPr>
              <a:xfrm>
                <a:off x="4194" y="2022"/>
                <a:ext cx="284" cy="34"/>
              </a:xfrm>
              <a:custGeom>
                <a:avLst/>
                <a:gdLst>
                  <a:gd name="txL" fmla="*/ 0 w 284"/>
                  <a:gd name="txT" fmla="*/ 0 h 34"/>
                  <a:gd name="txR" fmla="*/ 284 w 284"/>
                  <a:gd name="txB" fmla="*/ 34 h 34"/>
                </a:gdLst>
                <a:ahLst/>
                <a:cxnLst>
                  <a:cxn ang="0">
                    <a:pos x="283" y="7"/>
                  </a:cxn>
                  <a:cxn ang="0">
                    <a:pos x="279" y="7"/>
                  </a:cxn>
                  <a:cxn ang="0">
                    <a:pos x="279" y="9"/>
                  </a:cxn>
                  <a:cxn ang="0">
                    <a:pos x="0" y="33"/>
                  </a:cxn>
                  <a:cxn ang="0">
                    <a:pos x="3" y="23"/>
                  </a:cxn>
                  <a:cxn ang="0">
                    <a:pos x="263" y="0"/>
                  </a:cxn>
                  <a:cxn ang="0">
                    <a:pos x="276" y="0"/>
                  </a:cxn>
                  <a:cxn ang="0">
                    <a:pos x="279" y="0"/>
                  </a:cxn>
                  <a:cxn ang="0">
                    <a:pos x="283" y="7"/>
                  </a:cxn>
                </a:cxnLst>
                <a:rect l="txL" t="txT" r="txR" b="txB"/>
                <a:pathLst>
                  <a:path w="284" h="34">
                    <a:moveTo>
                      <a:pt x="283" y="7"/>
                    </a:moveTo>
                    <a:lnTo>
                      <a:pt x="279" y="7"/>
                    </a:lnTo>
                    <a:lnTo>
                      <a:pt x="279" y="9"/>
                    </a:lnTo>
                    <a:lnTo>
                      <a:pt x="0" y="33"/>
                    </a:lnTo>
                    <a:lnTo>
                      <a:pt x="3" y="23"/>
                    </a:lnTo>
                    <a:lnTo>
                      <a:pt x="263" y="0"/>
                    </a:lnTo>
                    <a:lnTo>
                      <a:pt x="276" y="0"/>
                    </a:lnTo>
                    <a:lnTo>
                      <a:pt x="279" y="0"/>
                    </a:lnTo>
                    <a:lnTo>
                      <a:pt x="283" y="7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572" name="Freeform 12"/>
              <p:cNvSpPr/>
              <p:nvPr/>
            </p:nvSpPr>
            <p:spPr>
              <a:xfrm>
                <a:off x="4191" y="2034"/>
                <a:ext cx="280" cy="30"/>
              </a:xfrm>
              <a:custGeom>
                <a:avLst/>
                <a:gdLst>
                  <a:gd name="txL" fmla="*/ 0 w 280"/>
                  <a:gd name="txT" fmla="*/ 0 h 30"/>
                  <a:gd name="txR" fmla="*/ 280 w 280"/>
                  <a:gd name="txB" fmla="*/ 30 h 30"/>
                </a:gdLst>
                <a:ahLst/>
                <a:cxnLst>
                  <a:cxn ang="0">
                    <a:pos x="279" y="4"/>
                  </a:cxn>
                  <a:cxn ang="0">
                    <a:pos x="0" y="29"/>
                  </a:cxn>
                  <a:cxn ang="0">
                    <a:pos x="0" y="24"/>
                  </a:cxn>
                  <a:cxn ang="0">
                    <a:pos x="269" y="0"/>
                  </a:cxn>
                  <a:cxn ang="0">
                    <a:pos x="275" y="0"/>
                  </a:cxn>
                  <a:cxn ang="0">
                    <a:pos x="279" y="0"/>
                  </a:cxn>
                  <a:cxn ang="0">
                    <a:pos x="279" y="4"/>
                  </a:cxn>
                </a:cxnLst>
                <a:rect l="txL" t="txT" r="txR" b="txB"/>
                <a:pathLst>
                  <a:path w="280" h="30">
                    <a:moveTo>
                      <a:pt x="279" y="4"/>
                    </a:moveTo>
                    <a:lnTo>
                      <a:pt x="0" y="29"/>
                    </a:lnTo>
                    <a:lnTo>
                      <a:pt x="0" y="24"/>
                    </a:lnTo>
                    <a:lnTo>
                      <a:pt x="269" y="0"/>
                    </a:lnTo>
                    <a:lnTo>
                      <a:pt x="275" y="0"/>
                    </a:lnTo>
                    <a:lnTo>
                      <a:pt x="279" y="0"/>
                    </a:lnTo>
                    <a:lnTo>
                      <a:pt x="279" y="4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573" name="Freeform 13"/>
              <p:cNvSpPr/>
              <p:nvPr/>
            </p:nvSpPr>
            <p:spPr>
              <a:xfrm>
                <a:off x="4171" y="2041"/>
                <a:ext cx="21" cy="23"/>
              </a:xfrm>
              <a:custGeom>
                <a:avLst/>
                <a:gdLst>
                  <a:gd name="txL" fmla="*/ 0 w 21"/>
                  <a:gd name="txT" fmla="*/ 0 h 23"/>
                  <a:gd name="txR" fmla="*/ 21 w 21"/>
                  <a:gd name="txB" fmla="*/ 23 h 23"/>
                </a:gdLst>
                <a:ahLst/>
                <a:cxnLst>
                  <a:cxn ang="0">
                    <a:pos x="20" y="4"/>
                  </a:cxn>
                  <a:cxn ang="0">
                    <a:pos x="20" y="14"/>
                  </a:cxn>
                  <a:cxn ang="0">
                    <a:pos x="13" y="19"/>
                  </a:cxn>
                  <a:cxn ang="0">
                    <a:pos x="13" y="22"/>
                  </a:cxn>
                  <a:cxn ang="0">
                    <a:pos x="10" y="22"/>
                  </a:cxn>
                  <a:cxn ang="0">
                    <a:pos x="3" y="19"/>
                  </a:cxn>
                  <a:cxn ang="0">
                    <a:pos x="3" y="19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20" y="2"/>
                  </a:cxn>
                  <a:cxn ang="0">
                    <a:pos x="20" y="4"/>
                  </a:cxn>
                </a:cxnLst>
                <a:rect l="txL" t="txT" r="txR" b="txB"/>
                <a:pathLst>
                  <a:path w="21" h="23">
                    <a:moveTo>
                      <a:pt x="20" y="4"/>
                    </a:moveTo>
                    <a:lnTo>
                      <a:pt x="20" y="14"/>
                    </a:lnTo>
                    <a:lnTo>
                      <a:pt x="13" y="19"/>
                    </a:lnTo>
                    <a:lnTo>
                      <a:pt x="13" y="22"/>
                    </a:lnTo>
                    <a:lnTo>
                      <a:pt x="10" y="22"/>
                    </a:lnTo>
                    <a:lnTo>
                      <a:pt x="3" y="19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20" y="2"/>
                    </a:lnTo>
                    <a:lnTo>
                      <a:pt x="20" y="4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574" name="Freeform 14"/>
              <p:cNvSpPr/>
              <p:nvPr/>
            </p:nvSpPr>
            <p:spPr>
              <a:xfrm>
                <a:off x="3796" y="2050"/>
                <a:ext cx="254" cy="50"/>
              </a:xfrm>
              <a:custGeom>
                <a:avLst/>
                <a:gdLst>
                  <a:gd name="txL" fmla="*/ 0 w 254"/>
                  <a:gd name="txT" fmla="*/ 0 h 50"/>
                  <a:gd name="txR" fmla="*/ 254 w 254"/>
                  <a:gd name="txB" fmla="*/ 50 h 50"/>
                </a:gdLst>
                <a:ahLst/>
                <a:cxnLst>
                  <a:cxn ang="0">
                    <a:pos x="249" y="4"/>
                  </a:cxn>
                  <a:cxn ang="0">
                    <a:pos x="253" y="7"/>
                  </a:cxn>
                  <a:cxn ang="0">
                    <a:pos x="249" y="19"/>
                  </a:cxn>
                  <a:cxn ang="0">
                    <a:pos x="246" y="24"/>
                  </a:cxn>
                  <a:cxn ang="0">
                    <a:pos x="246" y="26"/>
                  </a:cxn>
                  <a:cxn ang="0">
                    <a:pos x="236" y="29"/>
                  </a:cxn>
                  <a:cxn ang="0">
                    <a:pos x="13" y="49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0" y="31"/>
                  </a:cxn>
                  <a:cxn ang="0">
                    <a:pos x="0" y="19"/>
                  </a:cxn>
                  <a:cxn ang="0">
                    <a:pos x="3" y="17"/>
                  </a:cxn>
                  <a:cxn ang="0">
                    <a:pos x="216" y="0"/>
                  </a:cxn>
                  <a:cxn ang="0">
                    <a:pos x="229" y="0"/>
                  </a:cxn>
                  <a:cxn ang="0">
                    <a:pos x="249" y="4"/>
                  </a:cxn>
                </a:cxnLst>
                <a:rect l="txL" t="txT" r="txR" b="txB"/>
                <a:pathLst>
                  <a:path w="254" h="50">
                    <a:moveTo>
                      <a:pt x="249" y="4"/>
                    </a:moveTo>
                    <a:lnTo>
                      <a:pt x="253" y="7"/>
                    </a:lnTo>
                    <a:lnTo>
                      <a:pt x="249" y="19"/>
                    </a:lnTo>
                    <a:lnTo>
                      <a:pt x="246" y="24"/>
                    </a:lnTo>
                    <a:lnTo>
                      <a:pt x="246" y="26"/>
                    </a:lnTo>
                    <a:lnTo>
                      <a:pt x="236" y="29"/>
                    </a:lnTo>
                    <a:lnTo>
                      <a:pt x="13" y="49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0" y="31"/>
                    </a:lnTo>
                    <a:lnTo>
                      <a:pt x="0" y="19"/>
                    </a:lnTo>
                    <a:lnTo>
                      <a:pt x="3" y="17"/>
                    </a:lnTo>
                    <a:lnTo>
                      <a:pt x="216" y="0"/>
                    </a:lnTo>
                    <a:lnTo>
                      <a:pt x="229" y="0"/>
                    </a:lnTo>
                    <a:lnTo>
                      <a:pt x="249" y="4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575" name="Freeform 15"/>
              <p:cNvSpPr/>
              <p:nvPr/>
            </p:nvSpPr>
            <p:spPr>
              <a:xfrm>
                <a:off x="3806" y="2053"/>
                <a:ext cx="231" cy="23"/>
              </a:xfrm>
              <a:custGeom>
                <a:avLst/>
                <a:gdLst>
                  <a:gd name="txL" fmla="*/ 0 w 231"/>
                  <a:gd name="txT" fmla="*/ 0 h 23"/>
                  <a:gd name="txR" fmla="*/ 231 w 231"/>
                  <a:gd name="txB" fmla="*/ 23 h 23"/>
                </a:gdLst>
                <a:ahLst/>
                <a:cxnLst>
                  <a:cxn ang="0">
                    <a:pos x="230" y="2"/>
                  </a:cxn>
                  <a:cxn ang="0">
                    <a:pos x="13" y="22"/>
                  </a:cxn>
                  <a:cxn ang="0">
                    <a:pos x="0" y="17"/>
                  </a:cxn>
                  <a:cxn ang="0">
                    <a:pos x="164" y="2"/>
                  </a:cxn>
                  <a:cxn ang="0">
                    <a:pos x="210" y="0"/>
                  </a:cxn>
                  <a:cxn ang="0">
                    <a:pos x="216" y="0"/>
                  </a:cxn>
                  <a:cxn ang="0">
                    <a:pos x="230" y="2"/>
                  </a:cxn>
                </a:cxnLst>
                <a:rect l="txL" t="txT" r="txR" b="txB"/>
                <a:pathLst>
                  <a:path w="231" h="23">
                    <a:moveTo>
                      <a:pt x="230" y="2"/>
                    </a:moveTo>
                    <a:lnTo>
                      <a:pt x="13" y="22"/>
                    </a:lnTo>
                    <a:lnTo>
                      <a:pt x="0" y="17"/>
                    </a:lnTo>
                    <a:lnTo>
                      <a:pt x="164" y="2"/>
                    </a:lnTo>
                    <a:lnTo>
                      <a:pt x="210" y="0"/>
                    </a:lnTo>
                    <a:lnTo>
                      <a:pt x="216" y="0"/>
                    </a:lnTo>
                    <a:lnTo>
                      <a:pt x="230" y="2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576" name="Freeform 16"/>
              <p:cNvSpPr/>
              <p:nvPr/>
            </p:nvSpPr>
            <p:spPr>
              <a:xfrm>
                <a:off x="3819" y="2058"/>
                <a:ext cx="227" cy="33"/>
              </a:xfrm>
              <a:custGeom>
                <a:avLst/>
                <a:gdLst>
                  <a:gd name="txL" fmla="*/ 0 w 227"/>
                  <a:gd name="txT" fmla="*/ 0 h 33"/>
                  <a:gd name="txR" fmla="*/ 227 w 227"/>
                  <a:gd name="txB" fmla="*/ 33 h 33"/>
                </a:gdLst>
                <a:ahLst/>
                <a:cxnLst>
                  <a:cxn ang="0">
                    <a:pos x="226" y="9"/>
                  </a:cxn>
                  <a:cxn ang="0">
                    <a:pos x="0" y="32"/>
                  </a:cxn>
                  <a:cxn ang="0">
                    <a:pos x="3" y="19"/>
                  </a:cxn>
                  <a:cxn ang="0">
                    <a:pos x="222" y="0"/>
                  </a:cxn>
                  <a:cxn ang="0">
                    <a:pos x="226" y="2"/>
                  </a:cxn>
                  <a:cxn ang="0">
                    <a:pos x="226" y="9"/>
                  </a:cxn>
                </a:cxnLst>
                <a:rect l="txL" t="txT" r="txR" b="txB"/>
                <a:pathLst>
                  <a:path w="227" h="33">
                    <a:moveTo>
                      <a:pt x="226" y="9"/>
                    </a:moveTo>
                    <a:lnTo>
                      <a:pt x="0" y="32"/>
                    </a:lnTo>
                    <a:lnTo>
                      <a:pt x="3" y="19"/>
                    </a:lnTo>
                    <a:lnTo>
                      <a:pt x="222" y="0"/>
                    </a:lnTo>
                    <a:lnTo>
                      <a:pt x="226" y="2"/>
                    </a:lnTo>
                    <a:lnTo>
                      <a:pt x="226" y="9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577" name="Freeform 17"/>
              <p:cNvSpPr/>
              <p:nvPr/>
            </p:nvSpPr>
            <p:spPr>
              <a:xfrm>
                <a:off x="3625" y="2065"/>
                <a:ext cx="650" cy="366"/>
              </a:xfrm>
              <a:custGeom>
                <a:avLst/>
                <a:gdLst>
                  <a:gd name="txL" fmla="*/ 0 w 650"/>
                  <a:gd name="txT" fmla="*/ 0 h 366"/>
                  <a:gd name="txR" fmla="*/ 650 w 650"/>
                  <a:gd name="txB" fmla="*/ 366 h 366"/>
                </a:gdLst>
                <a:ahLst/>
                <a:cxnLst>
                  <a:cxn ang="0">
                    <a:pos x="645" y="209"/>
                  </a:cxn>
                  <a:cxn ang="0">
                    <a:pos x="645" y="211"/>
                  </a:cxn>
                  <a:cxn ang="0">
                    <a:pos x="649" y="365"/>
                  </a:cxn>
                  <a:cxn ang="0">
                    <a:pos x="645" y="365"/>
                  </a:cxn>
                  <a:cxn ang="0">
                    <a:pos x="609" y="350"/>
                  </a:cxn>
                  <a:cxn ang="0">
                    <a:pos x="240" y="197"/>
                  </a:cxn>
                  <a:cxn ang="0">
                    <a:pos x="0" y="97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07" y="165"/>
                  </a:cxn>
                  <a:cxn ang="0">
                    <a:pos x="645" y="209"/>
                  </a:cxn>
                </a:cxnLst>
                <a:rect l="txL" t="txT" r="txR" b="txB"/>
                <a:pathLst>
                  <a:path w="650" h="366">
                    <a:moveTo>
                      <a:pt x="645" y="209"/>
                    </a:moveTo>
                    <a:lnTo>
                      <a:pt x="645" y="211"/>
                    </a:lnTo>
                    <a:lnTo>
                      <a:pt x="649" y="365"/>
                    </a:lnTo>
                    <a:lnTo>
                      <a:pt x="645" y="365"/>
                    </a:lnTo>
                    <a:lnTo>
                      <a:pt x="609" y="350"/>
                    </a:lnTo>
                    <a:lnTo>
                      <a:pt x="240" y="197"/>
                    </a:lnTo>
                    <a:lnTo>
                      <a:pt x="0" y="97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07" y="165"/>
                    </a:lnTo>
                    <a:lnTo>
                      <a:pt x="645" y="209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578" name="Freeform 18"/>
              <p:cNvSpPr/>
              <p:nvPr/>
            </p:nvSpPr>
            <p:spPr>
              <a:xfrm>
                <a:off x="3799" y="2072"/>
                <a:ext cx="21" cy="26"/>
              </a:xfrm>
              <a:custGeom>
                <a:avLst/>
                <a:gdLst>
                  <a:gd name="txL" fmla="*/ 0 w 21"/>
                  <a:gd name="txT" fmla="*/ 0 h 26"/>
                  <a:gd name="txR" fmla="*/ 21 w 21"/>
                  <a:gd name="txB" fmla="*/ 26 h 26"/>
                </a:gdLst>
                <a:ahLst/>
                <a:cxnLst>
                  <a:cxn ang="0">
                    <a:pos x="16" y="17"/>
                  </a:cxn>
                  <a:cxn ang="0">
                    <a:pos x="13" y="20"/>
                  </a:cxn>
                  <a:cxn ang="0">
                    <a:pos x="10" y="25"/>
                  </a:cxn>
                  <a:cxn ang="0">
                    <a:pos x="3" y="22"/>
                  </a:cxn>
                  <a:cxn ang="0">
                    <a:pos x="0" y="10"/>
                  </a:cxn>
                  <a:cxn ang="0">
                    <a:pos x="0" y="0"/>
                  </a:cxn>
                  <a:cxn ang="0">
                    <a:pos x="20" y="5"/>
                  </a:cxn>
                  <a:cxn ang="0">
                    <a:pos x="16" y="17"/>
                  </a:cxn>
                </a:cxnLst>
                <a:rect l="txL" t="txT" r="txR" b="txB"/>
                <a:pathLst>
                  <a:path w="21" h="26">
                    <a:moveTo>
                      <a:pt x="16" y="17"/>
                    </a:moveTo>
                    <a:lnTo>
                      <a:pt x="13" y="20"/>
                    </a:lnTo>
                    <a:lnTo>
                      <a:pt x="10" y="25"/>
                    </a:lnTo>
                    <a:lnTo>
                      <a:pt x="3" y="22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20" y="5"/>
                    </a:lnTo>
                    <a:lnTo>
                      <a:pt x="16" y="17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579" name="Freeform 19"/>
              <p:cNvSpPr/>
              <p:nvPr/>
            </p:nvSpPr>
            <p:spPr>
              <a:xfrm>
                <a:off x="3812" y="2072"/>
                <a:ext cx="229" cy="26"/>
              </a:xfrm>
              <a:custGeom>
                <a:avLst/>
                <a:gdLst>
                  <a:gd name="txL" fmla="*/ 0 w 229"/>
                  <a:gd name="txT" fmla="*/ 0 h 26"/>
                  <a:gd name="txR" fmla="*/ 229 w 229"/>
                  <a:gd name="txB" fmla="*/ 26 h 26"/>
                </a:gdLst>
                <a:ahLst/>
                <a:cxnLst>
                  <a:cxn ang="0">
                    <a:pos x="228" y="2"/>
                  </a:cxn>
                  <a:cxn ang="0">
                    <a:pos x="224" y="5"/>
                  </a:cxn>
                  <a:cxn ang="0">
                    <a:pos x="0" y="25"/>
                  </a:cxn>
                  <a:cxn ang="0">
                    <a:pos x="3" y="20"/>
                  </a:cxn>
                  <a:cxn ang="0">
                    <a:pos x="9" y="20"/>
                  </a:cxn>
                  <a:cxn ang="0">
                    <a:pos x="224" y="0"/>
                  </a:cxn>
                  <a:cxn ang="0">
                    <a:pos x="228" y="0"/>
                  </a:cxn>
                  <a:cxn ang="0">
                    <a:pos x="228" y="2"/>
                  </a:cxn>
                </a:cxnLst>
                <a:rect l="txL" t="txT" r="txR" b="txB"/>
                <a:pathLst>
                  <a:path w="229" h="26">
                    <a:moveTo>
                      <a:pt x="228" y="2"/>
                    </a:moveTo>
                    <a:lnTo>
                      <a:pt x="224" y="5"/>
                    </a:lnTo>
                    <a:lnTo>
                      <a:pt x="0" y="25"/>
                    </a:lnTo>
                    <a:lnTo>
                      <a:pt x="3" y="20"/>
                    </a:lnTo>
                    <a:lnTo>
                      <a:pt x="9" y="20"/>
                    </a:lnTo>
                    <a:lnTo>
                      <a:pt x="224" y="0"/>
                    </a:lnTo>
                    <a:lnTo>
                      <a:pt x="228" y="0"/>
                    </a:lnTo>
                    <a:lnTo>
                      <a:pt x="228" y="2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580" name="Freeform 20"/>
              <p:cNvSpPr/>
              <p:nvPr/>
            </p:nvSpPr>
            <p:spPr>
              <a:xfrm>
                <a:off x="4391" y="2072"/>
                <a:ext cx="64" cy="21"/>
              </a:xfrm>
              <a:custGeom>
                <a:avLst/>
                <a:gdLst>
                  <a:gd name="txL" fmla="*/ 0 w 64"/>
                  <a:gd name="txT" fmla="*/ 0 h 21"/>
                  <a:gd name="txR" fmla="*/ 64 w 64"/>
                  <a:gd name="txB" fmla="*/ 21 h 21"/>
                </a:gdLst>
                <a:ahLst/>
                <a:cxnLst>
                  <a:cxn ang="0">
                    <a:pos x="59" y="10"/>
                  </a:cxn>
                  <a:cxn ang="0">
                    <a:pos x="63" y="12"/>
                  </a:cxn>
                  <a:cxn ang="0">
                    <a:pos x="63" y="15"/>
                  </a:cxn>
                  <a:cxn ang="0">
                    <a:pos x="56" y="17"/>
                  </a:cxn>
                  <a:cxn ang="0">
                    <a:pos x="29" y="20"/>
                  </a:cxn>
                  <a:cxn ang="0">
                    <a:pos x="0" y="12"/>
                  </a:cxn>
                  <a:cxn ang="0">
                    <a:pos x="0" y="10"/>
                  </a:cxn>
                  <a:cxn ang="0">
                    <a:pos x="6" y="5"/>
                  </a:cxn>
                  <a:cxn ang="0">
                    <a:pos x="13" y="2"/>
                  </a:cxn>
                  <a:cxn ang="0">
                    <a:pos x="19" y="0"/>
                  </a:cxn>
                  <a:cxn ang="0">
                    <a:pos x="33" y="2"/>
                  </a:cxn>
                  <a:cxn ang="0">
                    <a:pos x="59" y="10"/>
                  </a:cxn>
                </a:cxnLst>
                <a:rect l="txL" t="txT" r="txR" b="txB"/>
                <a:pathLst>
                  <a:path w="64" h="21">
                    <a:moveTo>
                      <a:pt x="59" y="10"/>
                    </a:moveTo>
                    <a:lnTo>
                      <a:pt x="63" y="12"/>
                    </a:lnTo>
                    <a:lnTo>
                      <a:pt x="63" y="15"/>
                    </a:lnTo>
                    <a:lnTo>
                      <a:pt x="56" y="17"/>
                    </a:lnTo>
                    <a:lnTo>
                      <a:pt x="29" y="20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6" y="5"/>
                    </a:lnTo>
                    <a:lnTo>
                      <a:pt x="13" y="2"/>
                    </a:lnTo>
                    <a:lnTo>
                      <a:pt x="19" y="0"/>
                    </a:lnTo>
                    <a:lnTo>
                      <a:pt x="33" y="2"/>
                    </a:lnTo>
                    <a:lnTo>
                      <a:pt x="59" y="10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581" name="Freeform 21"/>
              <p:cNvSpPr/>
              <p:nvPr/>
            </p:nvSpPr>
            <p:spPr>
              <a:xfrm>
                <a:off x="4398" y="2075"/>
                <a:ext cx="40" cy="17"/>
              </a:xfrm>
              <a:custGeom>
                <a:avLst/>
                <a:gdLst>
                  <a:gd name="txL" fmla="*/ 0 w 40"/>
                  <a:gd name="txT" fmla="*/ 0 h 17"/>
                  <a:gd name="txR" fmla="*/ 40 w 40"/>
                  <a:gd name="txB" fmla="*/ 17 h 17"/>
                </a:gdLst>
                <a:ahLst/>
                <a:cxnLst>
                  <a:cxn ang="0">
                    <a:pos x="39" y="5"/>
                  </a:cxn>
                  <a:cxn ang="0">
                    <a:pos x="26" y="8"/>
                  </a:cxn>
                  <a:cxn ang="0">
                    <a:pos x="22" y="13"/>
                  </a:cxn>
                  <a:cxn ang="0">
                    <a:pos x="22" y="16"/>
                  </a:cxn>
                  <a:cxn ang="0">
                    <a:pos x="0" y="10"/>
                  </a:cxn>
                  <a:cxn ang="0">
                    <a:pos x="0" y="8"/>
                  </a:cxn>
                  <a:cxn ang="0">
                    <a:pos x="3" y="2"/>
                  </a:cxn>
                  <a:cxn ang="0">
                    <a:pos x="6" y="2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22" y="2"/>
                  </a:cxn>
                  <a:cxn ang="0">
                    <a:pos x="39" y="5"/>
                  </a:cxn>
                </a:cxnLst>
                <a:rect l="txL" t="txT" r="txR" b="txB"/>
                <a:pathLst>
                  <a:path w="40" h="17">
                    <a:moveTo>
                      <a:pt x="39" y="5"/>
                    </a:moveTo>
                    <a:lnTo>
                      <a:pt x="26" y="8"/>
                    </a:lnTo>
                    <a:lnTo>
                      <a:pt x="22" y="13"/>
                    </a:lnTo>
                    <a:lnTo>
                      <a:pt x="22" y="16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3" y="2"/>
                    </a:lnTo>
                    <a:lnTo>
                      <a:pt x="6" y="2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22" y="2"/>
                    </a:lnTo>
                    <a:lnTo>
                      <a:pt x="39" y="5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582" name="Freeform 22"/>
              <p:cNvSpPr/>
              <p:nvPr/>
            </p:nvSpPr>
            <p:spPr>
              <a:xfrm>
                <a:off x="4563" y="2082"/>
                <a:ext cx="330" cy="40"/>
              </a:xfrm>
              <a:custGeom>
                <a:avLst/>
                <a:gdLst>
                  <a:gd name="txL" fmla="*/ 0 w 330"/>
                  <a:gd name="txT" fmla="*/ 0 h 40"/>
                  <a:gd name="txR" fmla="*/ 330 w 330"/>
                  <a:gd name="txB" fmla="*/ 40 h 40"/>
                </a:gdLst>
                <a:ahLst/>
                <a:cxnLst>
                  <a:cxn ang="0">
                    <a:pos x="325" y="4"/>
                  </a:cxn>
                  <a:cxn ang="0">
                    <a:pos x="329" y="4"/>
                  </a:cxn>
                  <a:cxn ang="0">
                    <a:pos x="101" y="29"/>
                  </a:cxn>
                  <a:cxn ang="0">
                    <a:pos x="23" y="39"/>
                  </a:cxn>
                  <a:cxn ang="0">
                    <a:pos x="0" y="34"/>
                  </a:cxn>
                  <a:cxn ang="0">
                    <a:pos x="154" y="17"/>
                  </a:cxn>
                  <a:cxn ang="0">
                    <a:pos x="296" y="0"/>
                  </a:cxn>
                  <a:cxn ang="0">
                    <a:pos x="315" y="2"/>
                  </a:cxn>
                  <a:cxn ang="0">
                    <a:pos x="325" y="4"/>
                  </a:cxn>
                </a:cxnLst>
                <a:rect l="txL" t="txT" r="txR" b="txB"/>
                <a:pathLst>
                  <a:path w="330" h="40">
                    <a:moveTo>
                      <a:pt x="325" y="4"/>
                    </a:moveTo>
                    <a:lnTo>
                      <a:pt x="329" y="4"/>
                    </a:lnTo>
                    <a:lnTo>
                      <a:pt x="101" y="29"/>
                    </a:lnTo>
                    <a:lnTo>
                      <a:pt x="23" y="39"/>
                    </a:lnTo>
                    <a:lnTo>
                      <a:pt x="0" y="34"/>
                    </a:lnTo>
                    <a:lnTo>
                      <a:pt x="154" y="17"/>
                    </a:lnTo>
                    <a:lnTo>
                      <a:pt x="296" y="0"/>
                    </a:lnTo>
                    <a:lnTo>
                      <a:pt x="315" y="2"/>
                    </a:lnTo>
                    <a:lnTo>
                      <a:pt x="325" y="4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583" name="Freeform 23"/>
              <p:cNvSpPr/>
              <p:nvPr/>
            </p:nvSpPr>
            <p:spPr>
              <a:xfrm>
                <a:off x="4424" y="2082"/>
                <a:ext cx="28" cy="17"/>
              </a:xfrm>
              <a:custGeom>
                <a:avLst/>
                <a:gdLst>
                  <a:gd name="txL" fmla="*/ 0 w 28"/>
                  <a:gd name="txT" fmla="*/ 0 h 17"/>
                  <a:gd name="txR" fmla="*/ 28 w 28"/>
                  <a:gd name="txB" fmla="*/ 17 h 17"/>
                </a:gdLst>
                <a:ahLst/>
                <a:cxnLst>
                  <a:cxn ang="0">
                    <a:pos x="27" y="10"/>
                  </a:cxn>
                  <a:cxn ang="0">
                    <a:pos x="20" y="10"/>
                  </a:cxn>
                  <a:cxn ang="0">
                    <a:pos x="0" y="16"/>
                  </a:cxn>
                  <a:cxn ang="0">
                    <a:pos x="0" y="5"/>
                  </a:cxn>
                  <a:cxn ang="0">
                    <a:pos x="13" y="0"/>
                  </a:cxn>
                  <a:cxn ang="0">
                    <a:pos x="23" y="0"/>
                  </a:cxn>
                  <a:cxn ang="0">
                    <a:pos x="27" y="10"/>
                  </a:cxn>
                </a:cxnLst>
                <a:rect l="txL" t="txT" r="txR" b="txB"/>
                <a:pathLst>
                  <a:path w="28" h="17">
                    <a:moveTo>
                      <a:pt x="27" y="10"/>
                    </a:moveTo>
                    <a:lnTo>
                      <a:pt x="20" y="10"/>
                    </a:lnTo>
                    <a:lnTo>
                      <a:pt x="0" y="16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23" y="0"/>
                    </a:lnTo>
                    <a:lnTo>
                      <a:pt x="27" y="10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584" name="Freeform 24"/>
              <p:cNvSpPr/>
              <p:nvPr/>
            </p:nvSpPr>
            <p:spPr>
              <a:xfrm>
                <a:off x="4589" y="2087"/>
                <a:ext cx="316" cy="50"/>
              </a:xfrm>
              <a:custGeom>
                <a:avLst/>
                <a:gdLst>
                  <a:gd name="txL" fmla="*/ 0 w 316"/>
                  <a:gd name="txT" fmla="*/ 0 h 50"/>
                  <a:gd name="txR" fmla="*/ 316 w 316"/>
                  <a:gd name="txB" fmla="*/ 50 h 50"/>
                </a:gdLst>
                <a:ahLst/>
                <a:cxnLst>
                  <a:cxn ang="0">
                    <a:pos x="315" y="7"/>
                  </a:cxn>
                  <a:cxn ang="0">
                    <a:pos x="315" y="14"/>
                  </a:cxn>
                  <a:cxn ang="0">
                    <a:pos x="91" y="39"/>
                  </a:cxn>
                  <a:cxn ang="0">
                    <a:pos x="3" y="49"/>
                  </a:cxn>
                  <a:cxn ang="0">
                    <a:pos x="0" y="49"/>
                  </a:cxn>
                  <a:cxn ang="0">
                    <a:pos x="0" y="36"/>
                  </a:cxn>
                  <a:cxn ang="0">
                    <a:pos x="0" y="36"/>
                  </a:cxn>
                  <a:cxn ang="0">
                    <a:pos x="308" y="0"/>
                  </a:cxn>
                  <a:cxn ang="0">
                    <a:pos x="311" y="2"/>
                  </a:cxn>
                  <a:cxn ang="0">
                    <a:pos x="315" y="7"/>
                  </a:cxn>
                </a:cxnLst>
                <a:rect l="txL" t="txT" r="txR" b="txB"/>
                <a:pathLst>
                  <a:path w="316" h="50">
                    <a:moveTo>
                      <a:pt x="315" y="7"/>
                    </a:moveTo>
                    <a:lnTo>
                      <a:pt x="315" y="14"/>
                    </a:lnTo>
                    <a:lnTo>
                      <a:pt x="91" y="39"/>
                    </a:lnTo>
                    <a:lnTo>
                      <a:pt x="3" y="49"/>
                    </a:lnTo>
                    <a:lnTo>
                      <a:pt x="0" y="49"/>
                    </a:lnTo>
                    <a:lnTo>
                      <a:pt x="0" y="36"/>
                    </a:lnTo>
                    <a:lnTo>
                      <a:pt x="308" y="0"/>
                    </a:lnTo>
                    <a:lnTo>
                      <a:pt x="311" y="2"/>
                    </a:lnTo>
                    <a:lnTo>
                      <a:pt x="315" y="7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585" name="Freeform 25"/>
              <p:cNvSpPr/>
              <p:nvPr/>
            </p:nvSpPr>
            <p:spPr>
              <a:xfrm>
                <a:off x="4181" y="2090"/>
                <a:ext cx="60" cy="18"/>
              </a:xfrm>
              <a:custGeom>
                <a:avLst/>
                <a:gdLst>
                  <a:gd name="txL" fmla="*/ 0 w 60"/>
                  <a:gd name="txT" fmla="*/ 0 h 18"/>
                  <a:gd name="txR" fmla="*/ 60 w 60"/>
                  <a:gd name="txB" fmla="*/ 18 h 18"/>
                </a:gdLst>
                <a:ahLst/>
                <a:cxnLst>
                  <a:cxn ang="0">
                    <a:pos x="52" y="7"/>
                  </a:cxn>
                  <a:cxn ang="0">
                    <a:pos x="59" y="12"/>
                  </a:cxn>
                  <a:cxn ang="0">
                    <a:pos x="59" y="14"/>
                  </a:cxn>
                  <a:cxn ang="0">
                    <a:pos x="59" y="14"/>
                  </a:cxn>
                  <a:cxn ang="0">
                    <a:pos x="26" y="17"/>
                  </a:cxn>
                  <a:cxn ang="0">
                    <a:pos x="0" y="12"/>
                  </a:cxn>
                  <a:cxn ang="0">
                    <a:pos x="0" y="9"/>
                  </a:cxn>
                  <a:cxn ang="0">
                    <a:pos x="6" y="4"/>
                  </a:cxn>
                  <a:cxn ang="0">
                    <a:pos x="16" y="2"/>
                  </a:cxn>
                  <a:cxn ang="0">
                    <a:pos x="22" y="0"/>
                  </a:cxn>
                  <a:cxn ang="0">
                    <a:pos x="39" y="2"/>
                  </a:cxn>
                  <a:cxn ang="0">
                    <a:pos x="52" y="7"/>
                  </a:cxn>
                </a:cxnLst>
                <a:rect l="txL" t="txT" r="txR" b="txB"/>
                <a:pathLst>
                  <a:path w="60" h="18">
                    <a:moveTo>
                      <a:pt x="52" y="7"/>
                    </a:moveTo>
                    <a:lnTo>
                      <a:pt x="59" y="12"/>
                    </a:lnTo>
                    <a:lnTo>
                      <a:pt x="59" y="14"/>
                    </a:lnTo>
                    <a:lnTo>
                      <a:pt x="26" y="17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6" y="4"/>
                    </a:lnTo>
                    <a:lnTo>
                      <a:pt x="16" y="2"/>
                    </a:lnTo>
                    <a:lnTo>
                      <a:pt x="22" y="0"/>
                    </a:lnTo>
                    <a:lnTo>
                      <a:pt x="39" y="2"/>
                    </a:lnTo>
                    <a:lnTo>
                      <a:pt x="52" y="7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586" name="Freeform 26"/>
              <p:cNvSpPr/>
              <p:nvPr/>
            </p:nvSpPr>
            <p:spPr>
              <a:xfrm>
                <a:off x="4188" y="2092"/>
                <a:ext cx="37" cy="17"/>
              </a:xfrm>
              <a:custGeom>
                <a:avLst/>
                <a:gdLst>
                  <a:gd name="txL" fmla="*/ 0 w 37"/>
                  <a:gd name="txT" fmla="*/ 0 h 17"/>
                  <a:gd name="txR" fmla="*/ 37 w 37"/>
                  <a:gd name="txB" fmla="*/ 17 h 17"/>
                </a:gdLst>
                <a:ahLst/>
                <a:cxnLst>
                  <a:cxn ang="0">
                    <a:pos x="36" y="5"/>
                  </a:cxn>
                  <a:cxn ang="0">
                    <a:pos x="26" y="8"/>
                  </a:cxn>
                  <a:cxn ang="0">
                    <a:pos x="22" y="10"/>
                  </a:cxn>
                  <a:cxn ang="0">
                    <a:pos x="19" y="16"/>
                  </a:cxn>
                  <a:cxn ang="0">
                    <a:pos x="0" y="8"/>
                  </a:cxn>
                  <a:cxn ang="0">
                    <a:pos x="0" y="5"/>
                  </a:cxn>
                  <a:cxn ang="0">
                    <a:pos x="9" y="0"/>
                  </a:cxn>
                  <a:cxn ang="0">
                    <a:pos x="19" y="0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txL" t="txT" r="txR" b="txB"/>
                <a:pathLst>
                  <a:path w="37" h="17">
                    <a:moveTo>
                      <a:pt x="36" y="5"/>
                    </a:moveTo>
                    <a:lnTo>
                      <a:pt x="26" y="8"/>
                    </a:lnTo>
                    <a:lnTo>
                      <a:pt x="22" y="10"/>
                    </a:lnTo>
                    <a:lnTo>
                      <a:pt x="19" y="16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9" y="0"/>
                    </a:lnTo>
                    <a:lnTo>
                      <a:pt x="19" y="0"/>
                    </a:lnTo>
                    <a:lnTo>
                      <a:pt x="36" y="5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587" name="Freeform 27"/>
              <p:cNvSpPr/>
              <p:nvPr/>
            </p:nvSpPr>
            <p:spPr>
              <a:xfrm>
                <a:off x="3631" y="2092"/>
                <a:ext cx="614" cy="239"/>
              </a:xfrm>
              <a:custGeom>
                <a:avLst/>
                <a:gdLst>
                  <a:gd name="txL" fmla="*/ 0 w 614"/>
                  <a:gd name="txT" fmla="*/ 0 h 239"/>
                  <a:gd name="txR" fmla="*/ 614 w 614"/>
                  <a:gd name="txB" fmla="*/ 239 h 239"/>
                </a:gdLst>
                <a:ahLst/>
                <a:cxnLst>
                  <a:cxn ang="0">
                    <a:pos x="613" y="213"/>
                  </a:cxn>
                  <a:cxn ang="0">
                    <a:pos x="613" y="238"/>
                  </a:cxn>
                  <a:cxn ang="0">
                    <a:pos x="593" y="230"/>
                  </a:cxn>
                  <a:cxn ang="0">
                    <a:pos x="339" y="140"/>
                  </a:cxn>
                  <a:cxn ang="0">
                    <a:pos x="0" y="17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448" y="155"/>
                  </a:cxn>
                  <a:cxn ang="0">
                    <a:pos x="613" y="213"/>
                  </a:cxn>
                </a:cxnLst>
                <a:rect l="txL" t="txT" r="txR" b="txB"/>
                <a:pathLst>
                  <a:path w="614" h="239">
                    <a:moveTo>
                      <a:pt x="613" y="213"/>
                    </a:moveTo>
                    <a:lnTo>
                      <a:pt x="613" y="238"/>
                    </a:lnTo>
                    <a:lnTo>
                      <a:pt x="593" y="230"/>
                    </a:lnTo>
                    <a:lnTo>
                      <a:pt x="339" y="140"/>
                    </a:lnTo>
                    <a:lnTo>
                      <a:pt x="0" y="17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48" y="155"/>
                    </a:lnTo>
                    <a:lnTo>
                      <a:pt x="613" y="213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588" name="Freeform 28"/>
              <p:cNvSpPr/>
              <p:nvPr/>
            </p:nvSpPr>
            <p:spPr>
              <a:xfrm>
                <a:off x="3634" y="2097"/>
                <a:ext cx="611" cy="232"/>
              </a:xfrm>
              <a:custGeom>
                <a:avLst/>
                <a:gdLst>
                  <a:gd name="txL" fmla="*/ 0 w 611"/>
                  <a:gd name="txT" fmla="*/ 0 h 232"/>
                  <a:gd name="txR" fmla="*/ 611 w 611"/>
                  <a:gd name="txB" fmla="*/ 232 h 232"/>
                </a:gdLst>
                <a:ahLst/>
                <a:cxnLst>
                  <a:cxn ang="0">
                    <a:pos x="610" y="209"/>
                  </a:cxn>
                  <a:cxn ang="0">
                    <a:pos x="606" y="231"/>
                  </a:cxn>
                  <a:cxn ang="0">
                    <a:pos x="411" y="160"/>
                  </a:cxn>
                  <a:cxn ang="0">
                    <a:pos x="264" y="106"/>
                  </a:cxn>
                  <a:cxn ang="0">
                    <a:pos x="0" y="9"/>
                  </a:cxn>
                  <a:cxn ang="0">
                    <a:pos x="0" y="0"/>
                  </a:cxn>
                  <a:cxn ang="0">
                    <a:pos x="425" y="146"/>
                  </a:cxn>
                  <a:cxn ang="0">
                    <a:pos x="610" y="209"/>
                  </a:cxn>
                </a:cxnLst>
                <a:rect l="txL" t="txT" r="txR" b="txB"/>
                <a:pathLst>
                  <a:path w="611" h="232">
                    <a:moveTo>
                      <a:pt x="610" y="209"/>
                    </a:moveTo>
                    <a:lnTo>
                      <a:pt x="606" y="231"/>
                    </a:lnTo>
                    <a:lnTo>
                      <a:pt x="411" y="160"/>
                    </a:lnTo>
                    <a:lnTo>
                      <a:pt x="264" y="106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425" y="146"/>
                    </a:lnTo>
                    <a:lnTo>
                      <a:pt x="610" y="209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589" name="Freeform 29"/>
              <p:cNvSpPr/>
              <p:nvPr/>
            </p:nvSpPr>
            <p:spPr>
              <a:xfrm>
                <a:off x="3634" y="2099"/>
                <a:ext cx="607" cy="225"/>
              </a:xfrm>
              <a:custGeom>
                <a:avLst/>
                <a:gdLst>
                  <a:gd name="txL" fmla="*/ 0 w 607"/>
                  <a:gd name="txT" fmla="*/ 0 h 225"/>
                  <a:gd name="txR" fmla="*/ 607 w 607"/>
                  <a:gd name="txB" fmla="*/ 225 h 225"/>
                </a:gdLst>
                <a:ahLst/>
                <a:cxnLst>
                  <a:cxn ang="0">
                    <a:pos x="606" y="209"/>
                  </a:cxn>
                  <a:cxn ang="0">
                    <a:pos x="602" y="221"/>
                  </a:cxn>
                  <a:cxn ang="0">
                    <a:pos x="602" y="224"/>
                  </a:cxn>
                  <a:cxn ang="0">
                    <a:pos x="365" y="138"/>
                  </a:cxn>
                  <a:cxn ang="0">
                    <a:pos x="0" y="7"/>
                  </a:cxn>
                  <a:cxn ang="0">
                    <a:pos x="0" y="0"/>
                  </a:cxn>
                  <a:cxn ang="0">
                    <a:pos x="171" y="58"/>
                  </a:cxn>
                  <a:cxn ang="0">
                    <a:pos x="606" y="209"/>
                  </a:cxn>
                </a:cxnLst>
                <a:rect l="txL" t="txT" r="txR" b="txB"/>
                <a:pathLst>
                  <a:path w="607" h="225">
                    <a:moveTo>
                      <a:pt x="606" y="209"/>
                    </a:moveTo>
                    <a:lnTo>
                      <a:pt x="602" y="221"/>
                    </a:lnTo>
                    <a:lnTo>
                      <a:pt x="602" y="224"/>
                    </a:lnTo>
                    <a:lnTo>
                      <a:pt x="365" y="138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171" y="58"/>
                    </a:lnTo>
                    <a:lnTo>
                      <a:pt x="606" y="209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590" name="Freeform 30"/>
              <p:cNvSpPr/>
              <p:nvPr/>
            </p:nvSpPr>
            <p:spPr>
              <a:xfrm>
                <a:off x="4211" y="2099"/>
                <a:ext cx="27" cy="17"/>
              </a:xfrm>
              <a:custGeom>
                <a:avLst/>
                <a:gdLst>
                  <a:gd name="txL" fmla="*/ 0 w 27"/>
                  <a:gd name="txT" fmla="*/ 0 h 17"/>
                  <a:gd name="txR" fmla="*/ 27 w 27"/>
                  <a:gd name="txB" fmla="*/ 17 h 17"/>
                </a:gdLst>
                <a:ahLst/>
                <a:cxnLst>
                  <a:cxn ang="0">
                    <a:pos x="26" y="8"/>
                  </a:cxn>
                  <a:cxn ang="0">
                    <a:pos x="26" y="16"/>
                  </a:cxn>
                  <a:cxn ang="0">
                    <a:pos x="0" y="16"/>
                  </a:cxn>
                  <a:cxn ang="0">
                    <a:pos x="0" y="8"/>
                  </a:cxn>
                  <a:cxn ang="0">
                    <a:pos x="13" y="0"/>
                  </a:cxn>
                  <a:cxn ang="0">
                    <a:pos x="16" y="0"/>
                  </a:cxn>
                  <a:cxn ang="0">
                    <a:pos x="22" y="0"/>
                  </a:cxn>
                  <a:cxn ang="0">
                    <a:pos x="26" y="8"/>
                  </a:cxn>
                </a:cxnLst>
                <a:rect l="txL" t="txT" r="txR" b="txB"/>
                <a:pathLst>
                  <a:path w="27" h="17">
                    <a:moveTo>
                      <a:pt x="26" y="8"/>
                    </a:moveTo>
                    <a:lnTo>
                      <a:pt x="26" y="16"/>
                    </a:lnTo>
                    <a:lnTo>
                      <a:pt x="0" y="16"/>
                    </a:lnTo>
                    <a:lnTo>
                      <a:pt x="0" y="8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22" y="0"/>
                    </a:lnTo>
                    <a:lnTo>
                      <a:pt x="26" y="8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591" name="Freeform 31"/>
              <p:cNvSpPr/>
              <p:nvPr/>
            </p:nvSpPr>
            <p:spPr>
              <a:xfrm>
                <a:off x="3638" y="2102"/>
                <a:ext cx="17" cy="17"/>
              </a:xfrm>
              <a:custGeom>
                <a:avLst/>
                <a:gdLst>
                  <a:gd name="txL" fmla="*/ 0 w 17"/>
                  <a:gd name="txT" fmla="*/ 0 h 17"/>
                  <a:gd name="txR" fmla="*/ 17 w 17"/>
                  <a:gd name="txB" fmla="*/ 17 h 17"/>
                </a:gdLst>
                <a:ahLst/>
                <a:cxnLst>
                  <a:cxn ang="0">
                    <a:pos x="10" y="16"/>
                  </a:cxn>
                  <a:cxn ang="0">
                    <a:pos x="0" y="16"/>
                  </a:cxn>
                  <a:cxn ang="0">
                    <a:pos x="0" y="0"/>
                  </a:cxn>
                  <a:cxn ang="0">
                    <a:pos x="16" y="8"/>
                  </a:cxn>
                  <a:cxn ang="0">
                    <a:pos x="10" y="16"/>
                  </a:cxn>
                </a:cxnLst>
                <a:rect l="txL" t="txT" r="txR" b="txB"/>
                <a:pathLst>
                  <a:path w="17" h="17">
                    <a:moveTo>
                      <a:pt x="10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16" y="8"/>
                    </a:lnTo>
                    <a:lnTo>
                      <a:pt x="10" y="16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C2E3FF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592" name="Freeform 32"/>
              <p:cNvSpPr/>
              <p:nvPr/>
            </p:nvSpPr>
            <p:spPr>
              <a:xfrm>
                <a:off x="4583" y="2107"/>
                <a:ext cx="317" cy="40"/>
              </a:xfrm>
              <a:custGeom>
                <a:avLst/>
                <a:gdLst>
                  <a:gd name="txL" fmla="*/ 0 w 317"/>
                  <a:gd name="txT" fmla="*/ 0 h 40"/>
                  <a:gd name="txR" fmla="*/ 317 w 317"/>
                  <a:gd name="txB" fmla="*/ 40 h 40"/>
                </a:gdLst>
                <a:ahLst/>
                <a:cxnLst>
                  <a:cxn ang="0">
                    <a:pos x="316" y="0"/>
                  </a:cxn>
                  <a:cxn ang="0">
                    <a:pos x="190" y="14"/>
                  </a:cxn>
                  <a:cxn ang="0">
                    <a:pos x="3" y="39"/>
                  </a:cxn>
                  <a:cxn ang="0">
                    <a:pos x="0" y="39"/>
                  </a:cxn>
                  <a:cxn ang="0">
                    <a:pos x="0" y="34"/>
                  </a:cxn>
                  <a:cxn ang="0">
                    <a:pos x="19" y="31"/>
                  </a:cxn>
                  <a:cxn ang="0">
                    <a:pos x="312" y="0"/>
                  </a:cxn>
                  <a:cxn ang="0">
                    <a:pos x="316" y="0"/>
                  </a:cxn>
                  <a:cxn ang="0">
                    <a:pos x="316" y="0"/>
                  </a:cxn>
                </a:cxnLst>
                <a:rect l="txL" t="txT" r="txR" b="txB"/>
                <a:pathLst>
                  <a:path w="317" h="40">
                    <a:moveTo>
                      <a:pt x="316" y="0"/>
                    </a:moveTo>
                    <a:lnTo>
                      <a:pt x="190" y="14"/>
                    </a:lnTo>
                    <a:lnTo>
                      <a:pt x="3" y="39"/>
                    </a:lnTo>
                    <a:lnTo>
                      <a:pt x="0" y="39"/>
                    </a:lnTo>
                    <a:lnTo>
                      <a:pt x="0" y="34"/>
                    </a:lnTo>
                    <a:lnTo>
                      <a:pt x="19" y="31"/>
                    </a:lnTo>
                    <a:lnTo>
                      <a:pt x="312" y="0"/>
                    </a:lnTo>
                    <a:lnTo>
                      <a:pt x="316" y="0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593" name="Freeform 33"/>
              <p:cNvSpPr/>
              <p:nvPr/>
            </p:nvSpPr>
            <p:spPr>
              <a:xfrm>
                <a:off x="3648" y="2107"/>
                <a:ext cx="17" cy="17"/>
              </a:xfrm>
              <a:custGeom>
                <a:avLst/>
                <a:gdLst>
                  <a:gd name="txL" fmla="*/ 0 w 17"/>
                  <a:gd name="txT" fmla="*/ 0 h 17"/>
                  <a:gd name="txR" fmla="*/ 17 w 17"/>
                  <a:gd name="txB" fmla="*/ 17 h 17"/>
                </a:gdLst>
                <a:ahLst/>
                <a:cxnLst>
                  <a:cxn ang="0">
                    <a:pos x="16" y="8"/>
                  </a:cxn>
                  <a:cxn ang="0">
                    <a:pos x="16" y="16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6" y="8"/>
                  </a:cxn>
                </a:cxnLst>
                <a:rect l="txL" t="txT" r="txR" b="txB"/>
                <a:pathLst>
                  <a:path w="17" h="17">
                    <a:moveTo>
                      <a:pt x="16" y="8"/>
                    </a:moveTo>
                    <a:lnTo>
                      <a:pt x="16" y="1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6" y="8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C2E3FF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594" name="Freeform 34"/>
              <p:cNvSpPr/>
              <p:nvPr/>
            </p:nvSpPr>
            <p:spPr>
              <a:xfrm>
                <a:off x="3661" y="2109"/>
                <a:ext cx="17" cy="17"/>
              </a:xfrm>
              <a:custGeom>
                <a:avLst/>
                <a:gdLst>
                  <a:gd name="txL" fmla="*/ 0 w 17"/>
                  <a:gd name="txT" fmla="*/ 0 h 17"/>
                  <a:gd name="txR" fmla="*/ 17 w 17"/>
                  <a:gd name="txB" fmla="*/ 17 h 17"/>
                </a:gdLst>
                <a:ahLst/>
                <a:cxnLst>
                  <a:cxn ang="0">
                    <a:pos x="16" y="16"/>
                  </a:cxn>
                  <a:cxn ang="0">
                    <a:pos x="16" y="16"/>
                  </a:cxn>
                  <a:cxn ang="0">
                    <a:pos x="0" y="16"/>
                  </a:cxn>
                  <a:cxn ang="0">
                    <a:pos x="0" y="0"/>
                  </a:cxn>
                  <a:cxn ang="0">
                    <a:pos x="8" y="8"/>
                  </a:cxn>
                  <a:cxn ang="0">
                    <a:pos x="16" y="16"/>
                  </a:cxn>
                </a:cxnLst>
                <a:rect l="txL" t="txT" r="txR" b="txB"/>
                <a:pathLst>
                  <a:path w="17" h="17">
                    <a:moveTo>
                      <a:pt x="16" y="16"/>
                    </a:moveTo>
                    <a:lnTo>
                      <a:pt x="16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8" y="8"/>
                    </a:lnTo>
                    <a:lnTo>
                      <a:pt x="16" y="16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C2E3FF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595" name="Freeform 35"/>
              <p:cNvSpPr/>
              <p:nvPr/>
            </p:nvSpPr>
            <p:spPr>
              <a:xfrm>
                <a:off x="3671" y="2114"/>
                <a:ext cx="17" cy="17"/>
              </a:xfrm>
              <a:custGeom>
                <a:avLst/>
                <a:gdLst>
                  <a:gd name="txL" fmla="*/ 0 w 17"/>
                  <a:gd name="txT" fmla="*/ 0 h 17"/>
                  <a:gd name="txR" fmla="*/ 17 w 17"/>
                  <a:gd name="txB" fmla="*/ 17 h 17"/>
                </a:gdLst>
                <a:ahLst/>
                <a:cxnLst>
                  <a:cxn ang="0">
                    <a:pos x="16" y="16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16" y="8"/>
                  </a:cxn>
                  <a:cxn ang="0">
                    <a:pos x="16" y="16"/>
                  </a:cxn>
                </a:cxnLst>
                <a:rect l="txL" t="txT" r="txR" b="txB"/>
                <a:pathLst>
                  <a:path w="17" h="17">
                    <a:moveTo>
                      <a:pt x="16" y="16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16" y="8"/>
                    </a:lnTo>
                    <a:lnTo>
                      <a:pt x="16" y="16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C2E3FF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596" name="Freeform 36"/>
              <p:cNvSpPr/>
              <p:nvPr/>
            </p:nvSpPr>
            <p:spPr>
              <a:xfrm>
                <a:off x="3680" y="2116"/>
                <a:ext cx="17" cy="17"/>
              </a:xfrm>
              <a:custGeom>
                <a:avLst/>
                <a:gdLst>
                  <a:gd name="txL" fmla="*/ 0 w 17"/>
                  <a:gd name="txT" fmla="*/ 0 h 17"/>
                  <a:gd name="txR" fmla="*/ 17 w 17"/>
                  <a:gd name="txB" fmla="*/ 17 h 17"/>
                </a:gdLst>
                <a:ahLst/>
                <a:cxnLst>
                  <a:cxn ang="0">
                    <a:pos x="16" y="10"/>
                  </a:cxn>
                  <a:cxn ang="0">
                    <a:pos x="16" y="16"/>
                  </a:cxn>
                  <a:cxn ang="0">
                    <a:pos x="5" y="10"/>
                  </a:cxn>
                  <a:cxn ang="0">
                    <a:pos x="0" y="10"/>
                  </a:cxn>
                  <a:cxn ang="0">
                    <a:pos x="0" y="0"/>
                  </a:cxn>
                  <a:cxn ang="0">
                    <a:pos x="10" y="5"/>
                  </a:cxn>
                  <a:cxn ang="0">
                    <a:pos x="16" y="10"/>
                  </a:cxn>
                </a:cxnLst>
                <a:rect l="txL" t="txT" r="txR" b="txB"/>
                <a:pathLst>
                  <a:path w="17" h="17">
                    <a:moveTo>
                      <a:pt x="16" y="10"/>
                    </a:moveTo>
                    <a:lnTo>
                      <a:pt x="16" y="16"/>
                    </a:lnTo>
                    <a:lnTo>
                      <a:pt x="5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0" y="5"/>
                    </a:lnTo>
                    <a:lnTo>
                      <a:pt x="16" y="10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C2E3FF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597" name="Freeform 37"/>
              <p:cNvSpPr/>
              <p:nvPr/>
            </p:nvSpPr>
            <p:spPr>
              <a:xfrm>
                <a:off x="4553" y="2116"/>
                <a:ext cx="34" cy="31"/>
              </a:xfrm>
              <a:custGeom>
                <a:avLst/>
                <a:gdLst>
                  <a:gd name="txL" fmla="*/ 0 w 34"/>
                  <a:gd name="txT" fmla="*/ 0 h 31"/>
                  <a:gd name="txR" fmla="*/ 34 w 34"/>
                  <a:gd name="txB" fmla="*/ 31 h 31"/>
                </a:gdLst>
                <a:ahLst/>
                <a:cxnLst>
                  <a:cxn ang="0">
                    <a:pos x="33" y="20"/>
                  </a:cxn>
                  <a:cxn ang="0">
                    <a:pos x="29" y="22"/>
                  </a:cxn>
                  <a:cxn ang="0">
                    <a:pos x="23" y="27"/>
                  </a:cxn>
                  <a:cxn ang="0">
                    <a:pos x="23" y="30"/>
                  </a:cxn>
                  <a:cxn ang="0">
                    <a:pos x="6" y="25"/>
                  </a:cxn>
                  <a:cxn ang="0">
                    <a:pos x="0" y="17"/>
                  </a:cxn>
                  <a:cxn ang="0">
                    <a:pos x="0" y="0"/>
                  </a:cxn>
                  <a:cxn ang="0">
                    <a:pos x="29" y="7"/>
                  </a:cxn>
                  <a:cxn ang="0">
                    <a:pos x="33" y="20"/>
                  </a:cxn>
                </a:cxnLst>
                <a:rect l="txL" t="txT" r="txR" b="txB"/>
                <a:pathLst>
                  <a:path w="34" h="31">
                    <a:moveTo>
                      <a:pt x="33" y="20"/>
                    </a:moveTo>
                    <a:lnTo>
                      <a:pt x="29" y="22"/>
                    </a:lnTo>
                    <a:lnTo>
                      <a:pt x="23" y="27"/>
                    </a:lnTo>
                    <a:lnTo>
                      <a:pt x="23" y="30"/>
                    </a:lnTo>
                    <a:lnTo>
                      <a:pt x="6" y="25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9" y="7"/>
                    </a:lnTo>
                    <a:lnTo>
                      <a:pt x="33" y="20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598" name="Freeform 38"/>
              <p:cNvSpPr/>
              <p:nvPr/>
            </p:nvSpPr>
            <p:spPr>
              <a:xfrm>
                <a:off x="3694" y="2121"/>
                <a:ext cx="17" cy="17"/>
              </a:xfrm>
              <a:custGeom>
                <a:avLst/>
                <a:gdLst>
                  <a:gd name="txL" fmla="*/ 0 w 17"/>
                  <a:gd name="txT" fmla="*/ 0 h 17"/>
                  <a:gd name="txR" fmla="*/ 17 w 17"/>
                  <a:gd name="txB" fmla="*/ 17 h 17"/>
                </a:gdLst>
                <a:ahLst/>
                <a:cxnLst>
                  <a:cxn ang="0">
                    <a:pos x="16" y="8"/>
                  </a:cxn>
                  <a:cxn ang="0">
                    <a:pos x="16" y="16"/>
                  </a:cxn>
                  <a:cxn ang="0">
                    <a:pos x="0" y="16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16" y="8"/>
                  </a:cxn>
                  <a:cxn ang="0">
                    <a:pos x="16" y="8"/>
                  </a:cxn>
                </a:cxnLst>
                <a:rect l="txL" t="txT" r="txR" b="txB"/>
                <a:pathLst>
                  <a:path w="17" h="17">
                    <a:moveTo>
                      <a:pt x="16" y="8"/>
                    </a:moveTo>
                    <a:lnTo>
                      <a:pt x="16" y="16"/>
                    </a:lnTo>
                    <a:lnTo>
                      <a:pt x="0" y="1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16" y="8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C2E3FF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599" name="Freeform 39"/>
              <p:cNvSpPr/>
              <p:nvPr/>
            </p:nvSpPr>
            <p:spPr>
              <a:xfrm>
                <a:off x="3704" y="2124"/>
                <a:ext cx="17" cy="17"/>
              </a:xfrm>
              <a:custGeom>
                <a:avLst/>
                <a:gdLst>
                  <a:gd name="txL" fmla="*/ 0 w 17"/>
                  <a:gd name="txT" fmla="*/ 0 h 17"/>
                  <a:gd name="txR" fmla="*/ 17 w 17"/>
                  <a:gd name="txB" fmla="*/ 17 h 17"/>
                </a:gdLst>
                <a:ahLst/>
                <a:cxnLst>
                  <a:cxn ang="0">
                    <a:pos x="16" y="16"/>
                  </a:cxn>
                  <a:cxn ang="0">
                    <a:pos x="16" y="16"/>
                  </a:cxn>
                  <a:cxn ang="0">
                    <a:pos x="0" y="10"/>
                  </a:cxn>
                  <a:cxn ang="0">
                    <a:pos x="0" y="0"/>
                  </a:cxn>
                  <a:cxn ang="0">
                    <a:pos x="10" y="5"/>
                  </a:cxn>
                  <a:cxn ang="0">
                    <a:pos x="16" y="16"/>
                  </a:cxn>
                </a:cxnLst>
                <a:rect l="txL" t="txT" r="txR" b="txB"/>
                <a:pathLst>
                  <a:path w="17" h="17">
                    <a:moveTo>
                      <a:pt x="16" y="16"/>
                    </a:moveTo>
                    <a:lnTo>
                      <a:pt x="16" y="16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0" y="5"/>
                    </a:lnTo>
                    <a:lnTo>
                      <a:pt x="16" y="16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C2E3FF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600" name="Freeform 40"/>
              <p:cNvSpPr/>
              <p:nvPr/>
            </p:nvSpPr>
            <p:spPr>
              <a:xfrm>
                <a:off x="3717" y="2129"/>
                <a:ext cx="17" cy="17"/>
              </a:xfrm>
              <a:custGeom>
                <a:avLst/>
                <a:gdLst>
                  <a:gd name="txL" fmla="*/ 0 w 17"/>
                  <a:gd name="txT" fmla="*/ 0 h 17"/>
                  <a:gd name="txR" fmla="*/ 17 w 17"/>
                  <a:gd name="txB" fmla="*/ 17 h 17"/>
                </a:gdLst>
                <a:ahLst/>
                <a:cxnLst>
                  <a:cxn ang="0">
                    <a:pos x="16" y="16"/>
                  </a:cxn>
                  <a:cxn ang="0">
                    <a:pos x="0" y="10"/>
                  </a:cxn>
                  <a:cxn ang="0">
                    <a:pos x="0" y="0"/>
                  </a:cxn>
                  <a:cxn ang="0">
                    <a:pos x="10" y="5"/>
                  </a:cxn>
                  <a:cxn ang="0">
                    <a:pos x="16" y="16"/>
                  </a:cxn>
                </a:cxnLst>
                <a:rect l="txL" t="txT" r="txR" b="txB"/>
                <a:pathLst>
                  <a:path w="17" h="17">
                    <a:moveTo>
                      <a:pt x="16" y="16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10" y="5"/>
                    </a:lnTo>
                    <a:lnTo>
                      <a:pt x="16" y="16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C2E3FF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601" name="Freeform 41"/>
              <p:cNvSpPr/>
              <p:nvPr/>
            </p:nvSpPr>
            <p:spPr>
              <a:xfrm>
                <a:off x="4119" y="2133"/>
                <a:ext cx="300" cy="67"/>
              </a:xfrm>
              <a:custGeom>
                <a:avLst/>
                <a:gdLst>
                  <a:gd name="txL" fmla="*/ 0 w 300"/>
                  <a:gd name="txT" fmla="*/ 0 h 67"/>
                  <a:gd name="txR" fmla="*/ 300 w 300"/>
                  <a:gd name="txB" fmla="*/ 67 h 67"/>
                </a:gdLst>
                <a:ahLst/>
                <a:cxnLst>
                  <a:cxn ang="0">
                    <a:pos x="299" y="22"/>
                  </a:cxn>
                  <a:cxn ang="0">
                    <a:pos x="299" y="24"/>
                  </a:cxn>
                  <a:cxn ang="0">
                    <a:pos x="292" y="31"/>
                  </a:cxn>
                  <a:cxn ang="0">
                    <a:pos x="292" y="34"/>
                  </a:cxn>
                  <a:cxn ang="0">
                    <a:pos x="289" y="34"/>
                  </a:cxn>
                  <a:cxn ang="0">
                    <a:pos x="19" y="66"/>
                  </a:cxn>
                  <a:cxn ang="0">
                    <a:pos x="9" y="63"/>
                  </a:cxn>
                  <a:cxn ang="0">
                    <a:pos x="3" y="51"/>
                  </a:cxn>
                  <a:cxn ang="0">
                    <a:pos x="0" y="46"/>
                  </a:cxn>
                  <a:cxn ang="0">
                    <a:pos x="0" y="29"/>
                  </a:cxn>
                  <a:cxn ang="0">
                    <a:pos x="105" y="17"/>
                  </a:cxn>
                  <a:cxn ang="0">
                    <a:pos x="266" y="0"/>
                  </a:cxn>
                  <a:cxn ang="0">
                    <a:pos x="299" y="7"/>
                  </a:cxn>
                  <a:cxn ang="0">
                    <a:pos x="299" y="22"/>
                  </a:cxn>
                </a:cxnLst>
                <a:rect l="txL" t="txT" r="txR" b="txB"/>
                <a:pathLst>
                  <a:path w="300" h="67">
                    <a:moveTo>
                      <a:pt x="299" y="22"/>
                    </a:moveTo>
                    <a:lnTo>
                      <a:pt x="299" y="24"/>
                    </a:lnTo>
                    <a:lnTo>
                      <a:pt x="292" y="31"/>
                    </a:lnTo>
                    <a:lnTo>
                      <a:pt x="292" y="34"/>
                    </a:lnTo>
                    <a:lnTo>
                      <a:pt x="289" y="34"/>
                    </a:lnTo>
                    <a:lnTo>
                      <a:pt x="19" y="66"/>
                    </a:lnTo>
                    <a:lnTo>
                      <a:pt x="9" y="63"/>
                    </a:lnTo>
                    <a:lnTo>
                      <a:pt x="3" y="51"/>
                    </a:lnTo>
                    <a:lnTo>
                      <a:pt x="0" y="46"/>
                    </a:lnTo>
                    <a:lnTo>
                      <a:pt x="0" y="29"/>
                    </a:lnTo>
                    <a:lnTo>
                      <a:pt x="105" y="17"/>
                    </a:lnTo>
                    <a:lnTo>
                      <a:pt x="266" y="0"/>
                    </a:lnTo>
                    <a:lnTo>
                      <a:pt x="299" y="7"/>
                    </a:lnTo>
                    <a:lnTo>
                      <a:pt x="299" y="22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602" name="Freeform 42"/>
              <p:cNvSpPr/>
              <p:nvPr/>
            </p:nvSpPr>
            <p:spPr>
              <a:xfrm>
                <a:off x="3730" y="2133"/>
                <a:ext cx="17" cy="17"/>
              </a:xfrm>
              <a:custGeom>
                <a:avLst/>
                <a:gdLst>
                  <a:gd name="txL" fmla="*/ 0 w 17"/>
                  <a:gd name="txT" fmla="*/ 0 h 17"/>
                  <a:gd name="txR" fmla="*/ 17 w 17"/>
                  <a:gd name="txB" fmla="*/ 17 h 17"/>
                </a:gdLst>
                <a:ahLst/>
                <a:cxnLst>
                  <a:cxn ang="0">
                    <a:pos x="16" y="16"/>
                  </a:cxn>
                  <a:cxn ang="0">
                    <a:pos x="16" y="16"/>
                  </a:cxn>
                  <a:cxn ang="0">
                    <a:pos x="0" y="10"/>
                  </a:cxn>
                  <a:cxn ang="0">
                    <a:pos x="0" y="0"/>
                  </a:cxn>
                  <a:cxn ang="0">
                    <a:pos x="16" y="5"/>
                  </a:cxn>
                  <a:cxn ang="0">
                    <a:pos x="16" y="16"/>
                  </a:cxn>
                </a:cxnLst>
                <a:rect l="txL" t="txT" r="txR" b="txB"/>
                <a:pathLst>
                  <a:path w="17" h="17">
                    <a:moveTo>
                      <a:pt x="16" y="16"/>
                    </a:moveTo>
                    <a:lnTo>
                      <a:pt x="16" y="16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6" y="5"/>
                    </a:lnTo>
                    <a:lnTo>
                      <a:pt x="16" y="16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C2E3FF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603" name="Freeform 43"/>
              <p:cNvSpPr/>
              <p:nvPr/>
            </p:nvSpPr>
            <p:spPr>
              <a:xfrm>
                <a:off x="4131" y="2136"/>
                <a:ext cx="277" cy="35"/>
              </a:xfrm>
              <a:custGeom>
                <a:avLst/>
                <a:gdLst>
                  <a:gd name="txL" fmla="*/ 0 w 277"/>
                  <a:gd name="txT" fmla="*/ 0 h 35"/>
                  <a:gd name="txR" fmla="*/ 277 w 277"/>
                  <a:gd name="txB" fmla="*/ 35 h 35"/>
                </a:gdLst>
                <a:ahLst/>
                <a:cxnLst>
                  <a:cxn ang="0">
                    <a:pos x="276" y="4"/>
                  </a:cxn>
                  <a:cxn ang="0">
                    <a:pos x="16" y="34"/>
                  </a:cxn>
                  <a:cxn ang="0">
                    <a:pos x="0" y="26"/>
                  </a:cxn>
                  <a:cxn ang="0">
                    <a:pos x="252" y="0"/>
                  </a:cxn>
                  <a:cxn ang="0">
                    <a:pos x="276" y="2"/>
                  </a:cxn>
                  <a:cxn ang="0">
                    <a:pos x="276" y="4"/>
                  </a:cxn>
                </a:cxnLst>
                <a:rect l="txL" t="txT" r="txR" b="txB"/>
                <a:pathLst>
                  <a:path w="277" h="35">
                    <a:moveTo>
                      <a:pt x="276" y="4"/>
                    </a:moveTo>
                    <a:lnTo>
                      <a:pt x="16" y="34"/>
                    </a:lnTo>
                    <a:lnTo>
                      <a:pt x="0" y="26"/>
                    </a:lnTo>
                    <a:lnTo>
                      <a:pt x="252" y="0"/>
                    </a:lnTo>
                    <a:lnTo>
                      <a:pt x="276" y="2"/>
                    </a:lnTo>
                    <a:lnTo>
                      <a:pt x="276" y="4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604" name="Freeform 44"/>
              <p:cNvSpPr/>
              <p:nvPr/>
            </p:nvSpPr>
            <p:spPr>
              <a:xfrm>
                <a:off x="3743" y="2138"/>
                <a:ext cx="17" cy="17"/>
              </a:xfrm>
              <a:custGeom>
                <a:avLst/>
                <a:gdLst>
                  <a:gd name="txL" fmla="*/ 0 w 17"/>
                  <a:gd name="txT" fmla="*/ 0 h 17"/>
                  <a:gd name="txR" fmla="*/ 17 w 17"/>
                  <a:gd name="txB" fmla="*/ 17 h 17"/>
                </a:gdLst>
                <a:ahLst/>
                <a:cxnLst>
                  <a:cxn ang="0">
                    <a:pos x="16" y="12"/>
                  </a:cxn>
                  <a:cxn ang="0">
                    <a:pos x="16" y="16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12" y="8"/>
                  </a:cxn>
                  <a:cxn ang="0">
                    <a:pos x="16" y="12"/>
                  </a:cxn>
                </a:cxnLst>
                <a:rect l="txL" t="txT" r="txR" b="txB"/>
                <a:pathLst>
                  <a:path w="17" h="17">
                    <a:moveTo>
                      <a:pt x="16" y="12"/>
                    </a:moveTo>
                    <a:lnTo>
                      <a:pt x="16" y="1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12" y="8"/>
                    </a:lnTo>
                    <a:lnTo>
                      <a:pt x="16" y="12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C2E3FF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605" name="Freeform 45"/>
              <p:cNvSpPr/>
              <p:nvPr/>
            </p:nvSpPr>
            <p:spPr>
              <a:xfrm>
                <a:off x="4154" y="2143"/>
                <a:ext cx="261" cy="45"/>
              </a:xfrm>
              <a:custGeom>
                <a:avLst/>
                <a:gdLst>
                  <a:gd name="txL" fmla="*/ 0 w 261"/>
                  <a:gd name="txT" fmla="*/ 0 h 45"/>
                  <a:gd name="txR" fmla="*/ 261 w 261"/>
                  <a:gd name="txB" fmla="*/ 45 h 45"/>
                </a:gdLst>
                <a:ahLst/>
                <a:cxnLst>
                  <a:cxn ang="0">
                    <a:pos x="260" y="12"/>
                  </a:cxn>
                  <a:cxn ang="0">
                    <a:pos x="253" y="14"/>
                  </a:cxn>
                  <a:cxn ang="0">
                    <a:pos x="190" y="21"/>
                  </a:cxn>
                  <a:cxn ang="0">
                    <a:pos x="0" y="44"/>
                  </a:cxn>
                  <a:cxn ang="0">
                    <a:pos x="0" y="29"/>
                  </a:cxn>
                  <a:cxn ang="0">
                    <a:pos x="19" y="26"/>
                  </a:cxn>
                  <a:cxn ang="0">
                    <a:pos x="260" y="0"/>
                  </a:cxn>
                  <a:cxn ang="0">
                    <a:pos x="260" y="12"/>
                  </a:cxn>
                  <a:cxn ang="0">
                    <a:pos x="260" y="12"/>
                  </a:cxn>
                </a:cxnLst>
                <a:rect l="txL" t="txT" r="txR" b="txB"/>
                <a:pathLst>
                  <a:path w="261" h="45">
                    <a:moveTo>
                      <a:pt x="260" y="12"/>
                    </a:moveTo>
                    <a:lnTo>
                      <a:pt x="253" y="14"/>
                    </a:lnTo>
                    <a:lnTo>
                      <a:pt x="190" y="21"/>
                    </a:lnTo>
                    <a:lnTo>
                      <a:pt x="0" y="44"/>
                    </a:lnTo>
                    <a:lnTo>
                      <a:pt x="0" y="29"/>
                    </a:lnTo>
                    <a:lnTo>
                      <a:pt x="19" y="26"/>
                    </a:lnTo>
                    <a:lnTo>
                      <a:pt x="260" y="0"/>
                    </a:lnTo>
                    <a:lnTo>
                      <a:pt x="260" y="12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606" name="Freeform 46"/>
              <p:cNvSpPr/>
              <p:nvPr/>
            </p:nvSpPr>
            <p:spPr>
              <a:xfrm>
                <a:off x="4665" y="2143"/>
                <a:ext cx="76" cy="23"/>
              </a:xfrm>
              <a:custGeom>
                <a:avLst/>
                <a:gdLst>
                  <a:gd name="txL" fmla="*/ 0 w 76"/>
                  <a:gd name="txT" fmla="*/ 0 h 23"/>
                  <a:gd name="txR" fmla="*/ 76 w 76"/>
                  <a:gd name="txB" fmla="*/ 23 h 23"/>
                </a:gdLst>
                <a:ahLst/>
                <a:cxnLst>
                  <a:cxn ang="0">
                    <a:pos x="65" y="7"/>
                  </a:cxn>
                  <a:cxn ang="0">
                    <a:pos x="75" y="12"/>
                  </a:cxn>
                  <a:cxn ang="0">
                    <a:pos x="75" y="14"/>
                  </a:cxn>
                  <a:cxn ang="0">
                    <a:pos x="75" y="17"/>
                  </a:cxn>
                  <a:cxn ang="0">
                    <a:pos x="35" y="22"/>
                  </a:cxn>
                  <a:cxn ang="0">
                    <a:pos x="0" y="14"/>
                  </a:cxn>
                  <a:cxn ang="0">
                    <a:pos x="0" y="9"/>
                  </a:cxn>
                  <a:cxn ang="0">
                    <a:pos x="6" y="4"/>
                  </a:cxn>
                  <a:cxn ang="0">
                    <a:pos x="16" y="2"/>
                  </a:cxn>
                  <a:cxn ang="0">
                    <a:pos x="29" y="0"/>
                  </a:cxn>
                  <a:cxn ang="0">
                    <a:pos x="45" y="2"/>
                  </a:cxn>
                  <a:cxn ang="0">
                    <a:pos x="65" y="7"/>
                  </a:cxn>
                </a:cxnLst>
                <a:rect l="txL" t="txT" r="txR" b="txB"/>
                <a:pathLst>
                  <a:path w="76" h="23">
                    <a:moveTo>
                      <a:pt x="65" y="7"/>
                    </a:moveTo>
                    <a:lnTo>
                      <a:pt x="75" y="12"/>
                    </a:lnTo>
                    <a:lnTo>
                      <a:pt x="75" y="14"/>
                    </a:lnTo>
                    <a:lnTo>
                      <a:pt x="75" y="17"/>
                    </a:lnTo>
                    <a:lnTo>
                      <a:pt x="35" y="22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6" y="4"/>
                    </a:lnTo>
                    <a:lnTo>
                      <a:pt x="16" y="2"/>
                    </a:lnTo>
                    <a:lnTo>
                      <a:pt x="29" y="0"/>
                    </a:lnTo>
                    <a:lnTo>
                      <a:pt x="45" y="2"/>
                    </a:lnTo>
                    <a:lnTo>
                      <a:pt x="65" y="7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607" name="Freeform 47"/>
              <p:cNvSpPr/>
              <p:nvPr/>
            </p:nvSpPr>
            <p:spPr>
              <a:xfrm>
                <a:off x="4274" y="2143"/>
                <a:ext cx="1019" cy="288"/>
              </a:xfrm>
              <a:custGeom>
                <a:avLst/>
                <a:gdLst>
                  <a:gd name="txL" fmla="*/ 0 w 1019"/>
                  <a:gd name="txT" fmla="*/ 0 h 288"/>
                  <a:gd name="txR" fmla="*/ 1019 w 1019"/>
                  <a:gd name="txB" fmla="*/ 288 h 288"/>
                </a:gdLst>
                <a:ahLst/>
                <a:cxnLst>
                  <a:cxn ang="0">
                    <a:pos x="1008" y="14"/>
                  </a:cxn>
                  <a:cxn ang="0">
                    <a:pos x="998" y="26"/>
                  </a:cxn>
                  <a:cxn ang="0">
                    <a:pos x="988" y="24"/>
                  </a:cxn>
                  <a:cxn ang="0">
                    <a:pos x="979" y="19"/>
                  </a:cxn>
                  <a:cxn ang="0">
                    <a:pos x="962" y="43"/>
                  </a:cxn>
                  <a:cxn ang="0">
                    <a:pos x="949" y="36"/>
                  </a:cxn>
                  <a:cxn ang="0">
                    <a:pos x="936" y="28"/>
                  </a:cxn>
                  <a:cxn ang="0">
                    <a:pos x="923" y="48"/>
                  </a:cxn>
                  <a:cxn ang="0">
                    <a:pos x="909" y="60"/>
                  </a:cxn>
                  <a:cxn ang="0">
                    <a:pos x="900" y="41"/>
                  </a:cxn>
                  <a:cxn ang="0">
                    <a:pos x="886" y="48"/>
                  </a:cxn>
                  <a:cxn ang="0">
                    <a:pos x="877" y="140"/>
                  </a:cxn>
                  <a:cxn ang="0">
                    <a:pos x="867" y="143"/>
                  </a:cxn>
                  <a:cxn ang="0">
                    <a:pos x="860" y="143"/>
                  </a:cxn>
                  <a:cxn ang="0">
                    <a:pos x="850" y="145"/>
                  </a:cxn>
                  <a:cxn ang="0">
                    <a:pos x="837" y="148"/>
                  </a:cxn>
                  <a:cxn ang="0">
                    <a:pos x="824" y="150"/>
                  </a:cxn>
                  <a:cxn ang="0">
                    <a:pos x="811" y="153"/>
                  </a:cxn>
                  <a:cxn ang="0">
                    <a:pos x="798" y="155"/>
                  </a:cxn>
                  <a:cxn ang="0">
                    <a:pos x="784" y="157"/>
                  </a:cxn>
                  <a:cxn ang="0">
                    <a:pos x="771" y="157"/>
                  </a:cxn>
                  <a:cxn ang="0">
                    <a:pos x="758" y="160"/>
                  </a:cxn>
                  <a:cxn ang="0">
                    <a:pos x="745" y="162"/>
                  </a:cxn>
                  <a:cxn ang="0">
                    <a:pos x="735" y="165"/>
                  </a:cxn>
                  <a:cxn ang="0">
                    <a:pos x="722" y="167"/>
                  </a:cxn>
                  <a:cxn ang="0">
                    <a:pos x="709" y="167"/>
                  </a:cxn>
                  <a:cxn ang="0">
                    <a:pos x="6" y="133"/>
                  </a:cxn>
                  <a:cxn ang="0">
                    <a:pos x="19" y="131"/>
                  </a:cxn>
                  <a:cxn ang="0">
                    <a:pos x="32" y="128"/>
                  </a:cxn>
                  <a:cxn ang="0">
                    <a:pos x="45" y="128"/>
                  </a:cxn>
                  <a:cxn ang="0">
                    <a:pos x="55" y="126"/>
                  </a:cxn>
                  <a:cxn ang="0">
                    <a:pos x="68" y="124"/>
                  </a:cxn>
                  <a:cxn ang="0">
                    <a:pos x="85" y="121"/>
                  </a:cxn>
                  <a:cxn ang="0">
                    <a:pos x="101" y="121"/>
                  </a:cxn>
                  <a:cxn ang="0">
                    <a:pos x="111" y="119"/>
                  </a:cxn>
                  <a:cxn ang="0">
                    <a:pos x="127" y="116"/>
                  </a:cxn>
                  <a:cxn ang="0">
                    <a:pos x="137" y="116"/>
                  </a:cxn>
                  <a:cxn ang="0">
                    <a:pos x="147" y="114"/>
                  </a:cxn>
                  <a:cxn ang="0">
                    <a:pos x="160" y="111"/>
                  </a:cxn>
                  <a:cxn ang="0">
                    <a:pos x="173" y="109"/>
                  </a:cxn>
                  <a:cxn ang="0">
                    <a:pos x="187" y="109"/>
                  </a:cxn>
                  <a:cxn ang="0">
                    <a:pos x="203" y="107"/>
                  </a:cxn>
                  <a:cxn ang="0">
                    <a:pos x="206" y="107"/>
                  </a:cxn>
                  <a:cxn ang="0">
                    <a:pos x="216" y="104"/>
                  </a:cxn>
                  <a:cxn ang="0">
                    <a:pos x="233" y="104"/>
                  </a:cxn>
                  <a:cxn ang="0">
                    <a:pos x="246" y="102"/>
                  </a:cxn>
                  <a:cxn ang="0">
                    <a:pos x="259" y="99"/>
                  </a:cxn>
                  <a:cxn ang="0">
                    <a:pos x="272" y="99"/>
                  </a:cxn>
                  <a:cxn ang="0">
                    <a:pos x="282" y="97"/>
                  </a:cxn>
                </a:cxnLst>
                <a:rect l="txL" t="txT" r="txR" b="txB"/>
                <a:pathLst>
                  <a:path w="1019" h="288">
                    <a:moveTo>
                      <a:pt x="1018" y="119"/>
                    </a:moveTo>
                    <a:lnTo>
                      <a:pt x="1014" y="119"/>
                    </a:lnTo>
                    <a:lnTo>
                      <a:pt x="1014" y="14"/>
                    </a:lnTo>
                    <a:lnTo>
                      <a:pt x="1008" y="14"/>
                    </a:lnTo>
                    <a:lnTo>
                      <a:pt x="1008" y="119"/>
                    </a:lnTo>
                    <a:lnTo>
                      <a:pt x="1002" y="121"/>
                    </a:lnTo>
                    <a:lnTo>
                      <a:pt x="1002" y="24"/>
                    </a:lnTo>
                    <a:lnTo>
                      <a:pt x="998" y="26"/>
                    </a:lnTo>
                    <a:lnTo>
                      <a:pt x="998" y="121"/>
                    </a:lnTo>
                    <a:lnTo>
                      <a:pt x="992" y="121"/>
                    </a:lnTo>
                    <a:lnTo>
                      <a:pt x="992" y="21"/>
                    </a:lnTo>
                    <a:lnTo>
                      <a:pt x="988" y="24"/>
                    </a:lnTo>
                    <a:lnTo>
                      <a:pt x="985" y="124"/>
                    </a:lnTo>
                    <a:lnTo>
                      <a:pt x="979" y="124"/>
                    </a:lnTo>
                    <a:lnTo>
                      <a:pt x="979" y="19"/>
                    </a:lnTo>
                    <a:lnTo>
                      <a:pt x="975" y="126"/>
                    </a:lnTo>
                    <a:lnTo>
                      <a:pt x="965" y="126"/>
                    </a:lnTo>
                    <a:lnTo>
                      <a:pt x="965" y="38"/>
                    </a:lnTo>
                    <a:lnTo>
                      <a:pt x="962" y="43"/>
                    </a:lnTo>
                    <a:lnTo>
                      <a:pt x="962" y="128"/>
                    </a:lnTo>
                    <a:lnTo>
                      <a:pt x="952" y="128"/>
                    </a:lnTo>
                    <a:lnTo>
                      <a:pt x="952" y="33"/>
                    </a:lnTo>
                    <a:lnTo>
                      <a:pt x="949" y="36"/>
                    </a:lnTo>
                    <a:lnTo>
                      <a:pt x="949" y="128"/>
                    </a:lnTo>
                    <a:lnTo>
                      <a:pt x="939" y="131"/>
                    </a:lnTo>
                    <a:lnTo>
                      <a:pt x="939" y="28"/>
                    </a:lnTo>
                    <a:lnTo>
                      <a:pt x="936" y="28"/>
                    </a:lnTo>
                    <a:lnTo>
                      <a:pt x="936" y="131"/>
                    </a:lnTo>
                    <a:lnTo>
                      <a:pt x="926" y="133"/>
                    </a:lnTo>
                    <a:lnTo>
                      <a:pt x="926" y="48"/>
                    </a:lnTo>
                    <a:lnTo>
                      <a:pt x="923" y="48"/>
                    </a:lnTo>
                    <a:lnTo>
                      <a:pt x="923" y="133"/>
                    </a:lnTo>
                    <a:lnTo>
                      <a:pt x="913" y="135"/>
                    </a:lnTo>
                    <a:lnTo>
                      <a:pt x="913" y="60"/>
                    </a:lnTo>
                    <a:lnTo>
                      <a:pt x="909" y="60"/>
                    </a:lnTo>
                    <a:lnTo>
                      <a:pt x="909" y="135"/>
                    </a:lnTo>
                    <a:lnTo>
                      <a:pt x="900" y="138"/>
                    </a:lnTo>
                    <a:lnTo>
                      <a:pt x="900" y="43"/>
                    </a:lnTo>
                    <a:lnTo>
                      <a:pt x="900" y="41"/>
                    </a:lnTo>
                    <a:lnTo>
                      <a:pt x="896" y="138"/>
                    </a:lnTo>
                    <a:lnTo>
                      <a:pt x="886" y="138"/>
                    </a:lnTo>
                    <a:lnTo>
                      <a:pt x="886" y="48"/>
                    </a:lnTo>
                    <a:lnTo>
                      <a:pt x="883" y="75"/>
                    </a:lnTo>
                    <a:lnTo>
                      <a:pt x="883" y="140"/>
                    </a:lnTo>
                    <a:lnTo>
                      <a:pt x="877" y="140"/>
                    </a:lnTo>
                    <a:lnTo>
                      <a:pt x="877" y="75"/>
                    </a:lnTo>
                    <a:lnTo>
                      <a:pt x="873" y="75"/>
                    </a:lnTo>
                    <a:lnTo>
                      <a:pt x="873" y="143"/>
                    </a:lnTo>
                    <a:lnTo>
                      <a:pt x="867" y="143"/>
                    </a:lnTo>
                    <a:lnTo>
                      <a:pt x="863" y="143"/>
                    </a:lnTo>
                    <a:lnTo>
                      <a:pt x="863" y="85"/>
                    </a:lnTo>
                    <a:lnTo>
                      <a:pt x="860" y="143"/>
                    </a:lnTo>
                    <a:lnTo>
                      <a:pt x="854" y="145"/>
                    </a:lnTo>
                    <a:lnTo>
                      <a:pt x="854" y="77"/>
                    </a:lnTo>
                    <a:lnTo>
                      <a:pt x="850" y="77"/>
                    </a:lnTo>
                    <a:lnTo>
                      <a:pt x="850" y="145"/>
                    </a:lnTo>
                    <a:lnTo>
                      <a:pt x="840" y="148"/>
                    </a:lnTo>
                    <a:lnTo>
                      <a:pt x="840" y="87"/>
                    </a:lnTo>
                    <a:lnTo>
                      <a:pt x="837" y="87"/>
                    </a:lnTo>
                    <a:lnTo>
                      <a:pt x="837" y="148"/>
                    </a:lnTo>
                    <a:lnTo>
                      <a:pt x="827" y="150"/>
                    </a:lnTo>
                    <a:lnTo>
                      <a:pt x="827" y="87"/>
                    </a:lnTo>
                    <a:lnTo>
                      <a:pt x="824" y="87"/>
                    </a:lnTo>
                    <a:lnTo>
                      <a:pt x="824" y="150"/>
                    </a:lnTo>
                    <a:lnTo>
                      <a:pt x="814" y="150"/>
                    </a:lnTo>
                    <a:lnTo>
                      <a:pt x="814" y="97"/>
                    </a:lnTo>
                    <a:lnTo>
                      <a:pt x="811" y="99"/>
                    </a:lnTo>
                    <a:lnTo>
                      <a:pt x="811" y="153"/>
                    </a:lnTo>
                    <a:lnTo>
                      <a:pt x="801" y="155"/>
                    </a:lnTo>
                    <a:lnTo>
                      <a:pt x="801" y="121"/>
                    </a:lnTo>
                    <a:lnTo>
                      <a:pt x="798" y="121"/>
                    </a:lnTo>
                    <a:lnTo>
                      <a:pt x="798" y="155"/>
                    </a:lnTo>
                    <a:lnTo>
                      <a:pt x="788" y="155"/>
                    </a:lnTo>
                    <a:lnTo>
                      <a:pt x="788" y="121"/>
                    </a:lnTo>
                    <a:lnTo>
                      <a:pt x="784" y="126"/>
                    </a:lnTo>
                    <a:lnTo>
                      <a:pt x="784" y="157"/>
                    </a:lnTo>
                    <a:lnTo>
                      <a:pt x="775" y="157"/>
                    </a:lnTo>
                    <a:lnTo>
                      <a:pt x="775" y="102"/>
                    </a:lnTo>
                    <a:lnTo>
                      <a:pt x="771" y="102"/>
                    </a:lnTo>
                    <a:lnTo>
                      <a:pt x="771" y="157"/>
                    </a:lnTo>
                    <a:lnTo>
                      <a:pt x="765" y="160"/>
                    </a:lnTo>
                    <a:lnTo>
                      <a:pt x="765" y="111"/>
                    </a:lnTo>
                    <a:lnTo>
                      <a:pt x="761" y="111"/>
                    </a:lnTo>
                    <a:lnTo>
                      <a:pt x="758" y="160"/>
                    </a:lnTo>
                    <a:lnTo>
                      <a:pt x="751" y="162"/>
                    </a:lnTo>
                    <a:lnTo>
                      <a:pt x="751" y="128"/>
                    </a:lnTo>
                    <a:lnTo>
                      <a:pt x="745" y="128"/>
                    </a:lnTo>
                    <a:lnTo>
                      <a:pt x="745" y="162"/>
                    </a:lnTo>
                    <a:lnTo>
                      <a:pt x="738" y="165"/>
                    </a:lnTo>
                    <a:lnTo>
                      <a:pt x="738" y="119"/>
                    </a:lnTo>
                    <a:lnTo>
                      <a:pt x="735" y="119"/>
                    </a:lnTo>
                    <a:lnTo>
                      <a:pt x="735" y="165"/>
                    </a:lnTo>
                    <a:lnTo>
                      <a:pt x="725" y="165"/>
                    </a:lnTo>
                    <a:lnTo>
                      <a:pt x="725" y="138"/>
                    </a:lnTo>
                    <a:lnTo>
                      <a:pt x="722" y="138"/>
                    </a:lnTo>
                    <a:lnTo>
                      <a:pt x="722" y="167"/>
                    </a:lnTo>
                    <a:lnTo>
                      <a:pt x="712" y="167"/>
                    </a:lnTo>
                    <a:lnTo>
                      <a:pt x="712" y="153"/>
                    </a:lnTo>
                    <a:lnTo>
                      <a:pt x="709" y="153"/>
                    </a:lnTo>
                    <a:lnTo>
                      <a:pt x="709" y="167"/>
                    </a:lnTo>
                    <a:lnTo>
                      <a:pt x="702" y="170"/>
                    </a:lnTo>
                    <a:lnTo>
                      <a:pt x="0" y="287"/>
                    </a:lnTo>
                    <a:lnTo>
                      <a:pt x="0" y="133"/>
                    </a:lnTo>
                    <a:lnTo>
                      <a:pt x="6" y="133"/>
                    </a:lnTo>
                    <a:lnTo>
                      <a:pt x="9" y="257"/>
                    </a:lnTo>
                    <a:lnTo>
                      <a:pt x="12" y="257"/>
                    </a:lnTo>
                    <a:lnTo>
                      <a:pt x="9" y="131"/>
                    </a:lnTo>
                    <a:lnTo>
                      <a:pt x="19" y="131"/>
                    </a:lnTo>
                    <a:lnTo>
                      <a:pt x="19" y="257"/>
                    </a:lnTo>
                    <a:lnTo>
                      <a:pt x="22" y="255"/>
                    </a:lnTo>
                    <a:lnTo>
                      <a:pt x="22" y="131"/>
                    </a:lnTo>
                    <a:lnTo>
                      <a:pt x="32" y="128"/>
                    </a:lnTo>
                    <a:lnTo>
                      <a:pt x="32" y="272"/>
                    </a:lnTo>
                    <a:lnTo>
                      <a:pt x="35" y="272"/>
                    </a:lnTo>
                    <a:lnTo>
                      <a:pt x="35" y="128"/>
                    </a:lnTo>
                    <a:lnTo>
                      <a:pt x="45" y="128"/>
                    </a:lnTo>
                    <a:lnTo>
                      <a:pt x="45" y="265"/>
                    </a:lnTo>
                    <a:lnTo>
                      <a:pt x="48" y="262"/>
                    </a:lnTo>
                    <a:lnTo>
                      <a:pt x="48" y="126"/>
                    </a:lnTo>
                    <a:lnTo>
                      <a:pt x="55" y="126"/>
                    </a:lnTo>
                    <a:lnTo>
                      <a:pt x="55" y="252"/>
                    </a:lnTo>
                    <a:lnTo>
                      <a:pt x="61" y="252"/>
                    </a:lnTo>
                    <a:lnTo>
                      <a:pt x="61" y="126"/>
                    </a:lnTo>
                    <a:lnTo>
                      <a:pt x="68" y="124"/>
                    </a:lnTo>
                    <a:lnTo>
                      <a:pt x="71" y="240"/>
                    </a:lnTo>
                    <a:lnTo>
                      <a:pt x="75" y="124"/>
                    </a:lnTo>
                    <a:lnTo>
                      <a:pt x="85" y="121"/>
                    </a:lnTo>
                    <a:lnTo>
                      <a:pt x="85" y="216"/>
                    </a:lnTo>
                    <a:lnTo>
                      <a:pt x="88" y="219"/>
                    </a:lnTo>
                    <a:lnTo>
                      <a:pt x="88" y="121"/>
                    </a:lnTo>
                    <a:lnTo>
                      <a:pt x="101" y="121"/>
                    </a:lnTo>
                    <a:lnTo>
                      <a:pt x="101" y="219"/>
                    </a:lnTo>
                    <a:lnTo>
                      <a:pt x="104" y="219"/>
                    </a:lnTo>
                    <a:lnTo>
                      <a:pt x="104" y="119"/>
                    </a:lnTo>
                    <a:lnTo>
                      <a:pt x="111" y="119"/>
                    </a:lnTo>
                    <a:lnTo>
                      <a:pt x="111" y="199"/>
                    </a:lnTo>
                    <a:lnTo>
                      <a:pt x="114" y="199"/>
                    </a:lnTo>
                    <a:lnTo>
                      <a:pt x="117" y="119"/>
                    </a:lnTo>
                    <a:lnTo>
                      <a:pt x="127" y="116"/>
                    </a:lnTo>
                    <a:lnTo>
                      <a:pt x="124" y="192"/>
                    </a:lnTo>
                    <a:lnTo>
                      <a:pt x="127" y="192"/>
                    </a:lnTo>
                    <a:lnTo>
                      <a:pt x="127" y="116"/>
                    </a:lnTo>
                    <a:lnTo>
                      <a:pt x="137" y="116"/>
                    </a:lnTo>
                    <a:lnTo>
                      <a:pt x="137" y="211"/>
                    </a:lnTo>
                    <a:lnTo>
                      <a:pt x="140" y="211"/>
                    </a:lnTo>
                    <a:lnTo>
                      <a:pt x="140" y="114"/>
                    </a:lnTo>
                    <a:lnTo>
                      <a:pt x="147" y="114"/>
                    </a:lnTo>
                    <a:lnTo>
                      <a:pt x="147" y="236"/>
                    </a:lnTo>
                    <a:lnTo>
                      <a:pt x="150" y="233"/>
                    </a:lnTo>
                    <a:lnTo>
                      <a:pt x="150" y="114"/>
                    </a:lnTo>
                    <a:lnTo>
                      <a:pt x="160" y="111"/>
                    </a:lnTo>
                    <a:lnTo>
                      <a:pt x="160" y="199"/>
                    </a:lnTo>
                    <a:lnTo>
                      <a:pt x="163" y="194"/>
                    </a:lnTo>
                    <a:lnTo>
                      <a:pt x="163" y="111"/>
                    </a:lnTo>
                    <a:lnTo>
                      <a:pt x="173" y="109"/>
                    </a:lnTo>
                    <a:lnTo>
                      <a:pt x="173" y="187"/>
                    </a:lnTo>
                    <a:lnTo>
                      <a:pt x="177" y="187"/>
                    </a:lnTo>
                    <a:lnTo>
                      <a:pt x="180" y="109"/>
                    </a:lnTo>
                    <a:lnTo>
                      <a:pt x="187" y="109"/>
                    </a:lnTo>
                    <a:lnTo>
                      <a:pt x="187" y="172"/>
                    </a:lnTo>
                    <a:lnTo>
                      <a:pt x="190" y="172"/>
                    </a:lnTo>
                    <a:lnTo>
                      <a:pt x="190" y="109"/>
                    </a:lnTo>
                    <a:lnTo>
                      <a:pt x="203" y="107"/>
                    </a:lnTo>
                    <a:lnTo>
                      <a:pt x="203" y="167"/>
                    </a:lnTo>
                    <a:lnTo>
                      <a:pt x="203" y="170"/>
                    </a:lnTo>
                    <a:lnTo>
                      <a:pt x="206" y="167"/>
                    </a:lnTo>
                    <a:lnTo>
                      <a:pt x="206" y="107"/>
                    </a:lnTo>
                    <a:lnTo>
                      <a:pt x="213" y="107"/>
                    </a:lnTo>
                    <a:lnTo>
                      <a:pt x="213" y="143"/>
                    </a:lnTo>
                    <a:lnTo>
                      <a:pt x="219" y="140"/>
                    </a:lnTo>
                    <a:lnTo>
                      <a:pt x="216" y="104"/>
                    </a:lnTo>
                    <a:lnTo>
                      <a:pt x="229" y="104"/>
                    </a:lnTo>
                    <a:lnTo>
                      <a:pt x="229" y="157"/>
                    </a:lnTo>
                    <a:lnTo>
                      <a:pt x="233" y="155"/>
                    </a:lnTo>
                    <a:lnTo>
                      <a:pt x="233" y="104"/>
                    </a:lnTo>
                    <a:lnTo>
                      <a:pt x="239" y="102"/>
                    </a:lnTo>
                    <a:lnTo>
                      <a:pt x="242" y="145"/>
                    </a:lnTo>
                    <a:lnTo>
                      <a:pt x="246" y="145"/>
                    </a:lnTo>
                    <a:lnTo>
                      <a:pt x="246" y="102"/>
                    </a:lnTo>
                    <a:lnTo>
                      <a:pt x="256" y="99"/>
                    </a:lnTo>
                    <a:lnTo>
                      <a:pt x="256" y="131"/>
                    </a:lnTo>
                    <a:lnTo>
                      <a:pt x="259" y="131"/>
                    </a:lnTo>
                    <a:lnTo>
                      <a:pt x="259" y="99"/>
                    </a:lnTo>
                    <a:lnTo>
                      <a:pt x="269" y="99"/>
                    </a:lnTo>
                    <a:lnTo>
                      <a:pt x="269" y="126"/>
                    </a:lnTo>
                    <a:lnTo>
                      <a:pt x="272" y="126"/>
                    </a:lnTo>
                    <a:lnTo>
                      <a:pt x="272" y="99"/>
                    </a:lnTo>
                    <a:lnTo>
                      <a:pt x="279" y="97"/>
                    </a:lnTo>
                    <a:lnTo>
                      <a:pt x="279" y="114"/>
                    </a:lnTo>
                    <a:lnTo>
                      <a:pt x="282" y="114"/>
                    </a:lnTo>
                    <a:lnTo>
                      <a:pt x="282" y="97"/>
                    </a:lnTo>
                    <a:lnTo>
                      <a:pt x="1018" y="0"/>
                    </a:lnTo>
                    <a:lnTo>
                      <a:pt x="1018" y="119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608" name="Freeform 48"/>
              <p:cNvSpPr/>
              <p:nvPr/>
            </p:nvSpPr>
            <p:spPr>
              <a:xfrm>
                <a:off x="3759" y="2143"/>
                <a:ext cx="17" cy="17"/>
              </a:xfrm>
              <a:custGeom>
                <a:avLst/>
                <a:gdLst>
                  <a:gd name="txL" fmla="*/ 0 w 17"/>
                  <a:gd name="txT" fmla="*/ 0 h 17"/>
                  <a:gd name="txR" fmla="*/ 17 w 17"/>
                  <a:gd name="txB" fmla="*/ 17 h 17"/>
                </a:gdLst>
                <a:ahLst/>
                <a:cxnLst>
                  <a:cxn ang="0">
                    <a:pos x="16" y="8"/>
                  </a:cxn>
                  <a:cxn ang="0">
                    <a:pos x="16" y="16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10" y="8"/>
                  </a:cxn>
                  <a:cxn ang="0">
                    <a:pos x="16" y="8"/>
                  </a:cxn>
                </a:cxnLst>
                <a:rect l="txL" t="txT" r="txR" b="txB"/>
                <a:pathLst>
                  <a:path w="17" h="17">
                    <a:moveTo>
                      <a:pt x="16" y="8"/>
                    </a:moveTo>
                    <a:lnTo>
                      <a:pt x="16" y="1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16" y="8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C2E3FF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609" name="Freeform 49"/>
              <p:cNvSpPr/>
              <p:nvPr/>
            </p:nvSpPr>
            <p:spPr>
              <a:xfrm>
                <a:off x="4667" y="2146"/>
                <a:ext cx="54" cy="17"/>
              </a:xfrm>
              <a:custGeom>
                <a:avLst/>
                <a:gdLst>
                  <a:gd name="txL" fmla="*/ 0 w 54"/>
                  <a:gd name="txT" fmla="*/ 0 h 17"/>
                  <a:gd name="txR" fmla="*/ 54 w 54"/>
                  <a:gd name="txB" fmla="*/ 17 h 17"/>
                </a:gdLst>
                <a:ahLst/>
                <a:cxnLst>
                  <a:cxn ang="0">
                    <a:pos x="53" y="4"/>
                  </a:cxn>
                  <a:cxn ang="0">
                    <a:pos x="36" y="7"/>
                  </a:cxn>
                  <a:cxn ang="0">
                    <a:pos x="29" y="11"/>
                  </a:cxn>
                  <a:cxn ang="0">
                    <a:pos x="29" y="16"/>
                  </a:cxn>
                  <a:cxn ang="0">
                    <a:pos x="23" y="16"/>
                  </a:cxn>
                  <a:cxn ang="0">
                    <a:pos x="0" y="11"/>
                  </a:cxn>
                  <a:cxn ang="0">
                    <a:pos x="3" y="7"/>
                  </a:cxn>
                  <a:cxn ang="0">
                    <a:pos x="6" y="4"/>
                  </a:cxn>
                  <a:cxn ang="0">
                    <a:pos x="23" y="0"/>
                  </a:cxn>
                  <a:cxn ang="0">
                    <a:pos x="43" y="2"/>
                  </a:cxn>
                  <a:cxn ang="0">
                    <a:pos x="53" y="4"/>
                  </a:cxn>
                </a:cxnLst>
                <a:rect l="txL" t="txT" r="txR" b="txB"/>
                <a:pathLst>
                  <a:path w="54" h="17">
                    <a:moveTo>
                      <a:pt x="53" y="4"/>
                    </a:moveTo>
                    <a:lnTo>
                      <a:pt x="36" y="7"/>
                    </a:lnTo>
                    <a:lnTo>
                      <a:pt x="29" y="11"/>
                    </a:lnTo>
                    <a:lnTo>
                      <a:pt x="29" y="16"/>
                    </a:lnTo>
                    <a:lnTo>
                      <a:pt x="23" y="16"/>
                    </a:lnTo>
                    <a:lnTo>
                      <a:pt x="0" y="11"/>
                    </a:lnTo>
                    <a:lnTo>
                      <a:pt x="3" y="7"/>
                    </a:lnTo>
                    <a:lnTo>
                      <a:pt x="6" y="4"/>
                    </a:lnTo>
                    <a:lnTo>
                      <a:pt x="23" y="0"/>
                    </a:lnTo>
                    <a:lnTo>
                      <a:pt x="43" y="2"/>
                    </a:lnTo>
                    <a:lnTo>
                      <a:pt x="53" y="4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610" name="Freeform 50"/>
              <p:cNvSpPr/>
              <p:nvPr/>
            </p:nvSpPr>
            <p:spPr>
              <a:xfrm>
                <a:off x="3773" y="2148"/>
                <a:ext cx="17" cy="17"/>
              </a:xfrm>
              <a:custGeom>
                <a:avLst/>
                <a:gdLst>
                  <a:gd name="txL" fmla="*/ 0 w 17"/>
                  <a:gd name="txT" fmla="*/ 0 h 17"/>
                  <a:gd name="txR" fmla="*/ 17 w 17"/>
                  <a:gd name="txB" fmla="*/ 17 h 17"/>
                </a:gdLst>
                <a:ahLst/>
                <a:cxnLst>
                  <a:cxn ang="0">
                    <a:pos x="16" y="16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16" y="8"/>
                  </a:cxn>
                  <a:cxn ang="0">
                    <a:pos x="16" y="16"/>
                  </a:cxn>
                </a:cxnLst>
                <a:rect l="txL" t="txT" r="txR" b="txB"/>
                <a:pathLst>
                  <a:path w="17" h="17">
                    <a:moveTo>
                      <a:pt x="16" y="16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16" y="8"/>
                    </a:lnTo>
                    <a:lnTo>
                      <a:pt x="16" y="16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C2E3FF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611" name="Freeform 51"/>
              <p:cNvSpPr/>
              <p:nvPr/>
            </p:nvSpPr>
            <p:spPr>
              <a:xfrm>
                <a:off x="4700" y="2153"/>
                <a:ext cx="38" cy="17"/>
              </a:xfrm>
              <a:custGeom>
                <a:avLst/>
                <a:gdLst>
                  <a:gd name="txL" fmla="*/ 0 w 38"/>
                  <a:gd name="txT" fmla="*/ 0 h 17"/>
                  <a:gd name="txR" fmla="*/ 38 w 38"/>
                  <a:gd name="txB" fmla="*/ 17 h 17"/>
                </a:gdLst>
                <a:ahLst/>
                <a:cxnLst>
                  <a:cxn ang="0">
                    <a:pos x="37" y="7"/>
                  </a:cxn>
                  <a:cxn ang="0">
                    <a:pos x="37" y="7"/>
                  </a:cxn>
                  <a:cxn ang="0">
                    <a:pos x="37" y="7"/>
                  </a:cxn>
                  <a:cxn ang="0">
                    <a:pos x="0" y="16"/>
                  </a:cxn>
                  <a:cxn ang="0">
                    <a:pos x="3" y="7"/>
                  </a:cxn>
                  <a:cxn ang="0">
                    <a:pos x="13" y="4"/>
                  </a:cxn>
                  <a:cxn ang="0">
                    <a:pos x="20" y="0"/>
                  </a:cxn>
                  <a:cxn ang="0">
                    <a:pos x="30" y="4"/>
                  </a:cxn>
                  <a:cxn ang="0">
                    <a:pos x="37" y="7"/>
                  </a:cxn>
                </a:cxnLst>
                <a:rect l="txL" t="txT" r="txR" b="txB"/>
                <a:pathLst>
                  <a:path w="38" h="17">
                    <a:moveTo>
                      <a:pt x="37" y="7"/>
                    </a:moveTo>
                    <a:lnTo>
                      <a:pt x="37" y="7"/>
                    </a:lnTo>
                    <a:lnTo>
                      <a:pt x="0" y="16"/>
                    </a:lnTo>
                    <a:lnTo>
                      <a:pt x="3" y="7"/>
                    </a:lnTo>
                    <a:lnTo>
                      <a:pt x="13" y="4"/>
                    </a:lnTo>
                    <a:lnTo>
                      <a:pt x="20" y="0"/>
                    </a:lnTo>
                    <a:lnTo>
                      <a:pt x="30" y="4"/>
                    </a:lnTo>
                    <a:lnTo>
                      <a:pt x="37" y="7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612" name="Freeform 52"/>
              <p:cNvSpPr/>
              <p:nvPr/>
            </p:nvSpPr>
            <p:spPr>
              <a:xfrm>
                <a:off x="3789" y="2155"/>
                <a:ext cx="17" cy="17"/>
              </a:xfrm>
              <a:custGeom>
                <a:avLst/>
                <a:gdLst>
                  <a:gd name="txL" fmla="*/ 0 w 17"/>
                  <a:gd name="txT" fmla="*/ 0 h 17"/>
                  <a:gd name="txR" fmla="*/ 17 w 17"/>
                  <a:gd name="txB" fmla="*/ 17 h 17"/>
                </a:gdLst>
                <a:ahLst/>
                <a:cxnLst>
                  <a:cxn ang="0">
                    <a:pos x="16" y="16"/>
                  </a:cxn>
                  <a:cxn ang="0">
                    <a:pos x="12" y="16"/>
                  </a:cxn>
                  <a:cxn ang="0">
                    <a:pos x="0" y="10"/>
                  </a:cxn>
                  <a:cxn ang="0">
                    <a:pos x="0" y="0"/>
                  </a:cxn>
                  <a:cxn ang="0">
                    <a:pos x="12" y="4"/>
                  </a:cxn>
                  <a:cxn ang="0">
                    <a:pos x="16" y="16"/>
                  </a:cxn>
                </a:cxnLst>
                <a:rect l="txL" t="txT" r="txR" b="txB"/>
                <a:pathLst>
                  <a:path w="17" h="17">
                    <a:moveTo>
                      <a:pt x="16" y="16"/>
                    </a:moveTo>
                    <a:lnTo>
                      <a:pt x="12" y="16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2" y="4"/>
                    </a:lnTo>
                    <a:lnTo>
                      <a:pt x="16" y="16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C2E3FF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613" name="Freeform 53"/>
              <p:cNvSpPr/>
              <p:nvPr/>
            </p:nvSpPr>
            <p:spPr>
              <a:xfrm>
                <a:off x="4147" y="2160"/>
                <a:ext cx="265" cy="37"/>
              </a:xfrm>
              <a:custGeom>
                <a:avLst/>
                <a:gdLst>
                  <a:gd name="txL" fmla="*/ 0 w 265"/>
                  <a:gd name="txT" fmla="*/ 0 h 37"/>
                  <a:gd name="txR" fmla="*/ 265 w 265"/>
                  <a:gd name="txB" fmla="*/ 37 h 37"/>
                </a:gdLst>
                <a:ahLst/>
                <a:cxnLst>
                  <a:cxn ang="0">
                    <a:pos x="260" y="4"/>
                  </a:cxn>
                  <a:cxn ang="0">
                    <a:pos x="244" y="7"/>
                  </a:cxn>
                  <a:cxn ang="0">
                    <a:pos x="112" y="24"/>
                  </a:cxn>
                  <a:cxn ang="0">
                    <a:pos x="0" y="36"/>
                  </a:cxn>
                  <a:cxn ang="0">
                    <a:pos x="6" y="28"/>
                  </a:cxn>
                  <a:cxn ang="0">
                    <a:pos x="260" y="0"/>
                  </a:cxn>
                  <a:cxn ang="0">
                    <a:pos x="264" y="0"/>
                  </a:cxn>
                  <a:cxn ang="0">
                    <a:pos x="260" y="4"/>
                  </a:cxn>
                </a:cxnLst>
                <a:rect l="txL" t="txT" r="txR" b="txB"/>
                <a:pathLst>
                  <a:path w="265" h="37">
                    <a:moveTo>
                      <a:pt x="260" y="4"/>
                    </a:moveTo>
                    <a:lnTo>
                      <a:pt x="244" y="7"/>
                    </a:lnTo>
                    <a:lnTo>
                      <a:pt x="112" y="24"/>
                    </a:lnTo>
                    <a:lnTo>
                      <a:pt x="0" y="36"/>
                    </a:lnTo>
                    <a:lnTo>
                      <a:pt x="6" y="28"/>
                    </a:lnTo>
                    <a:lnTo>
                      <a:pt x="260" y="0"/>
                    </a:lnTo>
                    <a:lnTo>
                      <a:pt x="264" y="0"/>
                    </a:lnTo>
                    <a:lnTo>
                      <a:pt x="260" y="4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614" name="Freeform 54"/>
              <p:cNvSpPr/>
              <p:nvPr/>
            </p:nvSpPr>
            <p:spPr>
              <a:xfrm>
                <a:off x="3806" y="2160"/>
                <a:ext cx="17" cy="17"/>
              </a:xfrm>
              <a:custGeom>
                <a:avLst/>
                <a:gdLst>
                  <a:gd name="txL" fmla="*/ 0 w 17"/>
                  <a:gd name="txT" fmla="*/ 0 h 17"/>
                  <a:gd name="txR" fmla="*/ 17 w 17"/>
                  <a:gd name="txB" fmla="*/ 17 h 17"/>
                </a:gdLst>
                <a:ahLst/>
                <a:cxnLst>
                  <a:cxn ang="0">
                    <a:pos x="16" y="12"/>
                  </a:cxn>
                  <a:cxn ang="0">
                    <a:pos x="16" y="16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12" y="4"/>
                  </a:cxn>
                  <a:cxn ang="0">
                    <a:pos x="16" y="12"/>
                  </a:cxn>
                </a:cxnLst>
                <a:rect l="txL" t="txT" r="txR" b="txB"/>
                <a:pathLst>
                  <a:path w="17" h="17">
                    <a:moveTo>
                      <a:pt x="16" y="12"/>
                    </a:moveTo>
                    <a:lnTo>
                      <a:pt x="16" y="1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12" y="4"/>
                    </a:lnTo>
                    <a:lnTo>
                      <a:pt x="16" y="12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C2E3FF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615" name="Freeform 55"/>
              <p:cNvSpPr/>
              <p:nvPr/>
            </p:nvSpPr>
            <p:spPr>
              <a:xfrm>
                <a:off x="4121" y="2162"/>
                <a:ext cx="31" cy="35"/>
              </a:xfrm>
              <a:custGeom>
                <a:avLst/>
                <a:gdLst>
                  <a:gd name="txL" fmla="*/ 0 w 31"/>
                  <a:gd name="txT" fmla="*/ 0 h 35"/>
                  <a:gd name="txR" fmla="*/ 31 w 31"/>
                  <a:gd name="txB" fmla="*/ 35 h 35"/>
                </a:gdLst>
                <a:ahLst/>
                <a:cxnLst>
                  <a:cxn ang="0">
                    <a:pos x="26" y="12"/>
                  </a:cxn>
                  <a:cxn ang="0">
                    <a:pos x="30" y="24"/>
                  </a:cxn>
                  <a:cxn ang="0">
                    <a:pos x="20" y="34"/>
                  </a:cxn>
                  <a:cxn ang="0">
                    <a:pos x="16" y="34"/>
                  </a:cxn>
                  <a:cxn ang="0">
                    <a:pos x="6" y="31"/>
                  </a:cxn>
                  <a:cxn ang="0">
                    <a:pos x="6" y="24"/>
                  </a:cxn>
                  <a:cxn ang="0">
                    <a:pos x="0" y="19"/>
                  </a:cxn>
                  <a:cxn ang="0">
                    <a:pos x="0" y="0"/>
                  </a:cxn>
                  <a:cxn ang="0">
                    <a:pos x="26" y="7"/>
                  </a:cxn>
                  <a:cxn ang="0">
                    <a:pos x="26" y="12"/>
                  </a:cxn>
                </a:cxnLst>
                <a:rect l="txL" t="txT" r="txR" b="txB"/>
                <a:pathLst>
                  <a:path w="31" h="35">
                    <a:moveTo>
                      <a:pt x="26" y="12"/>
                    </a:moveTo>
                    <a:lnTo>
                      <a:pt x="30" y="24"/>
                    </a:lnTo>
                    <a:lnTo>
                      <a:pt x="20" y="34"/>
                    </a:lnTo>
                    <a:lnTo>
                      <a:pt x="16" y="34"/>
                    </a:lnTo>
                    <a:lnTo>
                      <a:pt x="6" y="31"/>
                    </a:lnTo>
                    <a:lnTo>
                      <a:pt x="6" y="24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26" y="7"/>
                    </a:lnTo>
                    <a:lnTo>
                      <a:pt x="26" y="12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616" name="Freeform 56"/>
              <p:cNvSpPr/>
              <p:nvPr/>
            </p:nvSpPr>
            <p:spPr>
              <a:xfrm>
                <a:off x="3822" y="2165"/>
                <a:ext cx="17" cy="17"/>
              </a:xfrm>
              <a:custGeom>
                <a:avLst/>
                <a:gdLst>
                  <a:gd name="txL" fmla="*/ 0 w 17"/>
                  <a:gd name="txT" fmla="*/ 0 h 17"/>
                  <a:gd name="txR" fmla="*/ 17 w 17"/>
                  <a:gd name="txB" fmla="*/ 17 h 17"/>
                </a:gdLst>
                <a:ahLst/>
                <a:cxnLst>
                  <a:cxn ang="0">
                    <a:pos x="16" y="8"/>
                  </a:cxn>
                  <a:cxn ang="0">
                    <a:pos x="16" y="16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16" y="8"/>
                  </a:cxn>
                  <a:cxn ang="0">
                    <a:pos x="16" y="8"/>
                  </a:cxn>
                </a:cxnLst>
                <a:rect l="txL" t="txT" r="txR" b="txB"/>
                <a:pathLst>
                  <a:path w="17" h="17">
                    <a:moveTo>
                      <a:pt x="16" y="8"/>
                    </a:moveTo>
                    <a:lnTo>
                      <a:pt x="16" y="1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16" y="8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C2E3FF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617" name="Freeform 57"/>
              <p:cNvSpPr/>
              <p:nvPr/>
            </p:nvSpPr>
            <p:spPr>
              <a:xfrm>
                <a:off x="3838" y="2172"/>
                <a:ext cx="17" cy="17"/>
              </a:xfrm>
              <a:custGeom>
                <a:avLst/>
                <a:gdLst>
                  <a:gd name="txL" fmla="*/ 0 w 17"/>
                  <a:gd name="txT" fmla="*/ 0 h 17"/>
                  <a:gd name="txR" fmla="*/ 17 w 17"/>
                  <a:gd name="txB" fmla="*/ 17 h 17"/>
                </a:gdLst>
                <a:ahLst/>
                <a:cxnLst>
                  <a:cxn ang="0">
                    <a:pos x="16" y="16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16" y="8"/>
                  </a:cxn>
                  <a:cxn ang="0">
                    <a:pos x="16" y="16"/>
                  </a:cxn>
                </a:cxnLst>
                <a:rect l="txL" t="txT" r="txR" b="txB"/>
                <a:pathLst>
                  <a:path w="17" h="17">
                    <a:moveTo>
                      <a:pt x="16" y="16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16" y="8"/>
                    </a:lnTo>
                    <a:lnTo>
                      <a:pt x="16" y="16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C2E3FF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618" name="Freeform 58"/>
              <p:cNvSpPr/>
              <p:nvPr/>
            </p:nvSpPr>
            <p:spPr>
              <a:xfrm>
                <a:off x="3856" y="2177"/>
                <a:ext cx="17" cy="17"/>
              </a:xfrm>
              <a:custGeom>
                <a:avLst/>
                <a:gdLst>
                  <a:gd name="txL" fmla="*/ 0 w 17"/>
                  <a:gd name="txT" fmla="*/ 0 h 17"/>
                  <a:gd name="txR" fmla="*/ 17 w 17"/>
                  <a:gd name="txB" fmla="*/ 17 h 17"/>
                </a:gdLst>
                <a:ahLst/>
                <a:cxnLst>
                  <a:cxn ang="0">
                    <a:pos x="16" y="16"/>
                  </a:cxn>
                  <a:cxn ang="0">
                    <a:pos x="16" y="16"/>
                  </a:cxn>
                  <a:cxn ang="0">
                    <a:pos x="10" y="16"/>
                  </a:cxn>
                  <a:cxn ang="0">
                    <a:pos x="0" y="10"/>
                  </a:cxn>
                  <a:cxn ang="0">
                    <a:pos x="0" y="0"/>
                  </a:cxn>
                  <a:cxn ang="0">
                    <a:pos x="16" y="5"/>
                  </a:cxn>
                  <a:cxn ang="0">
                    <a:pos x="16" y="16"/>
                  </a:cxn>
                </a:cxnLst>
                <a:rect l="txL" t="txT" r="txR" b="txB"/>
                <a:pathLst>
                  <a:path w="17" h="17">
                    <a:moveTo>
                      <a:pt x="16" y="16"/>
                    </a:moveTo>
                    <a:lnTo>
                      <a:pt x="16" y="16"/>
                    </a:lnTo>
                    <a:lnTo>
                      <a:pt x="10" y="16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6" y="5"/>
                    </a:lnTo>
                    <a:lnTo>
                      <a:pt x="16" y="16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C2E3FF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619" name="Freeform 59"/>
              <p:cNvSpPr/>
              <p:nvPr/>
            </p:nvSpPr>
            <p:spPr>
              <a:xfrm>
                <a:off x="3868" y="2182"/>
                <a:ext cx="17" cy="17"/>
              </a:xfrm>
              <a:custGeom>
                <a:avLst/>
                <a:gdLst>
                  <a:gd name="txL" fmla="*/ 0 w 17"/>
                  <a:gd name="txT" fmla="*/ 0 h 17"/>
                  <a:gd name="txR" fmla="*/ 17 w 17"/>
                  <a:gd name="txB" fmla="*/ 17 h 17"/>
                </a:gdLst>
                <a:ahLst/>
                <a:cxnLst>
                  <a:cxn ang="0">
                    <a:pos x="16" y="8"/>
                  </a:cxn>
                  <a:cxn ang="0">
                    <a:pos x="16" y="12"/>
                  </a:cxn>
                  <a:cxn ang="0">
                    <a:pos x="16" y="16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16" y="4"/>
                  </a:cxn>
                  <a:cxn ang="0">
                    <a:pos x="16" y="8"/>
                  </a:cxn>
                </a:cxnLst>
                <a:rect l="txL" t="txT" r="txR" b="txB"/>
                <a:pathLst>
                  <a:path w="17" h="17">
                    <a:moveTo>
                      <a:pt x="16" y="8"/>
                    </a:moveTo>
                    <a:lnTo>
                      <a:pt x="16" y="12"/>
                    </a:lnTo>
                    <a:lnTo>
                      <a:pt x="16" y="1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16" y="4"/>
                    </a:lnTo>
                    <a:lnTo>
                      <a:pt x="16" y="8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C2E3FF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620" name="Freeform 60"/>
              <p:cNvSpPr/>
              <p:nvPr/>
            </p:nvSpPr>
            <p:spPr>
              <a:xfrm>
                <a:off x="3882" y="2187"/>
                <a:ext cx="17" cy="17"/>
              </a:xfrm>
              <a:custGeom>
                <a:avLst/>
                <a:gdLst>
                  <a:gd name="txL" fmla="*/ 0 w 17"/>
                  <a:gd name="txT" fmla="*/ 0 h 17"/>
                  <a:gd name="txR" fmla="*/ 17 w 17"/>
                  <a:gd name="txB" fmla="*/ 17 h 17"/>
                </a:gdLst>
                <a:ahLst/>
                <a:cxnLst>
                  <a:cxn ang="0">
                    <a:pos x="16" y="16"/>
                  </a:cxn>
                  <a:cxn ang="0">
                    <a:pos x="8" y="12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16" y="8"/>
                  </a:cxn>
                  <a:cxn ang="0">
                    <a:pos x="16" y="16"/>
                  </a:cxn>
                </a:cxnLst>
                <a:rect l="txL" t="txT" r="txR" b="txB"/>
                <a:pathLst>
                  <a:path w="17" h="17">
                    <a:moveTo>
                      <a:pt x="16" y="16"/>
                    </a:moveTo>
                    <a:lnTo>
                      <a:pt x="8" y="12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16" y="8"/>
                    </a:lnTo>
                    <a:lnTo>
                      <a:pt x="16" y="16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C2E3FF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621" name="Freeform 61"/>
              <p:cNvSpPr/>
              <p:nvPr/>
            </p:nvSpPr>
            <p:spPr>
              <a:xfrm>
                <a:off x="3901" y="2194"/>
                <a:ext cx="18" cy="17"/>
              </a:xfrm>
              <a:custGeom>
                <a:avLst/>
                <a:gdLst>
                  <a:gd name="txL" fmla="*/ 0 w 18"/>
                  <a:gd name="txT" fmla="*/ 0 h 17"/>
                  <a:gd name="txR" fmla="*/ 18 w 18"/>
                  <a:gd name="txB" fmla="*/ 17 h 17"/>
                </a:gdLst>
                <a:ahLst/>
                <a:cxnLst>
                  <a:cxn ang="0">
                    <a:pos x="17" y="8"/>
                  </a:cxn>
                  <a:cxn ang="0">
                    <a:pos x="17" y="16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13" y="8"/>
                  </a:cxn>
                  <a:cxn ang="0">
                    <a:pos x="17" y="8"/>
                  </a:cxn>
                </a:cxnLst>
                <a:rect l="txL" t="txT" r="txR" b="txB"/>
                <a:pathLst>
                  <a:path w="18" h="17">
                    <a:moveTo>
                      <a:pt x="17" y="8"/>
                    </a:moveTo>
                    <a:lnTo>
                      <a:pt x="17" y="1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13" y="8"/>
                    </a:lnTo>
                    <a:lnTo>
                      <a:pt x="17" y="8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C2E3FF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622" name="Freeform 62"/>
              <p:cNvSpPr/>
              <p:nvPr/>
            </p:nvSpPr>
            <p:spPr>
              <a:xfrm>
                <a:off x="3921" y="2201"/>
                <a:ext cx="17" cy="17"/>
              </a:xfrm>
              <a:custGeom>
                <a:avLst/>
                <a:gdLst>
                  <a:gd name="txL" fmla="*/ 0 w 17"/>
                  <a:gd name="txT" fmla="*/ 0 h 17"/>
                  <a:gd name="txR" fmla="*/ 17 w 17"/>
                  <a:gd name="txB" fmla="*/ 17 h 17"/>
                </a:gdLst>
                <a:ahLst/>
                <a:cxnLst>
                  <a:cxn ang="0">
                    <a:pos x="16" y="16"/>
                  </a:cxn>
                  <a:cxn ang="0">
                    <a:pos x="0" y="8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6" y="8"/>
                  </a:cxn>
                  <a:cxn ang="0">
                    <a:pos x="16" y="16"/>
                  </a:cxn>
                </a:cxnLst>
                <a:rect l="txL" t="txT" r="txR" b="txB"/>
                <a:pathLst>
                  <a:path w="17" h="17">
                    <a:moveTo>
                      <a:pt x="16" y="16"/>
                    </a:move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6" y="8"/>
                    </a:lnTo>
                    <a:lnTo>
                      <a:pt x="16" y="16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C2E3FF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623" name="Freeform 63"/>
              <p:cNvSpPr/>
              <p:nvPr/>
            </p:nvSpPr>
            <p:spPr>
              <a:xfrm>
                <a:off x="3710" y="2201"/>
                <a:ext cx="31" cy="40"/>
              </a:xfrm>
              <a:custGeom>
                <a:avLst/>
                <a:gdLst>
                  <a:gd name="txL" fmla="*/ 0 w 31"/>
                  <a:gd name="txT" fmla="*/ 0 h 40"/>
                  <a:gd name="txR" fmla="*/ 31 w 31"/>
                  <a:gd name="txB" fmla="*/ 40 h 40"/>
                </a:gdLst>
                <a:ahLst/>
                <a:cxnLst>
                  <a:cxn ang="0">
                    <a:pos x="30" y="12"/>
                  </a:cxn>
                  <a:cxn ang="0">
                    <a:pos x="26" y="39"/>
                  </a:cxn>
                  <a:cxn ang="0">
                    <a:pos x="0" y="24"/>
                  </a:cxn>
                  <a:cxn ang="0">
                    <a:pos x="0" y="0"/>
                  </a:cxn>
                  <a:cxn ang="0">
                    <a:pos x="26" y="12"/>
                  </a:cxn>
                  <a:cxn ang="0">
                    <a:pos x="30" y="12"/>
                  </a:cxn>
                </a:cxnLst>
                <a:rect l="txL" t="txT" r="txR" b="txB"/>
                <a:pathLst>
                  <a:path w="31" h="40">
                    <a:moveTo>
                      <a:pt x="30" y="12"/>
                    </a:moveTo>
                    <a:lnTo>
                      <a:pt x="26" y="39"/>
                    </a:lnTo>
                    <a:lnTo>
                      <a:pt x="0" y="24"/>
                    </a:lnTo>
                    <a:lnTo>
                      <a:pt x="0" y="0"/>
                    </a:lnTo>
                    <a:lnTo>
                      <a:pt x="26" y="12"/>
                    </a:lnTo>
                    <a:lnTo>
                      <a:pt x="30" y="12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624" name="Freeform 64"/>
              <p:cNvSpPr/>
              <p:nvPr/>
            </p:nvSpPr>
            <p:spPr>
              <a:xfrm>
                <a:off x="3938" y="2206"/>
                <a:ext cx="17" cy="17"/>
              </a:xfrm>
              <a:custGeom>
                <a:avLst/>
                <a:gdLst>
                  <a:gd name="txL" fmla="*/ 0 w 17"/>
                  <a:gd name="txT" fmla="*/ 0 h 17"/>
                  <a:gd name="txR" fmla="*/ 17 w 17"/>
                  <a:gd name="txB" fmla="*/ 17 h 17"/>
                </a:gdLst>
                <a:ahLst/>
                <a:cxnLst>
                  <a:cxn ang="0">
                    <a:pos x="16" y="16"/>
                  </a:cxn>
                  <a:cxn ang="0">
                    <a:pos x="3" y="9"/>
                  </a:cxn>
                  <a:cxn ang="0">
                    <a:pos x="0" y="6"/>
                  </a:cxn>
                  <a:cxn ang="0">
                    <a:pos x="0" y="0"/>
                  </a:cxn>
                  <a:cxn ang="0">
                    <a:pos x="16" y="6"/>
                  </a:cxn>
                  <a:cxn ang="0">
                    <a:pos x="16" y="16"/>
                  </a:cxn>
                </a:cxnLst>
                <a:rect l="txL" t="txT" r="txR" b="txB"/>
                <a:pathLst>
                  <a:path w="17" h="17">
                    <a:moveTo>
                      <a:pt x="16" y="16"/>
                    </a:moveTo>
                    <a:lnTo>
                      <a:pt x="3" y="9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6" y="6"/>
                    </a:lnTo>
                    <a:lnTo>
                      <a:pt x="16" y="16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C2E3FF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625" name="Freeform 65"/>
              <p:cNvSpPr/>
              <p:nvPr/>
            </p:nvSpPr>
            <p:spPr>
              <a:xfrm>
                <a:off x="3957" y="2214"/>
                <a:ext cx="17" cy="17"/>
              </a:xfrm>
              <a:custGeom>
                <a:avLst/>
                <a:gdLst>
                  <a:gd name="txL" fmla="*/ 0 w 17"/>
                  <a:gd name="txT" fmla="*/ 0 h 17"/>
                  <a:gd name="txR" fmla="*/ 17 w 17"/>
                  <a:gd name="txB" fmla="*/ 17 h 17"/>
                </a:gdLst>
                <a:ahLst/>
                <a:cxnLst>
                  <a:cxn ang="0">
                    <a:pos x="16" y="16"/>
                  </a:cxn>
                  <a:cxn ang="0">
                    <a:pos x="0" y="6"/>
                  </a:cxn>
                  <a:cxn ang="0">
                    <a:pos x="3" y="0"/>
                  </a:cxn>
                  <a:cxn ang="0">
                    <a:pos x="16" y="6"/>
                  </a:cxn>
                  <a:cxn ang="0">
                    <a:pos x="16" y="16"/>
                  </a:cxn>
                </a:cxnLst>
                <a:rect l="txL" t="txT" r="txR" b="txB"/>
                <a:pathLst>
                  <a:path w="17" h="17">
                    <a:moveTo>
                      <a:pt x="16" y="16"/>
                    </a:moveTo>
                    <a:lnTo>
                      <a:pt x="0" y="6"/>
                    </a:lnTo>
                    <a:lnTo>
                      <a:pt x="3" y="0"/>
                    </a:lnTo>
                    <a:lnTo>
                      <a:pt x="16" y="6"/>
                    </a:lnTo>
                    <a:lnTo>
                      <a:pt x="16" y="16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C2E3FF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626" name="Freeform 66"/>
              <p:cNvSpPr/>
              <p:nvPr/>
            </p:nvSpPr>
            <p:spPr>
              <a:xfrm>
                <a:off x="3743" y="2216"/>
                <a:ext cx="51" cy="28"/>
              </a:xfrm>
              <a:custGeom>
                <a:avLst/>
                <a:gdLst>
                  <a:gd name="txL" fmla="*/ 0 w 51"/>
                  <a:gd name="txT" fmla="*/ 0 h 28"/>
                  <a:gd name="txR" fmla="*/ 51 w 51"/>
                  <a:gd name="txB" fmla="*/ 28 h 28"/>
                </a:gdLst>
                <a:ahLst/>
                <a:cxnLst>
                  <a:cxn ang="0">
                    <a:pos x="6" y="24"/>
                  </a:cxn>
                  <a:cxn ang="0">
                    <a:pos x="0" y="27"/>
                  </a:cxn>
                  <a:cxn ang="0">
                    <a:pos x="0" y="27"/>
                  </a:cxn>
                  <a:cxn ang="0">
                    <a:pos x="0" y="24"/>
                  </a:cxn>
                  <a:cxn ang="0">
                    <a:pos x="0" y="0"/>
                  </a:cxn>
                  <a:cxn ang="0">
                    <a:pos x="50" y="19"/>
                  </a:cxn>
                  <a:cxn ang="0">
                    <a:pos x="6" y="24"/>
                  </a:cxn>
                </a:cxnLst>
                <a:rect l="txL" t="txT" r="txR" b="txB"/>
                <a:pathLst>
                  <a:path w="51" h="28">
                    <a:moveTo>
                      <a:pt x="6" y="24"/>
                    </a:moveTo>
                    <a:lnTo>
                      <a:pt x="0" y="27"/>
                    </a:lnTo>
                    <a:lnTo>
                      <a:pt x="0" y="24"/>
                    </a:lnTo>
                    <a:lnTo>
                      <a:pt x="0" y="0"/>
                    </a:lnTo>
                    <a:lnTo>
                      <a:pt x="50" y="19"/>
                    </a:lnTo>
                    <a:lnTo>
                      <a:pt x="6" y="24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627" name="Freeform 67"/>
              <p:cNvSpPr/>
              <p:nvPr/>
            </p:nvSpPr>
            <p:spPr>
              <a:xfrm>
                <a:off x="3980" y="2221"/>
                <a:ext cx="17" cy="17"/>
              </a:xfrm>
              <a:custGeom>
                <a:avLst/>
                <a:gdLst>
                  <a:gd name="txL" fmla="*/ 0 w 17"/>
                  <a:gd name="txT" fmla="*/ 0 h 17"/>
                  <a:gd name="txR" fmla="*/ 17 w 17"/>
                  <a:gd name="txB" fmla="*/ 17 h 17"/>
                </a:gdLst>
                <a:ahLst/>
                <a:cxnLst>
                  <a:cxn ang="0">
                    <a:pos x="16" y="12"/>
                  </a:cxn>
                  <a:cxn ang="0">
                    <a:pos x="16" y="12"/>
                  </a:cxn>
                  <a:cxn ang="0">
                    <a:pos x="16" y="16"/>
                  </a:cxn>
                  <a:cxn ang="0">
                    <a:pos x="0" y="9"/>
                  </a:cxn>
                  <a:cxn ang="0">
                    <a:pos x="0" y="0"/>
                  </a:cxn>
                  <a:cxn ang="0">
                    <a:pos x="16" y="6"/>
                  </a:cxn>
                  <a:cxn ang="0">
                    <a:pos x="16" y="12"/>
                  </a:cxn>
                </a:cxnLst>
                <a:rect l="txL" t="txT" r="txR" b="txB"/>
                <a:pathLst>
                  <a:path w="17" h="17">
                    <a:moveTo>
                      <a:pt x="16" y="12"/>
                    </a:moveTo>
                    <a:lnTo>
                      <a:pt x="16" y="12"/>
                    </a:lnTo>
                    <a:lnTo>
                      <a:pt x="16" y="16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16" y="6"/>
                    </a:lnTo>
                    <a:lnTo>
                      <a:pt x="16" y="12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C2E3FF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628" name="Freeform 68"/>
              <p:cNvSpPr/>
              <p:nvPr/>
            </p:nvSpPr>
            <p:spPr>
              <a:xfrm>
                <a:off x="4003" y="2231"/>
                <a:ext cx="17" cy="17"/>
              </a:xfrm>
              <a:custGeom>
                <a:avLst/>
                <a:gdLst>
                  <a:gd name="txL" fmla="*/ 0 w 17"/>
                  <a:gd name="txT" fmla="*/ 0 h 17"/>
                  <a:gd name="txR" fmla="*/ 17 w 17"/>
                  <a:gd name="txB" fmla="*/ 17 h 17"/>
                </a:gdLst>
                <a:ahLst/>
                <a:cxnLst>
                  <a:cxn ang="0">
                    <a:pos x="16" y="16"/>
                  </a:cxn>
                  <a:cxn ang="0">
                    <a:pos x="0" y="6"/>
                  </a:cxn>
                  <a:cxn ang="0">
                    <a:pos x="0" y="0"/>
                  </a:cxn>
                  <a:cxn ang="0">
                    <a:pos x="16" y="6"/>
                  </a:cxn>
                  <a:cxn ang="0">
                    <a:pos x="16" y="16"/>
                  </a:cxn>
                </a:cxnLst>
                <a:rect l="txL" t="txT" r="txR" b="txB"/>
                <a:pathLst>
                  <a:path w="17" h="17">
                    <a:moveTo>
                      <a:pt x="16" y="1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16" y="6"/>
                    </a:lnTo>
                    <a:lnTo>
                      <a:pt x="16" y="16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C2E3FF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629" name="Freeform 69"/>
              <p:cNvSpPr/>
              <p:nvPr/>
            </p:nvSpPr>
            <p:spPr>
              <a:xfrm>
                <a:off x="3770" y="2238"/>
                <a:ext cx="122" cy="69"/>
              </a:xfrm>
              <a:custGeom>
                <a:avLst/>
                <a:gdLst>
                  <a:gd name="txL" fmla="*/ 0 w 122"/>
                  <a:gd name="txT" fmla="*/ 0 h 69"/>
                  <a:gd name="txR" fmla="*/ 122 w 122"/>
                  <a:gd name="txB" fmla="*/ 69 h 69"/>
                </a:gdLst>
                <a:ahLst/>
                <a:cxnLst>
                  <a:cxn ang="0">
                    <a:pos x="121" y="63"/>
                  </a:cxn>
                  <a:cxn ang="0">
                    <a:pos x="114" y="60"/>
                  </a:cxn>
                  <a:cxn ang="0">
                    <a:pos x="111" y="63"/>
                  </a:cxn>
                  <a:cxn ang="0">
                    <a:pos x="111" y="68"/>
                  </a:cxn>
                  <a:cxn ang="0">
                    <a:pos x="49" y="41"/>
                  </a:cxn>
                  <a:cxn ang="0">
                    <a:pos x="19" y="29"/>
                  </a:cxn>
                  <a:cxn ang="0">
                    <a:pos x="19" y="7"/>
                  </a:cxn>
                  <a:cxn ang="0">
                    <a:pos x="16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2" y="0"/>
                  </a:cxn>
                  <a:cxn ang="0">
                    <a:pos x="26" y="0"/>
                  </a:cxn>
                  <a:cxn ang="0">
                    <a:pos x="121" y="38"/>
                  </a:cxn>
                  <a:cxn ang="0">
                    <a:pos x="121" y="63"/>
                  </a:cxn>
                </a:cxnLst>
                <a:rect l="txL" t="txT" r="txR" b="txB"/>
                <a:pathLst>
                  <a:path w="122" h="69">
                    <a:moveTo>
                      <a:pt x="121" y="63"/>
                    </a:moveTo>
                    <a:lnTo>
                      <a:pt x="114" y="60"/>
                    </a:lnTo>
                    <a:lnTo>
                      <a:pt x="111" y="63"/>
                    </a:lnTo>
                    <a:lnTo>
                      <a:pt x="111" y="68"/>
                    </a:lnTo>
                    <a:lnTo>
                      <a:pt x="49" y="41"/>
                    </a:lnTo>
                    <a:lnTo>
                      <a:pt x="19" y="29"/>
                    </a:lnTo>
                    <a:lnTo>
                      <a:pt x="19" y="7"/>
                    </a:lnTo>
                    <a:lnTo>
                      <a:pt x="16" y="4"/>
                    </a:lnTo>
                    <a:lnTo>
                      <a:pt x="0" y="2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121" y="38"/>
                    </a:lnTo>
                    <a:lnTo>
                      <a:pt x="121" y="63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630" name="Freeform 70"/>
              <p:cNvSpPr/>
              <p:nvPr/>
            </p:nvSpPr>
            <p:spPr>
              <a:xfrm>
                <a:off x="4026" y="2238"/>
                <a:ext cx="18" cy="17"/>
              </a:xfrm>
              <a:custGeom>
                <a:avLst/>
                <a:gdLst>
                  <a:gd name="txL" fmla="*/ 0 w 18"/>
                  <a:gd name="txT" fmla="*/ 0 h 17"/>
                  <a:gd name="txR" fmla="*/ 18 w 18"/>
                  <a:gd name="txB" fmla="*/ 17 h 17"/>
                </a:gdLst>
                <a:ahLst/>
                <a:cxnLst>
                  <a:cxn ang="0">
                    <a:pos x="17" y="16"/>
                  </a:cxn>
                  <a:cxn ang="0">
                    <a:pos x="0" y="9"/>
                  </a:cxn>
                  <a:cxn ang="0">
                    <a:pos x="0" y="0"/>
                  </a:cxn>
                  <a:cxn ang="0">
                    <a:pos x="17" y="6"/>
                  </a:cxn>
                  <a:cxn ang="0">
                    <a:pos x="17" y="16"/>
                  </a:cxn>
                </a:cxnLst>
                <a:rect l="txL" t="txT" r="txR" b="txB"/>
                <a:pathLst>
                  <a:path w="18" h="17">
                    <a:moveTo>
                      <a:pt x="17" y="16"/>
                    </a:moveTo>
                    <a:lnTo>
                      <a:pt x="0" y="9"/>
                    </a:lnTo>
                    <a:lnTo>
                      <a:pt x="0" y="0"/>
                    </a:lnTo>
                    <a:lnTo>
                      <a:pt x="17" y="6"/>
                    </a:lnTo>
                    <a:lnTo>
                      <a:pt x="17" y="16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C2E3FF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631" name="Freeform 71"/>
              <p:cNvSpPr/>
              <p:nvPr/>
            </p:nvSpPr>
            <p:spPr>
              <a:xfrm>
                <a:off x="3648" y="2240"/>
                <a:ext cx="133" cy="38"/>
              </a:xfrm>
              <a:custGeom>
                <a:avLst/>
                <a:gdLst>
                  <a:gd name="txL" fmla="*/ 0 w 133"/>
                  <a:gd name="txT" fmla="*/ 0 h 38"/>
                  <a:gd name="txR" fmla="*/ 133 w 133"/>
                  <a:gd name="txB" fmla="*/ 38 h 38"/>
                </a:gdLst>
                <a:ahLst/>
                <a:cxnLst>
                  <a:cxn ang="0">
                    <a:pos x="105" y="14"/>
                  </a:cxn>
                  <a:cxn ang="0">
                    <a:pos x="26" y="37"/>
                  </a:cxn>
                  <a:cxn ang="0">
                    <a:pos x="0" y="29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32" y="4"/>
                  </a:cxn>
                  <a:cxn ang="0">
                    <a:pos x="105" y="14"/>
                  </a:cxn>
                </a:cxnLst>
                <a:rect l="txL" t="txT" r="txR" b="txB"/>
                <a:pathLst>
                  <a:path w="133" h="38">
                    <a:moveTo>
                      <a:pt x="105" y="14"/>
                    </a:moveTo>
                    <a:lnTo>
                      <a:pt x="26" y="37"/>
                    </a:lnTo>
                    <a:lnTo>
                      <a:pt x="0" y="29"/>
                    </a:lnTo>
                    <a:lnTo>
                      <a:pt x="105" y="2"/>
                    </a:lnTo>
                    <a:lnTo>
                      <a:pt x="105" y="0"/>
                    </a:lnTo>
                    <a:lnTo>
                      <a:pt x="132" y="4"/>
                    </a:lnTo>
                    <a:lnTo>
                      <a:pt x="105" y="14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632" name="Freeform 72"/>
              <p:cNvSpPr/>
              <p:nvPr/>
            </p:nvSpPr>
            <p:spPr>
              <a:xfrm>
                <a:off x="4045" y="2245"/>
                <a:ext cx="19" cy="17"/>
              </a:xfrm>
              <a:custGeom>
                <a:avLst/>
                <a:gdLst>
                  <a:gd name="txL" fmla="*/ 0 w 19"/>
                  <a:gd name="txT" fmla="*/ 0 h 17"/>
                  <a:gd name="txR" fmla="*/ 19 w 19"/>
                  <a:gd name="txB" fmla="*/ 17 h 17"/>
                </a:gdLst>
                <a:ahLst/>
                <a:cxnLst>
                  <a:cxn ang="0">
                    <a:pos x="18" y="16"/>
                  </a:cxn>
                  <a:cxn ang="0">
                    <a:pos x="0" y="9"/>
                  </a:cxn>
                  <a:cxn ang="0">
                    <a:pos x="0" y="0"/>
                  </a:cxn>
                  <a:cxn ang="0">
                    <a:pos x="18" y="6"/>
                  </a:cxn>
                  <a:cxn ang="0">
                    <a:pos x="18" y="16"/>
                  </a:cxn>
                </a:cxnLst>
                <a:rect l="txL" t="txT" r="txR" b="txB"/>
                <a:pathLst>
                  <a:path w="19" h="17">
                    <a:moveTo>
                      <a:pt x="18" y="16"/>
                    </a:moveTo>
                    <a:lnTo>
                      <a:pt x="0" y="9"/>
                    </a:lnTo>
                    <a:lnTo>
                      <a:pt x="0" y="0"/>
                    </a:lnTo>
                    <a:lnTo>
                      <a:pt x="18" y="6"/>
                    </a:lnTo>
                    <a:lnTo>
                      <a:pt x="18" y="16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C2E3FF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633" name="Freeform 73"/>
              <p:cNvSpPr/>
              <p:nvPr/>
            </p:nvSpPr>
            <p:spPr>
              <a:xfrm>
                <a:off x="3678" y="2248"/>
                <a:ext cx="109" cy="59"/>
              </a:xfrm>
              <a:custGeom>
                <a:avLst/>
                <a:gdLst>
                  <a:gd name="txL" fmla="*/ 0 w 109"/>
                  <a:gd name="txT" fmla="*/ 0 h 59"/>
                  <a:gd name="txR" fmla="*/ 109 w 109"/>
                  <a:gd name="txB" fmla="*/ 59 h 59"/>
                </a:gdLst>
                <a:ahLst/>
                <a:cxnLst>
                  <a:cxn ang="0">
                    <a:pos x="108" y="28"/>
                  </a:cxn>
                  <a:cxn ang="0">
                    <a:pos x="3" y="58"/>
                  </a:cxn>
                  <a:cxn ang="0">
                    <a:pos x="0" y="48"/>
                  </a:cxn>
                  <a:cxn ang="0">
                    <a:pos x="0" y="31"/>
                  </a:cxn>
                  <a:cxn ang="0">
                    <a:pos x="104" y="0"/>
                  </a:cxn>
                  <a:cxn ang="0">
                    <a:pos x="108" y="0"/>
                  </a:cxn>
                  <a:cxn ang="0">
                    <a:pos x="108" y="28"/>
                  </a:cxn>
                </a:cxnLst>
                <a:rect l="txL" t="txT" r="txR" b="txB"/>
                <a:pathLst>
                  <a:path w="109" h="59">
                    <a:moveTo>
                      <a:pt x="108" y="28"/>
                    </a:moveTo>
                    <a:lnTo>
                      <a:pt x="3" y="58"/>
                    </a:lnTo>
                    <a:lnTo>
                      <a:pt x="0" y="48"/>
                    </a:lnTo>
                    <a:lnTo>
                      <a:pt x="0" y="31"/>
                    </a:lnTo>
                    <a:lnTo>
                      <a:pt x="104" y="0"/>
                    </a:lnTo>
                    <a:lnTo>
                      <a:pt x="108" y="0"/>
                    </a:lnTo>
                    <a:lnTo>
                      <a:pt x="108" y="28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634" name="Freeform 74"/>
              <p:cNvSpPr/>
              <p:nvPr/>
            </p:nvSpPr>
            <p:spPr>
              <a:xfrm>
                <a:off x="4069" y="2253"/>
                <a:ext cx="21" cy="17"/>
              </a:xfrm>
              <a:custGeom>
                <a:avLst/>
                <a:gdLst>
                  <a:gd name="txL" fmla="*/ 0 w 21"/>
                  <a:gd name="txT" fmla="*/ 0 h 17"/>
                  <a:gd name="txR" fmla="*/ 21 w 21"/>
                  <a:gd name="txB" fmla="*/ 17 h 17"/>
                </a:gdLst>
                <a:ahLst/>
                <a:cxnLst>
                  <a:cxn ang="0">
                    <a:pos x="20" y="16"/>
                  </a:cxn>
                  <a:cxn ang="0">
                    <a:pos x="16" y="16"/>
                  </a:cxn>
                  <a:cxn ang="0">
                    <a:pos x="0" y="9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16" y="6"/>
                  </a:cxn>
                  <a:cxn ang="0">
                    <a:pos x="20" y="16"/>
                  </a:cxn>
                </a:cxnLst>
                <a:rect l="txL" t="txT" r="txR" b="txB"/>
                <a:pathLst>
                  <a:path w="21" h="17">
                    <a:moveTo>
                      <a:pt x="20" y="16"/>
                    </a:moveTo>
                    <a:lnTo>
                      <a:pt x="16" y="16"/>
                    </a:lnTo>
                    <a:lnTo>
                      <a:pt x="0" y="9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6" y="6"/>
                    </a:lnTo>
                    <a:lnTo>
                      <a:pt x="20" y="16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C2E3FF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635" name="Freeform 75"/>
              <p:cNvSpPr/>
              <p:nvPr/>
            </p:nvSpPr>
            <p:spPr>
              <a:xfrm>
                <a:off x="4092" y="2260"/>
                <a:ext cx="17" cy="17"/>
              </a:xfrm>
              <a:custGeom>
                <a:avLst/>
                <a:gdLst>
                  <a:gd name="txL" fmla="*/ 0 w 17"/>
                  <a:gd name="txT" fmla="*/ 0 h 17"/>
                  <a:gd name="txR" fmla="*/ 17 w 17"/>
                  <a:gd name="txB" fmla="*/ 17 h 17"/>
                </a:gdLst>
                <a:ahLst/>
                <a:cxnLst>
                  <a:cxn ang="0">
                    <a:pos x="16" y="16"/>
                  </a:cxn>
                  <a:cxn ang="0">
                    <a:pos x="0" y="9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16" y="9"/>
                  </a:cxn>
                  <a:cxn ang="0">
                    <a:pos x="16" y="16"/>
                  </a:cxn>
                </a:cxnLst>
                <a:rect l="txL" t="txT" r="txR" b="txB"/>
                <a:pathLst>
                  <a:path w="17" h="17">
                    <a:moveTo>
                      <a:pt x="16" y="16"/>
                    </a:moveTo>
                    <a:lnTo>
                      <a:pt x="0" y="9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6" y="9"/>
                    </a:lnTo>
                    <a:lnTo>
                      <a:pt x="16" y="16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C2E3FF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636" name="Freeform 76"/>
              <p:cNvSpPr/>
              <p:nvPr/>
            </p:nvSpPr>
            <p:spPr>
              <a:xfrm>
                <a:off x="4112" y="2267"/>
                <a:ext cx="20" cy="17"/>
              </a:xfrm>
              <a:custGeom>
                <a:avLst/>
                <a:gdLst>
                  <a:gd name="txL" fmla="*/ 0 w 20"/>
                  <a:gd name="txT" fmla="*/ 0 h 17"/>
                  <a:gd name="txR" fmla="*/ 20 w 20"/>
                  <a:gd name="txB" fmla="*/ 17 h 17"/>
                </a:gdLst>
                <a:ahLst/>
                <a:cxnLst>
                  <a:cxn ang="0">
                    <a:pos x="19" y="13"/>
                  </a:cxn>
                  <a:cxn ang="0">
                    <a:pos x="19" y="16"/>
                  </a:cxn>
                  <a:cxn ang="0">
                    <a:pos x="3" y="10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19" y="7"/>
                  </a:cxn>
                  <a:cxn ang="0">
                    <a:pos x="19" y="13"/>
                  </a:cxn>
                </a:cxnLst>
                <a:rect l="txL" t="txT" r="txR" b="txB"/>
                <a:pathLst>
                  <a:path w="20" h="17">
                    <a:moveTo>
                      <a:pt x="19" y="13"/>
                    </a:moveTo>
                    <a:lnTo>
                      <a:pt x="19" y="16"/>
                    </a:lnTo>
                    <a:lnTo>
                      <a:pt x="3" y="10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19" y="7"/>
                    </a:lnTo>
                    <a:lnTo>
                      <a:pt x="19" y="13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C2E3FF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637" name="Freeform 77"/>
              <p:cNvSpPr/>
              <p:nvPr/>
            </p:nvSpPr>
            <p:spPr>
              <a:xfrm>
                <a:off x="3641" y="2272"/>
                <a:ext cx="34" cy="25"/>
              </a:xfrm>
              <a:custGeom>
                <a:avLst/>
                <a:gdLst>
                  <a:gd name="txL" fmla="*/ 0 w 34"/>
                  <a:gd name="txT" fmla="*/ 0 h 25"/>
                  <a:gd name="txR" fmla="*/ 34 w 34"/>
                  <a:gd name="txB" fmla="*/ 25 h 25"/>
                </a:gdLst>
                <a:ahLst/>
                <a:cxnLst>
                  <a:cxn ang="0">
                    <a:pos x="33" y="24"/>
                  </a:cxn>
                  <a:cxn ang="0">
                    <a:pos x="23" y="24"/>
                  </a:cxn>
                  <a:cxn ang="0">
                    <a:pos x="6" y="24"/>
                  </a:cxn>
                  <a:cxn ang="0">
                    <a:pos x="3" y="14"/>
                  </a:cxn>
                  <a:cxn ang="0">
                    <a:pos x="0" y="12"/>
                  </a:cxn>
                  <a:cxn ang="0">
                    <a:pos x="3" y="0"/>
                  </a:cxn>
                  <a:cxn ang="0">
                    <a:pos x="33" y="7"/>
                  </a:cxn>
                  <a:cxn ang="0">
                    <a:pos x="33" y="24"/>
                  </a:cxn>
                </a:cxnLst>
                <a:rect l="txL" t="txT" r="txR" b="txB"/>
                <a:pathLst>
                  <a:path w="34" h="25">
                    <a:moveTo>
                      <a:pt x="33" y="24"/>
                    </a:moveTo>
                    <a:lnTo>
                      <a:pt x="23" y="24"/>
                    </a:lnTo>
                    <a:lnTo>
                      <a:pt x="6" y="24"/>
                    </a:lnTo>
                    <a:lnTo>
                      <a:pt x="3" y="14"/>
                    </a:lnTo>
                    <a:lnTo>
                      <a:pt x="0" y="12"/>
                    </a:lnTo>
                    <a:lnTo>
                      <a:pt x="3" y="0"/>
                    </a:lnTo>
                    <a:lnTo>
                      <a:pt x="33" y="7"/>
                    </a:lnTo>
                    <a:lnTo>
                      <a:pt x="33" y="24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638" name="Freeform 78"/>
              <p:cNvSpPr/>
              <p:nvPr/>
            </p:nvSpPr>
            <p:spPr>
              <a:xfrm>
                <a:off x="4681" y="2274"/>
                <a:ext cx="551" cy="113"/>
              </a:xfrm>
              <a:custGeom>
                <a:avLst/>
                <a:gdLst>
                  <a:gd name="txL" fmla="*/ 0 w 551"/>
                  <a:gd name="txT" fmla="*/ 0 h 113"/>
                  <a:gd name="txR" fmla="*/ 551 w 551"/>
                  <a:gd name="txB" fmla="*/ 113 h 113"/>
                </a:gdLst>
                <a:ahLst/>
                <a:cxnLst>
                  <a:cxn ang="0">
                    <a:pos x="550" y="17"/>
                  </a:cxn>
                  <a:cxn ang="0">
                    <a:pos x="75" y="97"/>
                  </a:cxn>
                  <a:cxn ang="0">
                    <a:pos x="0" y="112"/>
                  </a:cxn>
                  <a:cxn ang="0">
                    <a:pos x="0" y="112"/>
                  </a:cxn>
                  <a:cxn ang="0">
                    <a:pos x="0" y="90"/>
                  </a:cxn>
                  <a:cxn ang="0">
                    <a:pos x="543" y="0"/>
                  </a:cxn>
                  <a:cxn ang="0">
                    <a:pos x="550" y="0"/>
                  </a:cxn>
                  <a:cxn ang="0">
                    <a:pos x="550" y="17"/>
                  </a:cxn>
                </a:cxnLst>
                <a:rect l="txL" t="txT" r="txR" b="txB"/>
                <a:pathLst>
                  <a:path w="551" h="113">
                    <a:moveTo>
                      <a:pt x="550" y="17"/>
                    </a:moveTo>
                    <a:lnTo>
                      <a:pt x="75" y="97"/>
                    </a:lnTo>
                    <a:lnTo>
                      <a:pt x="0" y="112"/>
                    </a:lnTo>
                    <a:lnTo>
                      <a:pt x="0" y="90"/>
                    </a:lnTo>
                    <a:lnTo>
                      <a:pt x="543" y="0"/>
                    </a:lnTo>
                    <a:lnTo>
                      <a:pt x="550" y="0"/>
                    </a:lnTo>
                    <a:lnTo>
                      <a:pt x="550" y="17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639" name="Freeform 79"/>
              <p:cNvSpPr/>
              <p:nvPr/>
            </p:nvSpPr>
            <p:spPr>
              <a:xfrm>
                <a:off x="4135" y="2277"/>
                <a:ext cx="17" cy="17"/>
              </a:xfrm>
              <a:custGeom>
                <a:avLst/>
                <a:gdLst>
                  <a:gd name="txL" fmla="*/ 0 w 17"/>
                  <a:gd name="txT" fmla="*/ 0 h 17"/>
                  <a:gd name="txR" fmla="*/ 17 w 17"/>
                  <a:gd name="txB" fmla="*/ 17 h 17"/>
                </a:gdLst>
                <a:ahLst/>
                <a:cxnLst>
                  <a:cxn ang="0">
                    <a:pos x="16" y="3"/>
                  </a:cxn>
                  <a:cxn ang="0">
                    <a:pos x="16" y="6"/>
                  </a:cxn>
                  <a:cxn ang="0">
                    <a:pos x="16" y="16"/>
                  </a:cxn>
                  <a:cxn ang="0">
                    <a:pos x="0" y="9"/>
                  </a:cxn>
                  <a:cxn ang="0">
                    <a:pos x="0" y="0"/>
                  </a:cxn>
                  <a:cxn ang="0">
                    <a:pos x="12" y="3"/>
                  </a:cxn>
                  <a:cxn ang="0">
                    <a:pos x="16" y="3"/>
                  </a:cxn>
                </a:cxnLst>
                <a:rect l="txL" t="txT" r="txR" b="txB"/>
                <a:pathLst>
                  <a:path w="17" h="17">
                    <a:moveTo>
                      <a:pt x="16" y="3"/>
                    </a:moveTo>
                    <a:lnTo>
                      <a:pt x="16" y="6"/>
                    </a:lnTo>
                    <a:lnTo>
                      <a:pt x="16" y="16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12" y="3"/>
                    </a:lnTo>
                    <a:lnTo>
                      <a:pt x="16" y="3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C2E3FF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640" name="Freeform 80"/>
              <p:cNvSpPr/>
              <p:nvPr/>
            </p:nvSpPr>
            <p:spPr>
              <a:xfrm>
                <a:off x="3895" y="2279"/>
                <a:ext cx="17" cy="33"/>
              </a:xfrm>
              <a:custGeom>
                <a:avLst/>
                <a:gdLst>
                  <a:gd name="txL" fmla="*/ 0 w 17"/>
                  <a:gd name="txT" fmla="*/ 0 h 33"/>
                  <a:gd name="txR" fmla="*/ 17 w 17"/>
                  <a:gd name="txB" fmla="*/ 33 h 33"/>
                </a:gdLst>
                <a:ahLst/>
                <a:cxnLst>
                  <a:cxn ang="0">
                    <a:pos x="16" y="32"/>
                  </a:cxn>
                  <a:cxn ang="0">
                    <a:pos x="0" y="29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6" y="32"/>
                  </a:cxn>
                </a:cxnLst>
                <a:rect l="txL" t="txT" r="txR" b="txB"/>
                <a:pathLst>
                  <a:path w="17" h="33">
                    <a:moveTo>
                      <a:pt x="16" y="32"/>
                    </a:moveTo>
                    <a:lnTo>
                      <a:pt x="0" y="29"/>
                    </a:lnTo>
                    <a:lnTo>
                      <a:pt x="16" y="0"/>
                    </a:lnTo>
                    <a:lnTo>
                      <a:pt x="16" y="32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641" name="Freeform 81"/>
              <p:cNvSpPr/>
              <p:nvPr/>
            </p:nvSpPr>
            <p:spPr>
              <a:xfrm>
                <a:off x="3901" y="2281"/>
                <a:ext cx="17" cy="36"/>
              </a:xfrm>
              <a:custGeom>
                <a:avLst/>
                <a:gdLst>
                  <a:gd name="txL" fmla="*/ 0 w 17"/>
                  <a:gd name="txT" fmla="*/ 0 h 36"/>
                  <a:gd name="txR" fmla="*/ 17 w 17"/>
                  <a:gd name="txB" fmla="*/ 36 h 36"/>
                </a:gdLst>
                <a:ahLst/>
                <a:cxnLst>
                  <a:cxn ang="0">
                    <a:pos x="16" y="35"/>
                  </a:cxn>
                  <a:cxn ang="0">
                    <a:pos x="8" y="32"/>
                  </a:cxn>
                  <a:cxn ang="0">
                    <a:pos x="0" y="30"/>
                  </a:cxn>
                  <a:cxn ang="0">
                    <a:pos x="8" y="0"/>
                  </a:cxn>
                  <a:cxn ang="0">
                    <a:pos x="16" y="2"/>
                  </a:cxn>
                  <a:cxn ang="0">
                    <a:pos x="16" y="35"/>
                  </a:cxn>
                </a:cxnLst>
                <a:rect l="txL" t="txT" r="txR" b="txB"/>
                <a:pathLst>
                  <a:path w="17" h="36">
                    <a:moveTo>
                      <a:pt x="16" y="35"/>
                    </a:moveTo>
                    <a:lnTo>
                      <a:pt x="8" y="32"/>
                    </a:lnTo>
                    <a:lnTo>
                      <a:pt x="0" y="30"/>
                    </a:lnTo>
                    <a:lnTo>
                      <a:pt x="8" y="0"/>
                    </a:lnTo>
                    <a:lnTo>
                      <a:pt x="16" y="2"/>
                    </a:lnTo>
                    <a:lnTo>
                      <a:pt x="16" y="35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642" name="Freeform 82"/>
              <p:cNvSpPr/>
              <p:nvPr/>
            </p:nvSpPr>
            <p:spPr>
              <a:xfrm>
                <a:off x="3770" y="2281"/>
                <a:ext cx="17" cy="17"/>
              </a:xfrm>
              <a:custGeom>
                <a:avLst/>
                <a:gdLst>
                  <a:gd name="txL" fmla="*/ 0 w 17"/>
                  <a:gd name="txT" fmla="*/ 0 h 17"/>
                  <a:gd name="txR" fmla="*/ 17 w 17"/>
                  <a:gd name="txB" fmla="*/ 17 h 17"/>
                </a:gdLst>
                <a:ahLst/>
                <a:cxnLst>
                  <a:cxn ang="0">
                    <a:pos x="8" y="16"/>
                  </a:cxn>
                  <a:cxn ang="0">
                    <a:pos x="0" y="16"/>
                  </a:cxn>
                  <a:cxn ang="0">
                    <a:pos x="0" y="12"/>
                  </a:cxn>
                  <a:cxn ang="0">
                    <a:pos x="0" y="4"/>
                  </a:cxn>
                  <a:cxn ang="0">
                    <a:pos x="8" y="0"/>
                  </a:cxn>
                  <a:cxn ang="0">
                    <a:pos x="16" y="8"/>
                  </a:cxn>
                  <a:cxn ang="0">
                    <a:pos x="8" y="16"/>
                  </a:cxn>
                </a:cxnLst>
                <a:rect l="txL" t="txT" r="txR" b="txB"/>
                <a:pathLst>
                  <a:path w="17" h="17">
                    <a:moveTo>
                      <a:pt x="8" y="16"/>
                    </a:moveTo>
                    <a:lnTo>
                      <a:pt x="0" y="16"/>
                    </a:lnTo>
                    <a:lnTo>
                      <a:pt x="0" y="12"/>
                    </a:lnTo>
                    <a:lnTo>
                      <a:pt x="0" y="4"/>
                    </a:lnTo>
                    <a:lnTo>
                      <a:pt x="8" y="0"/>
                    </a:lnTo>
                    <a:lnTo>
                      <a:pt x="16" y="8"/>
                    </a:lnTo>
                    <a:lnTo>
                      <a:pt x="8" y="16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643" name="Freeform 83"/>
              <p:cNvSpPr/>
              <p:nvPr/>
            </p:nvSpPr>
            <p:spPr>
              <a:xfrm>
                <a:off x="4154" y="2281"/>
                <a:ext cx="21" cy="17"/>
              </a:xfrm>
              <a:custGeom>
                <a:avLst/>
                <a:gdLst>
                  <a:gd name="txL" fmla="*/ 0 w 21"/>
                  <a:gd name="txT" fmla="*/ 0 h 17"/>
                  <a:gd name="txR" fmla="*/ 21 w 21"/>
                  <a:gd name="txB" fmla="*/ 17 h 17"/>
                </a:gdLst>
                <a:ahLst/>
                <a:cxnLst>
                  <a:cxn ang="0">
                    <a:pos x="20" y="16"/>
                  </a:cxn>
                  <a:cxn ang="0">
                    <a:pos x="0" y="10"/>
                  </a:cxn>
                  <a:cxn ang="0">
                    <a:pos x="0" y="0"/>
                  </a:cxn>
                  <a:cxn ang="0">
                    <a:pos x="20" y="8"/>
                  </a:cxn>
                  <a:cxn ang="0">
                    <a:pos x="20" y="16"/>
                  </a:cxn>
                </a:cxnLst>
                <a:rect l="txL" t="txT" r="txR" b="txB"/>
                <a:pathLst>
                  <a:path w="21" h="17">
                    <a:moveTo>
                      <a:pt x="20" y="16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20" y="8"/>
                    </a:lnTo>
                    <a:lnTo>
                      <a:pt x="20" y="16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C2E3FF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644" name="Freeform 84"/>
              <p:cNvSpPr/>
              <p:nvPr/>
            </p:nvSpPr>
            <p:spPr>
              <a:xfrm>
                <a:off x="3912" y="2284"/>
                <a:ext cx="32" cy="45"/>
              </a:xfrm>
              <a:custGeom>
                <a:avLst/>
                <a:gdLst>
                  <a:gd name="txL" fmla="*/ 0 w 32"/>
                  <a:gd name="txT" fmla="*/ 0 h 45"/>
                  <a:gd name="txR" fmla="*/ 32 w 32"/>
                  <a:gd name="txB" fmla="*/ 45 h 45"/>
                </a:gdLst>
                <a:ahLst/>
                <a:cxnLst>
                  <a:cxn ang="0">
                    <a:pos x="31" y="39"/>
                  </a:cxn>
                  <a:cxn ang="0">
                    <a:pos x="27" y="41"/>
                  </a:cxn>
                  <a:cxn ang="0">
                    <a:pos x="27" y="44"/>
                  </a:cxn>
                  <a:cxn ang="0">
                    <a:pos x="0" y="31"/>
                  </a:cxn>
                  <a:cxn ang="0">
                    <a:pos x="0" y="0"/>
                  </a:cxn>
                  <a:cxn ang="0">
                    <a:pos x="31" y="14"/>
                  </a:cxn>
                  <a:cxn ang="0">
                    <a:pos x="31" y="39"/>
                  </a:cxn>
                </a:cxnLst>
                <a:rect l="txL" t="txT" r="txR" b="txB"/>
                <a:pathLst>
                  <a:path w="32" h="45">
                    <a:moveTo>
                      <a:pt x="31" y="39"/>
                    </a:moveTo>
                    <a:lnTo>
                      <a:pt x="27" y="41"/>
                    </a:lnTo>
                    <a:lnTo>
                      <a:pt x="27" y="44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31" y="14"/>
                    </a:lnTo>
                    <a:lnTo>
                      <a:pt x="31" y="39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645" name="Freeform 85"/>
              <p:cNvSpPr/>
              <p:nvPr/>
            </p:nvSpPr>
            <p:spPr>
              <a:xfrm>
                <a:off x="3757" y="2286"/>
                <a:ext cx="17" cy="17"/>
              </a:xfrm>
              <a:custGeom>
                <a:avLst/>
                <a:gdLst>
                  <a:gd name="txL" fmla="*/ 0 w 17"/>
                  <a:gd name="txT" fmla="*/ 0 h 17"/>
                  <a:gd name="txR" fmla="*/ 17 w 17"/>
                  <a:gd name="txB" fmla="*/ 17 h 17"/>
                </a:gdLst>
                <a:ahLst/>
                <a:cxnLst>
                  <a:cxn ang="0">
                    <a:pos x="16" y="12"/>
                  </a:cxn>
                  <a:cxn ang="0">
                    <a:pos x="8" y="16"/>
                  </a:cxn>
                  <a:cxn ang="0">
                    <a:pos x="0" y="16"/>
                  </a:cxn>
                  <a:cxn ang="0">
                    <a:pos x="0" y="12"/>
                  </a:cxn>
                  <a:cxn ang="0">
                    <a:pos x="0" y="4"/>
                  </a:cxn>
                  <a:cxn ang="0">
                    <a:pos x="8" y="0"/>
                  </a:cxn>
                  <a:cxn ang="0">
                    <a:pos x="16" y="0"/>
                  </a:cxn>
                  <a:cxn ang="0">
                    <a:pos x="16" y="12"/>
                  </a:cxn>
                </a:cxnLst>
                <a:rect l="txL" t="txT" r="txR" b="txB"/>
                <a:pathLst>
                  <a:path w="17" h="17">
                    <a:moveTo>
                      <a:pt x="16" y="12"/>
                    </a:moveTo>
                    <a:lnTo>
                      <a:pt x="8" y="16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4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16" y="12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646" name="Freeform 86"/>
              <p:cNvSpPr/>
              <p:nvPr/>
            </p:nvSpPr>
            <p:spPr>
              <a:xfrm>
                <a:off x="3780" y="2286"/>
                <a:ext cx="17" cy="17"/>
              </a:xfrm>
              <a:custGeom>
                <a:avLst/>
                <a:gdLst>
                  <a:gd name="txL" fmla="*/ 0 w 17"/>
                  <a:gd name="txT" fmla="*/ 0 h 17"/>
                  <a:gd name="txR" fmla="*/ 17 w 17"/>
                  <a:gd name="txB" fmla="*/ 17 h 17"/>
                </a:gdLst>
                <a:ahLst/>
                <a:cxnLst>
                  <a:cxn ang="0">
                    <a:pos x="16" y="16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6"/>
                  </a:cxn>
                </a:cxnLst>
                <a:rect l="txL" t="txT" r="txR" b="txB"/>
                <a:pathLst>
                  <a:path w="17" h="17">
                    <a:moveTo>
                      <a:pt x="16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647" name="Freeform 87"/>
              <p:cNvSpPr/>
              <p:nvPr/>
            </p:nvSpPr>
            <p:spPr>
              <a:xfrm>
                <a:off x="4177" y="2289"/>
                <a:ext cx="17" cy="17"/>
              </a:xfrm>
              <a:custGeom>
                <a:avLst/>
                <a:gdLst>
                  <a:gd name="txL" fmla="*/ 0 w 17"/>
                  <a:gd name="txT" fmla="*/ 0 h 17"/>
                  <a:gd name="txR" fmla="*/ 17 w 17"/>
                  <a:gd name="txB" fmla="*/ 17 h 17"/>
                </a:gdLst>
                <a:ahLst/>
                <a:cxnLst>
                  <a:cxn ang="0">
                    <a:pos x="16" y="16"/>
                  </a:cxn>
                  <a:cxn ang="0">
                    <a:pos x="0" y="10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16" y="8"/>
                  </a:cxn>
                  <a:cxn ang="0">
                    <a:pos x="16" y="16"/>
                  </a:cxn>
                </a:cxnLst>
                <a:rect l="txL" t="txT" r="txR" b="txB"/>
                <a:pathLst>
                  <a:path w="17" h="17">
                    <a:moveTo>
                      <a:pt x="16" y="16"/>
                    </a:moveTo>
                    <a:lnTo>
                      <a:pt x="0" y="10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16" y="8"/>
                    </a:lnTo>
                    <a:lnTo>
                      <a:pt x="16" y="16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C2E3FF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648" name="Freeform 88"/>
              <p:cNvSpPr/>
              <p:nvPr/>
            </p:nvSpPr>
            <p:spPr>
              <a:xfrm>
                <a:off x="3641" y="2291"/>
                <a:ext cx="1" cy="21"/>
              </a:xfrm>
              <a:custGeom>
                <a:avLst/>
                <a:gdLst>
                  <a:gd name="txL" fmla="*/ 0 w 1"/>
                  <a:gd name="txT" fmla="*/ 0 h 21"/>
                  <a:gd name="txR" fmla="*/ 1 w 1"/>
                  <a:gd name="txB" fmla="*/ 21 h 21"/>
                </a:gdLst>
                <a:ahLst/>
                <a:cxnLst>
                  <a:cxn ang="0">
                    <a:pos x="0" y="2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0" y="20"/>
                  </a:cxn>
                </a:cxnLst>
                <a:rect l="txL" t="txT" r="txR" b="txB"/>
                <a:pathLst>
                  <a:path w="1" h="21">
                    <a:moveTo>
                      <a:pt x="0" y="2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0" y="20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D9D9D9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649" name="Freeform 89"/>
              <p:cNvSpPr/>
              <p:nvPr/>
            </p:nvSpPr>
            <p:spPr>
              <a:xfrm>
                <a:off x="3680" y="2291"/>
                <a:ext cx="74" cy="45"/>
              </a:xfrm>
              <a:custGeom>
                <a:avLst/>
                <a:gdLst>
                  <a:gd name="txL" fmla="*/ 0 w 74"/>
                  <a:gd name="txT" fmla="*/ 0 h 45"/>
                  <a:gd name="txR" fmla="*/ 74 w 74"/>
                  <a:gd name="txB" fmla="*/ 45 h 45"/>
                </a:gdLst>
                <a:ahLst/>
                <a:cxnLst>
                  <a:cxn ang="0">
                    <a:pos x="66" y="2"/>
                  </a:cxn>
                  <a:cxn ang="0">
                    <a:pos x="73" y="7"/>
                  </a:cxn>
                  <a:cxn ang="0">
                    <a:pos x="49" y="14"/>
                  </a:cxn>
                  <a:cxn ang="0">
                    <a:pos x="23" y="22"/>
                  </a:cxn>
                  <a:cxn ang="0">
                    <a:pos x="23" y="22"/>
                  </a:cxn>
                  <a:cxn ang="0">
                    <a:pos x="23" y="24"/>
                  </a:cxn>
                  <a:cxn ang="0">
                    <a:pos x="26" y="24"/>
                  </a:cxn>
                  <a:cxn ang="0">
                    <a:pos x="26" y="29"/>
                  </a:cxn>
                  <a:cxn ang="0">
                    <a:pos x="16" y="34"/>
                  </a:cxn>
                  <a:cxn ang="0">
                    <a:pos x="13" y="39"/>
                  </a:cxn>
                  <a:cxn ang="0">
                    <a:pos x="0" y="44"/>
                  </a:cxn>
                  <a:cxn ang="0">
                    <a:pos x="0" y="41"/>
                  </a:cxn>
                  <a:cxn ang="0">
                    <a:pos x="6" y="31"/>
                  </a:cxn>
                  <a:cxn ang="0">
                    <a:pos x="3" y="19"/>
                  </a:cxn>
                  <a:cxn ang="0">
                    <a:pos x="3" y="19"/>
                  </a:cxn>
                  <a:cxn ang="0">
                    <a:pos x="3" y="17"/>
                  </a:cxn>
                  <a:cxn ang="0">
                    <a:pos x="3" y="17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3" y="14"/>
                  </a:cxn>
                  <a:cxn ang="0">
                    <a:pos x="13" y="14"/>
                  </a:cxn>
                  <a:cxn ang="0">
                    <a:pos x="66" y="0"/>
                  </a:cxn>
                  <a:cxn ang="0">
                    <a:pos x="66" y="0"/>
                  </a:cxn>
                  <a:cxn ang="0">
                    <a:pos x="66" y="2"/>
                  </a:cxn>
                </a:cxnLst>
                <a:rect l="txL" t="txT" r="txR" b="txB"/>
                <a:pathLst>
                  <a:path w="74" h="45">
                    <a:moveTo>
                      <a:pt x="66" y="2"/>
                    </a:moveTo>
                    <a:lnTo>
                      <a:pt x="73" y="7"/>
                    </a:lnTo>
                    <a:lnTo>
                      <a:pt x="49" y="14"/>
                    </a:lnTo>
                    <a:lnTo>
                      <a:pt x="23" y="22"/>
                    </a:lnTo>
                    <a:lnTo>
                      <a:pt x="23" y="24"/>
                    </a:lnTo>
                    <a:lnTo>
                      <a:pt x="26" y="24"/>
                    </a:lnTo>
                    <a:lnTo>
                      <a:pt x="26" y="29"/>
                    </a:lnTo>
                    <a:lnTo>
                      <a:pt x="16" y="34"/>
                    </a:lnTo>
                    <a:lnTo>
                      <a:pt x="13" y="39"/>
                    </a:lnTo>
                    <a:lnTo>
                      <a:pt x="0" y="44"/>
                    </a:lnTo>
                    <a:lnTo>
                      <a:pt x="0" y="41"/>
                    </a:lnTo>
                    <a:lnTo>
                      <a:pt x="6" y="31"/>
                    </a:lnTo>
                    <a:lnTo>
                      <a:pt x="3" y="19"/>
                    </a:lnTo>
                    <a:lnTo>
                      <a:pt x="3" y="17"/>
                    </a:lnTo>
                    <a:lnTo>
                      <a:pt x="13" y="22"/>
                    </a:lnTo>
                    <a:lnTo>
                      <a:pt x="13" y="14"/>
                    </a:lnTo>
                    <a:lnTo>
                      <a:pt x="66" y="0"/>
                    </a:lnTo>
                    <a:lnTo>
                      <a:pt x="66" y="2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650" name="Freeform 90"/>
              <p:cNvSpPr/>
              <p:nvPr/>
            </p:nvSpPr>
            <p:spPr>
              <a:xfrm>
                <a:off x="3766" y="2294"/>
                <a:ext cx="1" cy="1"/>
              </a:xfrm>
              <a:custGeom>
                <a:avLst/>
                <a:gdLst>
                  <a:gd name="txL" fmla="*/ 0 w 1"/>
                  <a:gd name="txT" fmla="*/ 0 h 1"/>
                  <a:gd name="txR" fmla="*/ 1 w 1"/>
                  <a:gd name="txB" fmla="*/ 1 h 1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651" name="Freeform 91"/>
              <p:cNvSpPr/>
              <p:nvPr/>
            </p:nvSpPr>
            <p:spPr>
              <a:xfrm>
                <a:off x="4681" y="2294"/>
                <a:ext cx="551" cy="142"/>
              </a:xfrm>
              <a:custGeom>
                <a:avLst/>
                <a:gdLst>
                  <a:gd name="txL" fmla="*/ 0 w 551"/>
                  <a:gd name="txT" fmla="*/ 0 h 142"/>
                  <a:gd name="txR" fmla="*/ 551 w 551"/>
                  <a:gd name="txB" fmla="*/ 142 h 142"/>
                </a:gdLst>
                <a:ahLst/>
                <a:cxnLst>
                  <a:cxn ang="0">
                    <a:pos x="550" y="48"/>
                  </a:cxn>
                  <a:cxn ang="0">
                    <a:pos x="98" y="131"/>
                  </a:cxn>
                  <a:cxn ang="0">
                    <a:pos x="39" y="141"/>
                  </a:cxn>
                  <a:cxn ang="0">
                    <a:pos x="3" y="128"/>
                  </a:cxn>
                  <a:cxn ang="0">
                    <a:pos x="0" y="126"/>
                  </a:cxn>
                  <a:cxn ang="0">
                    <a:pos x="0" y="94"/>
                  </a:cxn>
                  <a:cxn ang="0">
                    <a:pos x="72" y="82"/>
                  </a:cxn>
                  <a:cxn ang="0">
                    <a:pos x="474" y="12"/>
                  </a:cxn>
                  <a:cxn ang="0">
                    <a:pos x="546" y="0"/>
                  </a:cxn>
                  <a:cxn ang="0">
                    <a:pos x="550" y="0"/>
                  </a:cxn>
                  <a:cxn ang="0">
                    <a:pos x="550" y="48"/>
                  </a:cxn>
                </a:cxnLst>
                <a:rect l="txL" t="txT" r="txR" b="txB"/>
                <a:pathLst>
                  <a:path w="551" h="142">
                    <a:moveTo>
                      <a:pt x="550" y="48"/>
                    </a:moveTo>
                    <a:lnTo>
                      <a:pt x="98" y="131"/>
                    </a:lnTo>
                    <a:lnTo>
                      <a:pt x="39" y="141"/>
                    </a:lnTo>
                    <a:lnTo>
                      <a:pt x="3" y="128"/>
                    </a:lnTo>
                    <a:lnTo>
                      <a:pt x="0" y="126"/>
                    </a:lnTo>
                    <a:lnTo>
                      <a:pt x="0" y="94"/>
                    </a:lnTo>
                    <a:lnTo>
                      <a:pt x="72" y="82"/>
                    </a:lnTo>
                    <a:lnTo>
                      <a:pt x="474" y="12"/>
                    </a:lnTo>
                    <a:lnTo>
                      <a:pt x="546" y="0"/>
                    </a:lnTo>
                    <a:lnTo>
                      <a:pt x="550" y="0"/>
                    </a:lnTo>
                    <a:lnTo>
                      <a:pt x="550" y="48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652" name="Freeform 92"/>
              <p:cNvSpPr/>
              <p:nvPr/>
            </p:nvSpPr>
            <p:spPr>
              <a:xfrm>
                <a:off x="4198" y="2296"/>
                <a:ext cx="17" cy="17"/>
              </a:xfrm>
              <a:custGeom>
                <a:avLst/>
                <a:gdLst>
                  <a:gd name="txL" fmla="*/ 0 w 17"/>
                  <a:gd name="txT" fmla="*/ 0 h 17"/>
                  <a:gd name="txR" fmla="*/ 17 w 17"/>
                  <a:gd name="txB" fmla="*/ 17 h 17"/>
                </a:gdLst>
                <a:ahLst/>
                <a:cxnLst>
                  <a:cxn ang="0">
                    <a:pos x="12" y="16"/>
                  </a:cxn>
                  <a:cxn ang="0">
                    <a:pos x="12" y="16"/>
                  </a:cxn>
                  <a:cxn ang="0">
                    <a:pos x="4" y="12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16" y="6"/>
                  </a:cxn>
                  <a:cxn ang="0">
                    <a:pos x="12" y="16"/>
                  </a:cxn>
                </a:cxnLst>
                <a:rect l="txL" t="txT" r="txR" b="txB"/>
                <a:pathLst>
                  <a:path w="17" h="17">
                    <a:moveTo>
                      <a:pt x="12" y="16"/>
                    </a:moveTo>
                    <a:lnTo>
                      <a:pt x="12" y="16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16" y="6"/>
                    </a:lnTo>
                    <a:lnTo>
                      <a:pt x="12" y="16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C2E3FF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653" name="Freeform 93"/>
              <p:cNvSpPr/>
              <p:nvPr/>
            </p:nvSpPr>
            <p:spPr>
              <a:xfrm>
                <a:off x="3645" y="2298"/>
                <a:ext cx="27" cy="17"/>
              </a:xfrm>
              <a:custGeom>
                <a:avLst/>
                <a:gdLst>
                  <a:gd name="txL" fmla="*/ 0 w 27"/>
                  <a:gd name="txT" fmla="*/ 0 h 17"/>
                  <a:gd name="txR" fmla="*/ 27 w 27"/>
                  <a:gd name="txB" fmla="*/ 17 h 17"/>
                </a:gdLst>
                <a:ahLst/>
                <a:cxnLst>
                  <a:cxn ang="0">
                    <a:pos x="26" y="0"/>
                  </a:cxn>
                  <a:cxn ang="0">
                    <a:pos x="26" y="16"/>
                  </a:cxn>
                  <a:cxn ang="0">
                    <a:pos x="22" y="16"/>
                  </a:cxn>
                  <a:cxn ang="0">
                    <a:pos x="0" y="16"/>
                  </a:cxn>
                  <a:cxn ang="0">
                    <a:pos x="3" y="0"/>
                  </a:cxn>
                  <a:cxn ang="0">
                    <a:pos x="6" y="0"/>
                  </a:cxn>
                  <a:cxn ang="0">
                    <a:pos x="26" y="0"/>
                  </a:cxn>
                  <a:cxn ang="0">
                    <a:pos x="26" y="0"/>
                  </a:cxn>
                </a:cxnLst>
                <a:rect l="txL" t="txT" r="txR" b="txB"/>
                <a:pathLst>
                  <a:path w="27" h="17">
                    <a:moveTo>
                      <a:pt x="26" y="0"/>
                    </a:moveTo>
                    <a:lnTo>
                      <a:pt x="26" y="16"/>
                    </a:lnTo>
                    <a:lnTo>
                      <a:pt x="22" y="16"/>
                    </a:lnTo>
                    <a:lnTo>
                      <a:pt x="0" y="16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654" name="Freeform 94"/>
              <p:cNvSpPr/>
              <p:nvPr/>
            </p:nvSpPr>
            <p:spPr>
              <a:xfrm>
                <a:off x="3947" y="2298"/>
                <a:ext cx="17" cy="38"/>
              </a:xfrm>
              <a:custGeom>
                <a:avLst/>
                <a:gdLst>
                  <a:gd name="txL" fmla="*/ 0 w 17"/>
                  <a:gd name="txT" fmla="*/ 0 h 38"/>
                  <a:gd name="txR" fmla="*/ 17 w 17"/>
                  <a:gd name="txB" fmla="*/ 38 h 38"/>
                </a:gdLst>
                <a:ahLst/>
                <a:cxnLst>
                  <a:cxn ang="0">
                    <a:pos x="16" y="7"/>
                  </a:cxn>
                  <a:cxn ang="0">
                    <a:pos x="10" y="34"/>
                  </a:cxn>
                  <a:cxn ang="0">
                    <a:pos x="10" y="37"/>
                  </a:cxn>
                  <a:cxn ang="0">
                    <a:pos x="10" y="37"/>
                  </a:cxn>
                  <a:cxn ang="0">
                    <a:pos x="5" y="34"/>
                  </a:cxn>
                  <a:cxn ang="0">
                    <a:pos x="5" y="29"/>
                  </a:cxn>
                  <a:cxn ang="0">
                    <a:pos x="5" y="27"/>
                  </a:cxn>
                  <a:cxn ang="0">
                    <a:pos x="0" y="27"/>
                  </a:cxn>
                  <a:cxn ang="0">
                    <a:pos x="0" y="27"/>
                  </a:cxn>
                  <a:cxn ang="0">
                    <a:pos x="0" y="0"/>
                  </a:cxn>
                  <a:cxn ang="0">
                    <a:pos x="10" y="4"/>
                  </a:cxn>
                  <a:cxn ang="0">
                    <a:pos x="16" y="7"/>
                  </a:cxn>
                </a:cxnLst>
                <a:rect l="txL" t="txT" r="txR" b="txB"/>
                <a:pathLst>
                  <a:path w="17" h="38">
                    <a:moveTo>
                      <a:pt x="16" y="7"/>
                    </a:moveTo>
                    <a:lnTo>
                      <a:pt x="10" y="34"/>
                    </a:lnTo>
                    <a:lnTo>
                      <a:pt x="10" y="37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5" y="27"/>
                    </a:lnTo>
                    <a:lnTo>
                      <a:pt x="0" y="27"/>
                    </a:lnTo>
                    <a:lnTo>
                      <a:pt x="0" y="0"/>
                    </a:lnTo>
                    <a:lnTo>
                      <a:pt x="10" y="4"/>
                    </a:lnTo>
                    <a:lnTo>
                      <a:pt x="16" y="7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655" name="Freeform 95"/>
              <p:cNvSpPr/>
              <p:nvPr/>
            </p:nvSpPr>
            <p:spPr>
              <a:xfrm>
                <a:off x="3664" y="2301"/>
                <a:ext cx="17" cy="23"/>
              </a:xfrm>
              <a:custGeom>
                <a:avLst/>
                <a:gdLst>
                  <a:gd name="txL" fmla="*/ 0 w 17"/>
                  <a:gd name="txT" fmla="*/ 0 h 23"/>
                  <a:gd name="txR" fmla="*/ 17 w 17"/>
                  <a:gd name="txB" fmla="*/ 23 h 23"/>
                </a:gdLst>
                <a:ahLst/>
                <a:cxnLst>
                  <a:cxn ang="0">
                    <a:pos x="12" y="7"/>
                  </a:cxn>
                  <a:cxn ang="0">
                    <a:pos x="16" y="12"/>
                  </a:cxn>
                  <a:cxn ang="0">
                    <a:pos x="6" y="12"/>
                  </a:cxn>
                  <a:cxn ang="0">
                    <a:pos x="0" y="17"/>
                  </a:cxn>
                  <a:cxn ang="0">
                    <a:pos x="0" y="22"/>
                  </a:cxn>
                  <a:cxn ang="0">
                    <a:pos x="0" y="17"/>
                  </a:cxn>
                  <a:cxn ang="0">
                    <a:pos x="6" y="12"/>
                  </a:cxn>
                  <a:cxn ang="0">
                    <a:pos x="6" y="9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7"/>
                  </a:cxn>
                  <a:cxn ang="0">
                    <a:pos x="9" y="9"/>
                  </a:cxn>
                  <a:cxn ang="0">
                    <a:pos x="9" y="9"/>
                  </a:cxn>
                  <a:cxn ang="0">
                    <a:pos x="12" y="7"/>
                  </a:cxn>
                  <a:cxn ang="0">
                    <a:pos x="12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12" y="4"/>
                  </a:cxn>
                  <a:cxn ang="0">
                    <a:pos x="12" y="7"/>
                  </a:cxn>
                </a:cxnLst>
                <a:rect l="txL" t="txT" r="txR" b="txB"/>
                <a:pathLst>
                  <a:path w="17" h="23">
                    <a:moveTo>
                      <a:pt x="12" y="7"/>
                    </a:moveTo>
                    <a:lnTo>
                      <a:pt x="16" y="12"/>
                    </a:lnTo>
                    <a:lnTo>
                      <a:pt x="6" y="12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6" y="12"/>
                    </a:lnTo>
                    <a:lnTo>
                      <a:pt x="6" y="9"/>
                    </a:lnTo>
                    <a:lnTo>
                      <a:pt x="6" y="4"/>
                    </a:lnTo>
                    <a:lnTo>
                      <a:pt x="6" y="7"/>
                    </a:lnTo>
                    <a:lnTo>
                      <a:pt x="9" y="9"/>
                    </a:lnTo>
                    <a:lnTo>
                      <a:pt x="12" y="7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12" y="4"/>
                    </a:lnTo>
                    <a:lnTo>
                      <a:pt x="12" y="7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656" name="Freeform 96"/>
              <p:cNvSpPr/>
              <p:nvPr/>
            </p:nvSpPr>
            <p:spPr>
              <a:xfrm>
                <a:off x="3888" y="2301"/>
                <a:ext cx="17" cy="18"/>
              </a:xfrm>
              <a:custGeom>
                <a:avLst/>
                <a:gdLst>
                  <a:gd name="txL" fmla="*/ 0 w 17"/>
                  <a:gd name="txT" fmla="*/ 0 h 18"/>
                  <a:gd name="txR" fmla="*/ 17 w 17"/>
                  <a:gd name="txB" fmla="*/ 18 h 18"/>
                </a:gdLst>
                <a:ahLst/>
                <a:cxnLst>
                  <a:cxn ang="0">
                    <a:pos x="0" y="17"/>
                  </a:cxn>
                  <a:cxn ang="0">
                    <a:pos x="0" y="17"/>
                  </a:cxn>
                  <a:cxn ang="0">
                    <a:pos x="0" y="0"/>
                  </a:cxn>
                  <a:cxn ang="0">
                    <a:pos x="16" y="2"/>
                  </a:cxn>
                  <a:cxn ang="0">
                    <a:pos x="0" y="17"/>
                  </a:cxn>
                </a:cxnLst>
                <a:rect l="txL" t="txT" r="txR" b="txB"/>
                <a:pathLst>
                  <a:path w="17" h="18">
                    <a:moveTo>
                      <a:pt x="0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16" y="2"/>
                    </a:lnTo>
                    <a:lnTo>
                      <a:pt x="0" y="17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657" name="Freeform 97"/>
              <p:cNvSpPr/>
              <p:nvPr/>
            </p:nvSpPr>
            <p:spPr>
              <a:xfrm>
                <a:off x="4211" y="2303"/>
                <a:ext cx="17" cy="17"/>
              </a:xfrm>
              <a:custGeom>
                <a:avLst/>
                <a:gdLst>
                  <a:gd name="txL" fmla="*/ 0 w 17"/>
                  <a:gd name="txT" fmla="*/ 0 h 17"/>
                  <a:gd name="txR" fmla="*/ 17 w 17"/>
                  <a:gd name="txB" fmla="*/ 17 h 17"/>
                </a:gdLst>
                <a:ahLst/>
                <a:cxnLst>
                  <a:cxn ang="0">
                    <a:pos x="16" y="16"/>
                  </a:cxn>
                  <a:cxn ang="0">
                    <a:pos x="0" y="9"/>
                  </a:cxn>
                  <a:cxn ang="0">
                    <a:pos x="0" y="0"/>
                  </a:cxn>
                  <a:cxn ang="0">
                    <a:pos x="16" y="3"/>
                  </a:cxn>
                  <a:cxn ang="0">
                    <a:pos x="16" y="16"/>
                  </a:cxn>
                </a:cxnLst>
                <a:rect l="txL" t="txT" r="txR" b="txB"/>
                <a:pathLst>
                  <a:path w="17" h="17">
                    <a:moveTo>
                      <a:pt x="16" y="16"/>
                    </a:moveTo>
                    <a:lnTo>
                      <a:pt x="0" y="9"/>
                    </a:lnTo>
                    <a:lnTo>
                      <a:pt x="0" y="0"/>
                    </a:lnTo>
                    <a:lnTo>
                      <a:pt x="16" y="3"/>
                    </a:lnTo>
                    <a:lnTo>
                      <a:pt x="16" y="16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C2E3FF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658" name="Freeform 98"/>
              <p:cNvSpPr/>
              <p:nvPr/>
            </p:nvSpPr>
            <p:spPr>
              <a:xfrm>
                <a:off x="3645" y="2303"/>
                <a:ext cx="17" cy="17"/>
              </a:xfrm>
              <a:custGeom>
                <a:avLst/>
                <a:gdLst>
                  <a:gd name="txL" fmla="*/ 0 w 17"/>
                  <a:gd name="txT" fmla="*/ 0 h 17"/>
                  <a:gd name="txR" fmla="*/ 17 w 17"/>
                  <a:gd name="txB" fmla="*/ 17 h 17"/>
                </a:gdLst>
                <a:ahLst/>
                <a:cxnLst>
                  <a:cxn ang="0">
                    <a:pos x="16" y="0"/>
                  </a:cxn>
                  <a:cxn ang="0">
                    <a:pos x="16" y="16"/>
                  </a:cxn>
                  <a:cxn ang="0">
                    <a:pos x="0" y="16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6" y="0"/>
                  </a:cxn>
                </a:cxnLst>
                <a:rect l="txL" t="txT" r="txR" b="txB"/>
                <a:pathLst>
                  <a:path w="17" h="17">
                    <a:moveTo>
                      <a:pt x="16" y="0"/>
                    </a:moveTo>
                    <a:lnTo>
                      <a:pt x="16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838383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659" name="Freeform 99"/>
              <p:cNvSpPr/>
              <p:nvPr/>
            </p:nvSpPr>
            <p:spPr>
              <a:xfrm>
                <a:off x="3960" y="2303"/>
                <a:ext cx="17" cy="38"/>
              </a:xfrm>
              <a:custGeom>
                <a:avLst/>
                <a:gdLst>
                  <a:gd name="txL" fmla="*/ 0 w 17"/>
                  <a:gd name="txT" fmla="*/ 0 h 38"/>
                  <a:gd name="txR" fmla="*/ 17 w 17"/>
                  <a:gd name="txB" fmla="*/ 38 h 38"/>
                </a:gdLst>
                <a:ahLst/>
                <a:cxnLst>
                  <a:cxn ang="0">
                    <a:pos x="16" y="7"/>
                  </a:cxn>
                  <a:cxn ang="0">
                    <a:pos x="16" y="32"/>
                  </a:cxn>
                  <a:cxn ang="0">
                    <a:pos x="12" y="32"/>
                  </a:cxn>
                  <a:cxn ang="0">
                    <a:pos x="12" y="34"/>
                  </a:cxn>
                  <a:cxn ang="0">
                    <a:pos x="12" y="37"/>
                  </a:cxn>
                  <a:cxn ang="0">
                    <a:pos x="0" y="34"/>
                  </a:cxn>
                  <a:cxn ang="0">
                    <a:pos x="0" y="0"/>
                  </a:cxn>
                  <a:cxn ang="0">
                    <a:pos x="12" y="4"/>
                  </a:cxn>
                  <a:cxn ang="0">
                    <a:pos x="16" y="7"/>
                  </a:cxn>
                </a:cxnLst>
                <a:rect l="txL" t="txT" r="txR" b="txB"/>
                <a:pathLst>
                  <a:path w="17" h="38">
                    <a:moveTo>
                      <a:pt x="16" y="7"/>
                    </a:moveTo>
                    <a:lnTo>
                      <a:pt x="16" y="32"/>
                    </a:lnTo>
                    <a:lnTo>
                      <a:pt x="12" y="32"/>
                    </a:lnTo>
                    <a:lnTo>
                      <a:pt x="12" y="34"/>
                    </a:lnTo>
                    <a:lnTo>
                      <a:pt x="12" y="37"/>
                    </a:lnTo>
                    <a:lnTo>
                      <a:pt x="0" y="34"/>
                    </a:lnTo>
                    <a:lnTo>
                      <a:pt x="0" y="0"/>
                    </a:lnTo>
                    <a:lnTo>
                      <a:pt x="12" y="4"/>
                    </a:lnTo>
                    <a:lnTo>
                      <a:pt x="16" y="7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660" name="Freeform 100"/>
              <p:cNvSpPr/>
              <p:nvPr/>
            </p:nvSpPr>
            <p:spPr>
              <a:xfrm>
                <a:off x="3657" y="2306"/>
                <a:ext cx="17" cy="17"/>
              </a:xfrm>
              <a:custGeom>
                <a:avLst/>
                <a:gdLst>
                  <a:gd name="txL" fmla="*/ 0 w 17"/>
                  <a:gd name="txT" fmla="*/ 0 h 17"/>
                  <a:gd name="txR" fmla="*/ 17 w 17"/>
                  <a:gd name="txB" fmla="*/ 17 h 17"/>
                </a:gdLst>
                <a:ahLst/>
                <a:cxnLst>
                  <a:cxn ang="0">
                    <a:pos x="16" y="16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6"/>
                  </a:cxn>
                </a:cxnLst>
                <a:rect l="txL" t="txT" r="txR" b="txB"/>
                <a:pathLst>
                  <a:path w="17" h="17">
                    <a:moveTo>
                      <a:pt x="16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838383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661" name="Freeform 101"/>
              <p:cNvSpPr/>
              <p:nvPr/>
            </p:nvSpPr>
            <p:spPr>
              <a:xfrm>
                <a:off x="4227" y="2308"/>
                <a:ext cx="17" cy="17"/>
              </a:xfrm>
              <a:custGeom>
                <a:avLst/>
                <a:gdLst>
                  <a:gd name="txL" fmla="*/ 0 w 17"/>
                  <a:gd name="txT" fmla="*/ 0 h 17"/>
                  <a:gd name="txR" fmla="*/ 17 w 17"/>
                  <a:gd name="txB" fmla="*/ 17 h 17"/>
                </a:gdLst>
                <a:ahLst/>
                <a:cxnLst>
                  <a:cxn ang="0">
                    <a:pos x="16" y="16"/>
                  </a:cxn>
                  <a:cxn ang="0">
                    <a:pos x="0" y="16"/>
                  </a:cxn>
                  <a:cxn ang="0">
                    <a:pos x="0" y="0"/>
                  </a:cxn>
                  <a:cxn ang="0">
                    <a:pos x="16" y="4"/>
                  </a:cxn>
                  <a:cxn ang="0">
                    <a:pos x="16" y="16"/>
                  </a:cxn>
                </a:cxnLst>
                <a:rect l="txL" t="txT" r="txR" b="txB"/>
                <a:pathLst>
                  <a:path w="17" h="17">
                    <a:moveTo>
                      <a:pt x="16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16" y="4"/>
                    </a:lnTo>
                    <a:lnTo>
                      <a:pt x="16" y="16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C2E3FF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662" name="Freeform 102"/>
              <p:cNvSpPr/>
              <p:nvPr/>
            </p:nvSpPr>
            <p:spPr>
              <a:xfrm>
                <a:off x="3645" y="2311"/>
                <a:ext cx="20" cy="17"/>
              </a:xfrm>
              <a:custGeom>
                <a:avLst/>
                <a:gdLst>
                  <a:gd name="txL" fmla="*/ 0 w 20"/>
                  <a:gd name="txT" fmla="*/ 0 h 17"/>
                  <a:gd name="txR" fmla="*/ 20 w 20"/>
                  <a:gd name="txB" fmla="*/ 17 h 17"/>
                </a:gdLst>
                <a:ahLst/>
                <a:cxnLst>
                  <a:cxn ang="0">
                    <a:pos x="9" y="5"/>
                  </a:cxn>
                  <a:cxn ang="0">
                    <a:pos x="19" y="0"/>
                  </a:cxn>
                  <a:cxn ang="0">
                    <a:pos x="15" y="10"/>
                  </a:cxn>
                  <a:cxn ang="0">
                    <a:pos x="15" y="16"/>
                  </a:cxn>
                  <a:cxn ang="0">
                    <a:pos x="0" y="1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9" y="5"/>
                  </a:cxn>
                </a:cxnLst>
                <a:rect l="txL" t="txT" r="txR" b="txB"/>
                <a:pathLst>
                  <a:path w="20" h="17">
                    <a:moveTo>
                      <a:pt x="9" y="5"/>
                    </a:moveTo>
                    <a:lnTo>
                      <a:pt x="19" y="0"/>
                    </a:lnTo>
                    <a:lnTo>
                      <a:pt x="15" y="10"/>
                    </a:lnTo>
                    <a:lnTo>
                      <a:pt x="15" y="16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9" y="5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663" name="Freeform 103"/>
              <p:cNvSpPr/>
              <p:nvPr/>
            </p:nvSpPr>
            <p:spPr>
              <a:xfrm>
                <a:off x="3895" y="2311"/>
                <a:ext cx="46" cy="23"/>
              </a:xfrm>
              <a:custGeom>
                <a:avLst/>
                <a:gdLst>
                  <a:gd name="txL" fmla="*/ 0 w 46"/>
                  <a:gd name="txT" fmla="*/ 0 h 23"/>
                  <a:gd name="txR" fmla="*/ 46 w 46"/>
                  <a:gd name="txB" fmla="*/ 23 h 23"/>
                </a:gdLst>
                <a:ahLst/>
                <a:cxnLst>
                  <a:cxn ang="0">
                    <a:pos x="45" y="2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5" y="22"/>
                  </a:cxn>
                </a:cxnLst>
                <a:rect l="txL" t="txT" r="txR" b="txB"/>
                <a:pathLst>
                  <a:path w="46" h="23">
                    <a:moveTo>
                      <a:pt x="45" y="22"/>
                    </a:moveTo>
                    <a:lnTo>
                      <a:pt x="0" y="0"/>
                    </a:lnTo>
                    <a:lnTo>
                      <a:pt x="45" y="22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664" name="Freeform 104"/>
              <p:cNvSpPr/>
              <p:nvPr/>
            </p:nvSpPr>
            <p:spPr>
              <a:xfrm>
                <a:off x="3977" y="2311"/>
                <a:ext cx="27" cy="42"/>
              </a:xfrm>
              <a:custGeom>
                <a:avLst/>
                <a:gdLst>
                  <a:gd name="txL" fmla="*/ 0 w 27"/>
                  <a:gd name="txT" fmla="*/ 0 h 42"/>
                  <a:gd name="txR" fmla="*/ 27 w 27"/>
                  <a:gd name="txB" fmla="*/ 42 h 42"/>
                </a:gdLst>
                <a:ahLst/>
                <a:cxnLst>
                  <a:cxn ang="0">
                    <a:pos x="26" y="12"/>
                  </a:cxn>
                  <a:cxn ang="0">
                    <a:pos x="26" y="36"/>
                  </a:cxn>
                  <a:cxn ang="0">
                    <a:pos x="26" y="36"/>
                  </a:cxn>
                  <a:cxn ang="0">
                    <a:pos x="22" y="36"/>
                  </a:cxn>
                  <a:cxn ang="0">
                    <a:pos x="22" y="38"/>
                  </a:cxn>
                  <a:cxn ang="0">
                    <a:pos x="22" y="41"/>
                  </a:cxn>
                  <a:cxn ang="0">
                    <a:pos x="0" y="33"/>
                  </a:cxn>
                  <a:cxn ang="0">
                    <a:pos x="0" y="28"/>
                  </a:cxn>
                  <a:cxn ang="0">
                    <a:pos x="3" y="28"/>
                  </a:cxn>
                  <a:cxn ang="0">
                    <a:pos x="3" y="28"/>
                  </a:cxn>
                  <a:cxn ang="0">
                    <a:pos x="3" y="26"/>
                  </a:cxn>
                  <a:cxn ang="0">
                    <a:pos x="0" y="26"/>
                  </a:cxn>
                  <a:cxn ang="0">
                    <a:pos x="0" y="24"/>
                  </a:cxn>
                  <a:cxn ang="0">
                    <a:pos x="0" y="0"/>
                  </a:cxn>
                  <a:cxn ang="0">
                    <a:pos x="26" y="12"/>
                  </a:cxn>
                  <a:cxn ang="0">
                    <a:pos x="26" y="12"/>
                  </a:cxn>
                </a:cxnLst>
                <a:rect l="txL" t="txT" r="txR" b="txB"/>
                <a:pathLst>
                  <a:path w="27" h="42">
                    <a:moveTo>
                      <a:pt x="26" y="12"/>
                    </a:moveTo>
                    <a:lnTo>
                      <a:pt x="26" y="36"/>
                    </a:lnTo>
                    <a:lnTo>
                      <a:pt x="22" y="36"/>
                    </a:lnTo>
                    <a:lnTo>
                      <a:pt x="22" y="38"/>
                    </a:lnTo>
                    <a:lnTo>
                      <a:pt x="22" y="41"/>
                    </a:lnTo>
                    <a:lnTo>
                      <a:pt x="0" y="33"/>
                    </a:lnTo>
                    <a:lnTo>
                      <a:pt x="0" y="28"/>
                    </a:lnTo>
                    <a:lnTo>
                      <a:pt x="3" y="28"/>
                    </a:lnTo>
                    <a:lnTo>
                      <a:pt x="3" y="26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0"/>
                    </a:lnTo>
                    <a:lnTo>
                      <a:pt x="26" y="12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665" name="Freeform 105"/>
              <p:cNvSpPr/>
              <p:nvPr/>
            </p:nvSpPr>
            <p:spPr>
              <a:xfrm>
                <a:off x="3664" y="2316"/>
                <a:ext cx="17" cy="17"/>
              </a:xfrm>
              <a:custGeom>
                <a:avLst/>
                <a:gdLst>
                  <a:gd name="txL" fmla="*/ 0 w 17"/>
                  <a:gd name="txT" fmla="*/ 0 h 17"/>
                  <a:gd name="txR" fmla="*/ 17 w 17"/>
                  <a:gd name="txB" fmla="*/ 17 h 17"/>
                </a:gdLst>
                <a:ahLst/>
                <a:cxnLst>
                  <a:cxn ang="0">
                    <a:pos x="16" y="2"/>
                  </a:cxn>
                  <a:cxn ang="0">
                    <a:pos x="16" y="5"/>
                  </a:cxn>
                  <a:cxn ang="0">
                    <a:pos x="16" y="2"/>
                  </a:cxn>
                  <a:cxn ang="0">
                    <a:pos x="12" y="2"/>
                  </a:cxn>
                  <a:cxn ang="0">
                    <a:pos x="9" y="10"/>
                  </a:cxn>
                  <a:cxn ang="0">
                    <a:pos x="9" y="16"/>
                  </a:cxn>
                  <a:cxn ang="0">
                    <a:pos x="9" y="16"/>
                  </a:cxn>
                  <a:cxn ang="0">
                    <a:pos x="0" y="16"/>
                  </a:cxn>
                  <a:cxn ang="0">
                    <a:pos x="0" y="10"/>
                  </a:cxn>
                  <a:cxn ang="0">
                    <a:pos x="0" y="13"/>
                  </a:cxn>
                  <a:cxn ang="0">
                    <a:pos x="9" y="13"/>
                  </a:cxn>
                  <a:cxn ang="0">
                    <a:pos x="9" y="10"/>
                  </a:cxn>
                  <a:cxn ang="0">
                    <a:pos x="6" y="10"/>
                  </a:cxn>
                  <a:cxn ang="0">
                    <a:pos x="0" y="10"/>
                  </a:cxn>
                  <a:cxn ang="0">
                    <a:pos x="3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9" y="0"/>
                  </a:cxn>
                  <a:cxn ang="0">
                    <a:pos x="16" y="0"/>
                  </a:cxn>
                  <a:cxn ang="0">
                    <a:pos x="16" y="2"/>
                  </a:cxn>
                </a:cxnLst>
                <a:rect l="txL" t="txT" r="txR" b="txB"/>
                <a:pathLst>
                  <a:path w="17" h="17">
                    <a:moveTo>
                      <a:pt x="16" y="2"/>
                    </a:moveTo>
                    <a:lnTo>
                      <a:pt x="16" y="5"/>
                    </a:lnTo>
                    <a:lnTo>
                      <a:pt x="16" y="2"/>
                    </a:lnTo>
                    <a:lnTo>
                      <a:pt x="12" y="2"/>
                    </a:lnTo>
                    <a:lnTo>
                      <a:pt x="9" y="10"/>
                    </a:lnTo>
                    <a:lnTo>
                      <a:pt x="9" y="16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9" y="13"/>
                    </a:lnTo>
                    <a:lnTo>
                      <a:pt x="9" y="10"/>
                    </a:lnTo>
                    <a:lnTo>
                      <a:pt x="6" y="10"/>
                    </a:lnTo>
                    <a:lnTo>
                      <a:pt x="0" y="10"/>
                    </a:lnTo>
                    <a:lnTo>
                      <a:pt x="3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6" y="0"/>
                    </a:lnTo>
                    <a:lnTo>
                      <a:pt x="16" y="2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666" name="Freeform 106"/>
              <p:cNvSpPr/>
              <p:nvPr/>
            </p:nvSpPr>
            <p:spPr>
              <a:xfrm>
                <a:off x="3634" y="2318"/>
                <a:ext cx="17" cy="17"/>
              </a:xfrm>
              <a:custGeom>
                <a:avLst/>
                <a:gdLst>
                  <a:gd name="txL" fmla="*/ 0 w 17"/>
                  <a:gd name="txT" fmla="*/ 0 h 17"/>
                  <a:gd name="txR" fmla="*/ 17 w 17"/>
                  <a:gd name="txB" fmla="*/ 17 h 17"/>
                </a:gdLst>
                <a:ahLst/>
                <a:cxnLst>
                  <a:cxn ang="0">
                    <a:pos x="16" y="16"/>
                  </a:cxn>
                  <a:cxn ang="0">
                    <a:pos x="8" y="16"/>
                  </a:cxn>
                  <a:cxn ang="0">
                    <a:pos x="0" y="16"/>
                  </a:cxn>
                  <a:cxn ang="0">
                    <a:pos x="0" y="5"/>
                  </a:cxn>
                  <a:cxn ang="0">
                    <a:pos x="8" y="0"/>
                  </a:cxn>
                  <a:cxn ang="0">
                    <a:pos x="16" y="5"/>
                  </a:cxn>
                  <a:cxn ang="0">
                    <a:pos x="16" y="16"/>
                  </a:cxn>
                </a:cxnLst>
                <a:rect l="txL" t="txT" r="txR" b="txB"/>
                <a:pathLst>
                  <a:path w="17" h="17">
                    <a:moveTo>
                      <a:pt x="16" y="16"/>
                    </a:moveTo>
                    <a:lnTo>
                      <a:pt x="8" y="16"/>
                    </a:lnTo>
                    <a:lnTo>
                      <a:pt x="0" y="16"/>
                    </a:lnTo>
                    <a:lnTo>
                      <a:pt x="0" y="5"/>
                    </a:lnTo>
                    <a:lnTo>
                      <a:pt x="8" y="0"/>
                    </a:lnTo>
                    <a:lnTo>
                      <a:pt x="16" y="5"/>
                    </a:lnTo>
                    <a:lnTo>
                      <a:pt x="16" y="16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667" name="Freeform 107"/>
              <p:cNvSpPr/>
              <p:nvPr/>
            </p:nvSpPr>
            <p:spPr>
              <a:xfrm>
                <a:off x="3648" y="2318"/>
                <a:ext cx="17" cy="17"/>
              </a:xfrm>
              <a:custGeom>
                <a:avLst/>
                <a:gdLst>
                  <a:gd name="txL" fmla="*/ 0 w 17"/>
                  <a:gd name="txT" fmla="*/ 0 h 17"/>
                  <a:gd name="txR" fmla="*/ 17 w 17"/>
                  <a:gd name="txB" fmla="*/ 17 h 17"/>
                </a:gdLst>
                <a:ahLst/>
                <a:cxnLst>
                  <a:cxn ang="0">
                    <a:pos x="0" y="16"/>
                  </a:cxn>
                  <a:cxn ang="0">
                    <a:pos x="5" y="0"/>
                  </a:cxn>
                  <a:cxn ang="0">
                    <a:pos x="16" y="16"/>
                  </a:cxn>
                  <a:cxn ang="0">
                    <a:pos x="0" y="16"/>
                  </a:cxn>
                </a:cxnLst>
                <a:rect l="txL" t="txT" r="txR" b="txB"/>
                <a:pathLst>
                  <a:path w="17" h="17">
                    <a:moveTo>
                      <a:pt x="0" y="16"/>
                    </a:moveTo>
                    <a:lnTo>
                      <a:pt x="5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D9D9D9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668" name="Freeform 108"/>
              <p:cNvSpPr/>
              <p:nvPr/>
            </p:nvSpPr>
            <p:spPr>
              <a:xfrm>
                <a:off x="3645" y="2323"/>
                <a:ext cx="17" cy="17"/>
              </a:xfrm>
              <a:custGeom>
                <a:avLst/>
                <a:gdLst>
                  <a:gd name="txL" fmla="*/ 0 w 17"/>
                  <a:gd name="txT" fmla="*/ 0 h 17"/>
                  <a:gd name="txR" fmla="*/ 17 w 17"/>
                  <a:gd name="txB" fmla="*/ 17 h 17"/>
                </a:gdLst>
                <a:ahLst/>
                <a:cxnLst>
                  <a:cxn ang="0">
                    <a:pos x="16" y="16"/>
                  </a:cxn>
                  <a:cxn ang="0">
                    <a:pos x="0" y="16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6"/>
                  </a:cxn>
                </a:cxnLst>
                <a:rect l="txL" t="txT" r="txR" b="txB"/>
                <a:pathLst>
                  <a:path w="17" h="17">
                    <a:moveTo>
                      <a:pt x="16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D9D9D9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669" name="Freeform 109"/>
              <p:cNvSpPr/>
              <p:nvPr/>
            </p:nvSpPr>
            <p:spPr>
              <a:xfrm>
                <a:off x="3680" y="2323"/>
                <a:ext cx="1" cy="17"/>
              </a:xfrm>
              <a:custGeom>
                <a:avLst/>
                <a:gdLst>
                  <a:gd name="txL" fmla="*/ 0 w 1"/>
                  <a:gd name="txT" fmla="*/ 0 h 17"/>
                  <a:gd name="txR" fmla="*/ 1 w 1"/>
                  <a:gd name="txB" fmla="*/ 17 h 17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0"/>
                  </a:cxn>
                </a:cxnLst>
                <a:rect l="txL" t="txT" r="txR" b="txB"/>
                <a:pathLst>
                  <a:path w="1" h="17">
                    <a:moveTo>
                      <a:pt x="0" y="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670" name="Freeform 110"/>
              <p:cNvSpPr/>
              <p:nvPr/>
            </p:nvSpPr>
            <p:spPr>
              <a:xfrm>
                <a:off x="4006" y="2325"/>
                <a:ext cx="17" cy="26"/>
              </a:xfrm>
              <a:custGeom>
                <a:avLst/>
                <a:gdLst>
                  <a:gd name="txL" fmla="*/ 0 w 17"/>
                  <a:gd name="txT" fmla="*/ 0 h 26"/>
                  <a:gd name="txR" fmla="*/ 17 w 17"/>
                  <a:gd name="txB" fmla="*/ 26 h 26"/>
                </a:gdLst>
                <a:ahLst/>
                <a:cxnLst>
                  <a:cxn ang="0">
                    <a:pos x="0" y="2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0" y="25"/>
                  </a:cxn>
                </a:cxnLst>
                <a:rect l="txL" t="txT" r="txR" b="txB"/>
                <a:pathLst>
                  <a:path w="17" h="26">
                    <a:moveTo>
                      <a:pt x="0" y="25"/>
                    </a:moveTo>
                    <a:lnTo>
                      <a:pt x="0" y="25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671" name="Line 111"/>
              <p:cNvSpPr/>
              <p:nvPr/>
            </p:nvSpPr>
            <p:spPr>
              <a:xfrm>
                <a:off x="3634" y="2325"/>
                <a:ext cx="4" cy="0"/>
              </a:xfrm>
              <a:prstGeom prst="line">
                <a:avLst/>
              </a:prstGeom>
              <a:ln w="12700" cap="flat" cmpd="sng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15672" name="Line 112"/>
              <p:cNvSpPr/>
              <p:nvPr/>
            </p:nvSpPr>
            <p:spPr>
              <a:xfrm>
                <a:off x="3667" y="2325"/>
                <a:ext cx="4" cy="0"/>
              </a:xfrm>
              <a:prstGeom prst="line">
                <a:avLst/>
              </a:prstGeom>
              <a:ln w="12700" cap="flat" cmpd="sng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15673" name="Freeform 113"/>
              <p:cNvSpPr/>
              <p:nvPr/>
            </p:nvSpPr>
            <p:spPr>
              <a:xfrm>
                <a:off x="4013" y="2325"/>
                <a:ext cx="17" cy="38"/>
              </a:xfrm>
              <a:custGeom>
                <a:avLst/>
                <a:gdLst>
                  <a:gd name="txL" fmla="*/ 0 w 17"/>
                  <a:gd name="txT" fmla="*/ 0 h 38"/>
                  <a:gd name="txR" fmla="*/ 17 w 17"/>
                  <a:gd name="txB" fmla="*/ 38 h 38"/>
                </a:gdLst>
                <a:ahLst/>
                <a:cxnLst>
                  <a:cxn ang="0">
                    <a:pos x="16" y="4"/>
                  </a:cxn>
                  <a:cxn ang="0">
                    <a:pos x="16" y="37"/>
                  </a:cxn>
                  <a:cxn ang="0">
                    <a:pos x="0" y="34"/>
                  </a:cxn>
                  <a:cxn ang="0">
                    <a:pos x="0" y="29"/>
                  </a:cxn>
                  <a:cxn ang="0">
                    <a:pos x="0" y="0"/>
                  </a:cxn>
                  <a:cxn ang="0">
                    <a:pos x="16" y="2"/>
                  </a:cxn>
                  <a:cxn ang="0">
                    <a:pos x="16" y="4"/>
                  </a:cxn>
                </a:cxnLst>
                <a:rect l="txL" t="txT" r="txR" b="txB"/>
                <a:pathLst>
                  <a:path w="17" h="38">
                    <a:moveTo>
                      <a:pt x="16" y="4"/>
                    </a:moveTo>
                    <a:lnTo>
                      <a:pt x="16" y="37"/>
                    </a:lnTo>
                    <a:lnTo>
                      <a:pt x="0" y="34"/>
                    </a:lnTo>
                    <a:lnTo>
                      <a:pt x="0" y="29"/>
                    </a:lnTo>
                    <a:lnTo>
                      <a:pt x="0" y="0"/>
                    </a:lnTo>
                    <a:lnTo>
                      <a:pt x="16" y="2"/>
                    </a:lnTo>
                    <a:lnTo>
                      <a:pt x="16" y="4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674" name="Freeform 114"/>
              <p:cNvSpPr/>
              <p:nvPr/>
            </p:nvSpPr>
            <p:spPr>
              <a:xfrm>
                <a:off x="3943" y="2328"/>
                <a:ext cx="17" cy="18"/>
              </a:xfrm>
              <a:custGeom>
                <a:avLst/>
                <a:gdLst>
                  <a:gd name="txL" fmla="*/ 0 w 17"/>
                  <a:gd name="txT" fmla="*/ 0 h 18"/>
                  <a:gd name="txR" fmla="*/ 17 w 17"/>
                  <a:gd name="txB" fmla="*/ 18 h 18"/>
                </a:gdLst>
                <a:ahLst/>
                <a:cxnLst>
                  <a:cxn ang="0">
                    <a:pos x="16" y="0"/>
                  </a:cxn>
                  <a:cxn ang="0">
                    <a:pos x="16" y="7"/>
                  </a:cxn>
                  <a:cxn ang="0">
                    <a:pos x="16" y="17"/>
                  </a:cxn>
                  <a:cxn ang="0">
                    <a:pos x="0" y="17"/>
                  </a:cxn>
                  <a:cxn ang="0">
                    <a:pos x="0" y="14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txL" t="txT" r="txR" b="txB"/>
                <a:pathLst>
                  <a:path w="17" h="18">
                    <a:moveTo>
                      <a:pt x="16" y="0"/>
                    </a:moveTo>
                    <a:lnTo>
                      <a:pt x="16" y="7"/>
                    </a:lnTo>
                    <a:lnTo>
                      <a:pt x="16" y="17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675" name="Line 115"/>
              <p:cNvSpPr/>
              <p:nvPr/>
            </p:nvSpPr>
            <p:spPr>
              <a:xfrm>
                <a:off x="3634" y="2328"/>
                <a:ext cx="7" cy="0"/>
              </a:xfrm>
              <a:prstGeom prst="line">
                <a:avLst/>
              </a:prstGeom>
              <a:ln w="12700" cap="flat" cmpd="sng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15676" name="Freeform 116"/>
              <p:cNvSpPr/>
              <p:nvPr/>
            </p:nvSpPr>
            <p:spPr>
              <a:xfrm>
                <a:off x="4022" y="2330"/>
                <a:ext cx="107" cy="81"/>
              </a:xfrm>
              <a:custGeom>
                <a:avLst/>
                <a:gdLst>
                  <a:gd name="txL" fmla="*/ 0 w 107"/>
                  <a:gd name="txT" fmla="*/ 0 h 81"/>
                  <a:gd name="txR" fmla="*/ 107 w 107"/>
                  <a:gd name="txB" fmla="*/ 81 h 81"/>
                </a:gdLst>
                <a:ahLst/>
                <a:cxnLst>
                  <a:cxn ang="0">
                    <a:pos x="106" y="43"/>
                  </a:cxn>
                  <a:cxn ang="0">
                    <a:pos x="106" y="80"/>
                  </a:cxn>
                  <a:cxn ang="0">
                    <a:pos x="72" y="65"/>
                  </a:cxn>
                  <a:cxn ang="0">
                    <a:pos x="72" y="58"/>
                  </a:cxn>
                  <a:cxn ang="0">
                    <a:pos x="66" y="55"/>
                  </a:cxn>
                  <a:cxn ang="0">
                    <a:pos x="62" y="55"/>
                  </a:cxn>
                  <a:cxn ang="0">
                    <a:pos x="62" y="55"/>
                  </a:cxn>
                  <a:cxn ang="0">
                    <a:pos x="62" y="55"/>
                  </a:cxn>
                  <a:cxn ang="0">
                    <a:pos x="62" y="60"/>
                  </a:cxn>
                  <a:cxn ang="0">
                    <a:pos x="39" y="51"/>
                  </a:cxn>
                  <a:cxn ang="0">
                    <a:pos x="39" y="51"/>
                  </a:cxn>
                  <a:cxn ang="0">
                    <a:pos x="39" y="43"/>
                  </a:cxn>
                  <a:cxn ang="0">
                    <a:pos x="29" y="38"/>
                  </a:cxn>
                  <a:cxn ang="0">
                    <a:pos x="29" y="38"/>
                  </a:cxn>
                  <a:cxn ang="0">
                    <a:pos x="29" y="41"/>
                  </a:cxn>
                  <a:cxn ang="0">
                    <a:pos x="29" y="46"/>
                  </a:cxn>
                  <a:cxn ang="0">
                    <a:pos x="0" y="34"/>
                  </a:cxn>
                  <a:cxn ang="0">
                    <a:pos x="0" y="0"/>
                  </a:cxn>
                  <a:cxn ang="0">
                    <a:pos x="106" y="43"/>
                  </a:cxn>
                  <a:cxn ang="0">
                    <a:pos x="106" y="43"/>
                  </a:cxn>
                </a:cxnLst>
                <a:rect l="txL" t="txT" r="txR" b="txB"/>
                <a:pathLst>
                  <a:path w="107" h="81">
                    <a:moveTo>
                      <a:pt x="106" y="43"/>
                    </a:moveTo>
                    <a:lnTo>
                      <a:pt x="106" y="80"/>
                    </a:lnTo>
                    <a:lnTo>
                      <a:pt x="72" y="65"/>
                    </a:lnTo>
                    <a:lnTo>
                      <a:pt x="72" y="58"/>
                    </a:lnTo>
                    <a:lnTo>
                      <a:pt x="66" y="55"/>
                    </a:lnTo>
                    <a:lnTo>
                      <a:pt x="62" y="55"/>
                    </a:lnTo>
                    <a:lnTo>
                      <a:pt x="62" y="60"/>
                    </a:lnTo>
                    <a:lnTo>
                      <a:pt x="39" y="51"/>
                    </a:lnTo>
                    <a:lnTo>
                      <a:pt x="39" y="43"/>
                    </a:lnTo>
                    <a:lnTo>
                      <a:pt x="29" y="38"/>
                    </a:lnTo>
                    <a:lnTo>
                      <a:pt x="29" y="41"/>
                    </a:lnTo>
                    <a:lnTo>
                      <a:pt x="29" y="46"/>
                    </a:lnTo>
                    <a:lnTo>
                      <a:pt x="0" y="34"/>
                    </a:lnTo>
                    <a:lnTo>
                      <a:pt x="0" y="0"/>
                    </a:lnTo>
                    <a:lnTo>
                      <a:pt x="106" y="43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677" name="Freeform 117"/>
              <p:cNvSpPr/>
              <p:nvPr/>
            </p:nvSpPr>
            <p:spPr>
              <a:xfrm>
                <a:off x="3634" y="2330"/>
                <a:ext cx="41" cy="17"/>
              </a:xfrm>
              <a:custGeom>
                <a:avLst/>
                <a:gdLst>
                  <a:gd name="txL" fmla="*/ 0 w 41"/>
                  <a:gd name="txT" fmla="*/ 0 h 17"/>
                  <a:gd name="txR" fmla="*/ 41 w 41"/>
                  <a:gd name="txB" fmla="*/ 17 h 17"/>
                </a:gdLst>
                <a:ahLst/>
                <a:cxnLst>
                  <a:cxn ang="0">
                    <a:pos x="13" y="16"/>
                  </a:cxn>
                  <a:cxn ang="0">
                    <a:pos x="0" y="16"/>
                  </a:cxn>
                  <a:cxn ang="0">
                    <a:pos x="0" y="0"/>
                  </a:cxn>
                  <a:cxn ang="0">
                    <a:pos x="40" y="16"/>
                  </a:cxn>
                  <a:cxn ang="0">
                    <a:pos x="13" y="16"/>
                  </a:cxn>
                </a:cxnLst>
                <a:rect l="txL" t="txT" r="txR" b="txB"/>
                <a:pathLst>
                  <a:path w="41" h="17">
                    <a:moveTo>
                      <a:pt x="13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40" y="16"/>
                    </a:lnTo>
                    <a:lnTo>
                      <a:pt x="13" y="16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678" name="Freeform 118"/>
              <p:cNvSpPr/>
              <p:nvPr/>
            </p:nvSpPr>
            <p:spPr>
              <a:xfrm>
                <a:off x="3950" y="2335"/>
                <a:ext cx="21" cy="17"/>
              </a:xfrm>
              <a:custGeom>
                <a:avLst/>
                <a:gdLst>
                  <a:gd name="txL" fmla="*/ 0 w 21"/>
                  <a:gd name="txT" fmla="*/ 0 h 17"/>
                  <a:gd name="txR" fmla="*/ 21 w 21"/>
                  <a:gd name="txB" fmla="*/ 17 h 17"/>
                </a:gdLst>
                <a:ahLst/>
                <a:cxnLst>
                  <a:cxn ang="0">
                    <a:pos x="0" y="4"/>
                  </a:cxn>
                  <a:cxn ang="0">
                    <a:pos x="0" y="0"/>
                  </a:cxn>
                  <a:cxn ang="0">
                    <a:pos x="20" y="16"/>
                  </a:cxn>
                  <a:cxn ang="0">
                    <a:pos x="0" y="4"/>
                  </a:cxn>
                </a:cxnLst>
                <a:rect l="txL" t="txT" r="txR" b="txB"/>
                <a:pathLst>
                  <a:path w="21" h="17">
                    <a:moveTo>
                      <a:pt x="0" y="4"/>
                    </a:moveTo>
                    <a:lnTo>
                      <a:pt x="0" y="0"/>
                    </a:lnTo>
                    <a:lnTo>
                      <a:pt x="20" y="16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679" name="Freeform 119"/>
              <p:cNvSpPr/>
              <p:nvPr/>
            </p:nvSpPr>
            <p:spPr>
              <a:xfrm>
                <a:off x="3970" y="2338"/>
                <a:ext cx="17" cy="20"/>
              </a:xfrm>
              <a:custGeom>
                <a:avLst/>
                <a:gdLst>
                  <a:gd name="txL" fmla="*/ 0 w 17"/>
                  <a:gd name="txT" fmla="*/ 0 h 20"/>
                  <a:gd name="txR" fmla="*/ 17 w 17"/>
                  <a:gd name="txB" fmla="*/ 20 h 20"/>
                </a:gdLst>
                <a:ahLst/>
                <a:cxnLst>
                  <a:cxn ang="0">
                    <a:pos x="16" y="2"/>
                  </a:cxn>
                  <a:cxn ang="0">
                    <a:pos x="16" y="9"/>
                  </a:cxn>
                  <a:cxn ang="0">
                    <a:pos x="0" y="9"/>
                  </a:cxn>
                  <a:cxn ang="0">
                    <a:pos x="16" y="11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0" y="16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</a:cxnLst>
                <a:rect l="txL" t="txT" r="txR" b="txB"/>
                <a:pathLst>
                  <a:path w="17" h="20">
                    <a:moveTo>
                      <a:pt x="16" y="2"/>
                    </a:moveTo>
                    <a:lnTo>
                      <a:pt x="16" y="9"/>
                    </a:lnTo>
                    <a:lnTo>
                      <a:pt x="0" y="9"/>
                    </a:lnTo>
                    <a:lnTo>
                      <a:pt x="16" y="11"/>
                    </a:lnTo>
                    <a:lnTo>
                      <a:pt x="16" y="19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680" name="Freeform 120"/>
              <p:cNvSpPr/>
              <p:nvPr/>
            </p:nvSpPr>
            <p:spPr>
              <a:xfrm>
                <a:off x="3977" y="2347"/>
                <a:ext cx="24" cy="17"/>
              </a:xfrm>
              <a:custGeom>
                <a:avLst/>
                <a:gdLst>
                  <a:gd name="txL" fmla="*/ 0 w 24"/>
                  <a:gd name="txT" fmla="*/ 0 h 17"/>
                  <a:gd name="txR" fmla="*/ 24 w 24"/>
                  <a:gd name="txB" fmla="*/ 17 h 17"/>
                </a:gdLst>
                <a:ahLst/>
                <a:cxnLst>
                  <a:cxn ang="0">
                    <a:pos x="23" y="16"/>
                  </a:cxn>
                  <a:cxn ang="0">
                    <a:pos x="23" y="16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23" y="16"/>
                  </a:cxn>
                  <a:cxn ang="0">
                    <a:pos x="23" y="16"/>
                  </a:cxn>
                </a:cxnLst>
                <a:rect l="txL" t="txT" r="txR" b="txB"/>
                <a:pathLst>
                  <a:path w="24" h="17">
                    <a:moveTo>
                      <a:pt x="23" y="16"/>
                    </a:moveTo>
                    <a:lnTo>
                      <a:pt x="23" y="16"/>
                    </a:lnTo>
                    <a:lnTo>
                      <a:pt x="3" y="4"/>
                    </a:lnTo>
                    <a:lnTo>
                      <a:pt x="0" y="0"/>
                    </a:lnTo>
                    <a:lnTo>
                      <a:pt x="23" y="16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681" name="Freeform 121"/>
              <p:cNvSpPr/>
              <p:nvPr/>
            </p:nvSpPr>
            <p:spPr>
              <a:xfrm>
                <a:off x="4003" y="2352"/>
                <a:ext cx="1" cy="21"/>
              </a:xfrm>
              <a:custGeom>
                <a:avLst/>
                <a:gdLst>
                  <a:gd name="txL" fmla="*/ 0 w 1"/>
                  <a:gd name="txT" fmla="*/ 0 h 21"/>
                  <a:gd name="txR" fmla="*/ 1 w 1"/>
                  <a:gd name="txB" fmla="*/ 21 h 21"/>
                </a:gdLst>
                <a:ahLst/>
                <a:cxnLst>
                  <a:cxn ang="0">
                    <a:pos x="0" y="20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0"/>
                  </a:cxn>
                </a:cxnLst>
                <a:rect l="txL" t="txT" r="txR" b="txB"/>
                <a:pathLst>
                  <a:path w="1" h="21">
                    <a:moveTo>
                      <a:pt x="0" y="20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0" y="20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682" name="Freeform 122"/>
              <p:cNvSpPr/>
              <p:nvPr/>
            </p:nvSpPr>
            <p:spPr>
              <a:xfrm>
                <a:off x="4006" y="2362"/>
                <a:ext cx="47" cy="20"/>
              </a:xfrm>
              <a:custGeom>
                <a:avLst/>
                <a:gdLst>
                  <a:gd name="txL" fmla="*/ 0 w 47"/>
                  <a:gd name="txT" fmla="*/ 0 h 20"/>
                  <a:gd name="txR" fmla="*/ 47 w 47"/>
                  <a:gd name="txB" fmla="*/ 20 h 20"/>
                </a:gdLst>
                <a:ahLst/>
                <a:cxnLst>
                  <a:cxn ang="0">
                    <a:pos x="46" y="16"/>
                  </a:cxn>
                  <a:cxn ang="0">
                    <a:pos x="46" y="19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9" y="2"/>
                  </a:cxn>
                  <a:cxn ang="0">
                    <a:pos x="46" y="16"/>
                  </a:cxn>
                </a:cxnLst>
                <a:rect l="txL" t="txT" r="txR" b="txB"/>
                <a:pathLst>
                  <a:path w="47" h="20">
                    <a:moveTo>
                      <a:pt x="46" y="16"/>
                    </a:moveTo>
                    <a:lnTo>
                      <a:pt x="46" y="19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9" y="2"/>
                    </a:lnTo>
                    <a:lnTo>
                      <a:pt x="46" y="16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683" name="Freeform 123"/>
              <p:cNvSpPr/>
              <p:nvPr/>
            </p:nvSpPr>
            <p:spPr>
              <a:xfrm>
                <a:off x="4658" y="2367"/>
                <a:ext cx="20" cy="54"/>
              </a:xfrm>
              <a:custGeom>
                <a:avLst/>
                <a:gdLst>
                  <a:gd name="txL" fmla="*/ 0 w 20"/>
                  <a:gd name="txT" fmla="*/ 0 h 54"/>
                  <a:gd name="txR" fmla="*/ 20 w 20"/>
                  <a:gd name="txB" fmla="*/ 54 h 54"/>
                </a:gdLst>
                <a:ahLst/>
                <a:cxnLst>
                  <a:cxn ang="0">
                    <a:pos x="19" y="53"/>
                  </a:cxn>
                  <a:cxn ang="0">
                    <a:pos x="3" y="48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15" y="0"/>
                  </a:cxn>
                  <a:cxn ang="0">
                    <a:pos x="19" y="0"/>
                  </a:cxn>
                  <a:cxn ang="0">
                    <a:pos x="19" y="53"/>
                  </a:cxn>
                </a:cxnLst>
                <a:rect l="txL" t="txT" r="txR" b="txB"/>
                <a:pathLst>
                  <a:path w="20" h="54">
                    <a:moveTo>
                      <a:pt x="19" y="53"/>
                    </a:moveTo>
                    <a:lnTo>
                      <a:pt x="3" y="48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19" y="53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684" name="Freeform 124"/>
              <p:cNvSpPr/>
              <p:nvPr/>
            </p:nvSpPr>
            <p:spPr>
              <a:xfrm>
                <a:off x="4553" y="2369"/>
                <a:ext cx="118" cy="76"/>
              </a:xfrm>
              <a:custGeom>
                <a:avLst/>
                <a:gdLst>
                  <a:gd name="txL" fmla="*/ 0 w 118"/>
                  <a:gd name="txT" fmla="*/ 0 h 76"/>
                  <a:gd name="txR" fmla="*/ 118 w 118"/>
                  <a:gd name="txB" fmla="*/ 76 h 76"/>
                </a:gdLst>
                <a:ahLst/>
                <a:cxnLst>
                  <a:cxn ang="0">
                    <a:pos x="100" y="45"/>
                  </a:cxn>
                  <a:cxn ang="0">
                    <a:pos x="103" y="45"/>
                  </a:cxn>
                  <a:cxn ang="0">
                    <a:pos x="117" y="53"/>
                  </a:cxn>
                  <a:cxn ang="0">
                    <a:pos x="3" y="75"/>
                  </a:cxn>
                  <a:cxn ang="0">
                    <a:pos x="0" y="16"/>
                  </a:cxn>
                  <a:cxn ang="0">
                    <a:pos x="100" y="0"/>
                  </a:cxn>
                  <a:cxn ang="0">
                    <a:pos x="100" y="0"/>
                  </a:cxn>
                  <a:cxn ang="0">
                    <a:pos x="100" y="45"/>
                  </a:cxn>
                </a:cxnLst>
                <a:rect l="txL" t="txT" r="txR" b="txB"/>
                <a:pathLst>
                  <a:path w="118" h="76">
                    <a:moveTo>
                      <a:pt x="100" y="45"/>
                    </a:moveTo>
                    <a:lnTo>
                      <a:pt x="103" y="45"/>
                    </a:lnTo>
                    <a:lnTo>
                      <a:pt x="117" y="53"/>
                    </a:lnTo>
                    <a:lnTo>
                      <a:pt x="3" y="75"/>
                    </a:lnTo>
                    <a:lnTo>
                      <a:pt x="0" y="16"/>
                    </a:lnTo>
                    <a:lnTo>
                      <a:pt x="100" y="0"/>
                    </a:lnTo>
                    <a:lnTo>
                      <a:pt x="100" y="45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685" name="Freeform 125"/>
              <p:cNvSpPr/>
              <p:nvPr/>
            </p:nvSpPr>
            <p:spPr>
              <a:xfrm>
                <a:off x="4056" y="2374"/>
                <a:ext cx="17" cy="23"/>
              </a:xfrm>
              <a:custGeom>
                <a:avLst/>
                <a:gdLst>
                  <a:gd name="txL" fmla="*/ 0 w 17"/>
                  <a:gd name="txT" fmla="*/ 0 h 23"/>
                  <a:gd name="txR" fmla="*/ 17 w 17"/>
                  <a:gd name="txB" fmla="*/ 23 h 23"/>
                </a:gdLst>
                <a:ahLst/>
                <a:cxnLst>
                  <a:cxn ang="0">
                    <a:pos x="16" y="22"/>
                  </a:cxn>
                  <a:cxn ang="0">
                    <a:pos x="0" y="19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2"/>
                  </a:cxn>
                </a:cxnLst>
                <a:rect l="txL" t="txT" r="txR" b="txB"/>
                <a:pathLst>
                  <a:path w="17" h="23">
                    <a:moveTo>
                      <a:pt x="16" y="22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2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686" name="Freeform 126"/>
              <p:cNvSpPr/>
              <p:nvPr/>
            </p:nvSpPr>
            <p:spPr>
              <a:xfrm>
                <a:off x="4131" y="2377"/>
                <a:ext cx="17" cy="39"/>
              </a:xfrm>
              <a:custGeom>
                <a:avLst/>
                <a:gdLst>
                  <a:gd name="txL" fmla="*/ 0 w 17"/>
                  <a:gd name="txT" fmla="*/ 0 h 39"/>
                  <a:gd name="txR" fmla="*/ 17 w 17"/>
                  <a:gd name="txB" fmla="*/ 39 h 39"/>
                </a:gdLst>
                <a:ahLst/>
                <a:cxnLst>
                  <a:cxn ang="0">
                    <a:pos x="16" y="4"/>
                  </a:cxn>
                  <a:cxn ang="0">
                    <a:pos x="16" y="38"/>
                  </a:cxn>
                  <a:cxn ang="0">
                    <a:pos x="0" y="35"/>
                  </a:cxn>
                  <a:cxn ang="0">
                    <a:pos x="0" y="33"/>
                  </a:cxn>
                  <a:cxn ang="0">
                    <a:pos x="0" y="0"/>
                  </a:cxn>
                  <a:cxn ang="0">
                    <a:pos x="12" y="2"/>
                  </a:cxn>
                  <a:cxn ang="0">
                    <a:pos x="16" y="4"/>
                  </a:cxn>
                </a:cxnLst>
                <a:rect l="txL" t="txT" r="txR" b="txB"/>
                <a:pathLst>
                  <a:path w="17" h="39">
                    <a:moveTo>
                      <a:pt x="16" y="4"/>
                    </a:moveTo>
                    <a:lnTo>
                      <a:pt x="16" y="38"/>
                    </a:lnTo>
                    <a:lnTo>
                      <a:pt x="0" y="35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12" y="2"/>
                    </a:lnTo>
                    <a:lnTo>
                      <a:pt x="16" y="4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687" name="Freeform 127"/>
              <p:cNvSpPr/>
              <p:nvPr/>
            </p:nvSpPr>
            <p:spPr>
              <a:xfrm>
                <a:off x="4147" y="2381"/>
                <a:ext cx="17" cy="42"/>
              </a:xfrm>
              <a:custGeom>
                <a:avLst/>
                <a:gdLst>
                  <a:gd name="txL" fmla="*/ 0 w 17"/>
                  <a:gd name="txT" fmla="*/ 0 h 42"/>
                  <a:gd name="txR" fmla="*/ 17 w 17"/>
                  <a:gd name="txB" fmla="*/ 42 h 42"/>
                </a:gdLst>
                <a:ahLst/>
                <a:cxnLst>
                  <a:cxn ang="0">
                    <a:pos x="16" y="41"/>
                  </a:cxn>
                  <a:cxn ang="0">
                    <a:pos x="0" y="36"/>
                  </a:cxn>
                  <a:cxn ang="0">
                    <a:pos x="0" y="0"/>
                  </a:cxn>
                  <a:cxn ang="0">
                    <a:pos x="12" y="4"/>
                  </a:cxn>
                  <a:cxn ang="0">
                    <a:pos x="16" y="41"/>
                  </a:cxn>
                </a:cxnLst>
                <a:rect l="txL" t="txT" r="txR" b="txB"/>
                <a:pathLst>
                  <a:path w="17" h="42">
                    <a:moveTo>
                      <a:pt x="16" y="41"/>
                    </a:moveTo>
                    <a:lnTo>
                      <a:pt x="0" y="36"/>
                    </a:lnTo>
                    <a:lnTo>
                      <a:pt x="0" y="0"/>
                    </a:lnTo>
                    <a:lnTo>
                      <a:pt x="12" y="4"/>
                    </a:lnTo>
                    <a:lnTo>
                      <a:pt x="16" y="41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688" name="Freeform 128"/>
              <p:cNvSpPr/>
              <p:nvPr/>
            </p:nvSpPr>
            <p:spPr>
              <a:xfrm>
                <a:off x="4063" y="2383"/>
                <a:ext cx="23" cy="17"/>
              </a:xfrm>
              <a:custGeom>
                <a:avLst/>
                <a:gdLst>
                  <a:gd name="txL" fmla="*/ 0 w 23"/>
                  <a:gd name="txT" fmla="*/ 0 h 17"/>
                  <a:gd name="txR" fmla="*/ 23 w 23"/>
                  <a:gd name="txB" fmla="*/ 17 h 17"/>
                </a:gdLst>
                <a:ahLst/>
                <a:cxnLst>
                  <a:cxn ang="0">
                    <a:pos x="22" y="16"/>
                  </a:cxn>
                  <a:cxn ang="0">
                    <a:pos x="6" y="6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22" y="12"/>
                  </a:cxn>
                  <a:cxn ang="0">
                    <a:pos x="22" y="16"/>
                  </a:cxn>
                </a:cxnLst>
                <a:rect l="txL" t="txT" r="txR" b="txB"/>
                <a:pathLst>
                  <a:path w="23" h="17">
                    <a:moveTo>
                      <a:pt x="22" y="16"/>
                    </a:moveTo>
                    <a:lnTo>
                      <a:pt x="6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2" y="12"/>
                    </a:lnTo>
                    <a:lnTo>
                      <a:pt x="22" y="16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689" name="Freeform 129"/>
              <p:cNvSpPr/>
              <p:nvPr/>
            </p:nvSpPr>
            <p:spPr>
              <a:xfrm>
                <a:off x="4349" y="2388"/>
                <a:ext cx="201" cy="55"/>
              </a:xfrm>
              <a:custGeom>
                <a:avLst/>
                <a:gdLst>
                  <a:gd name="txL" fmla="*/ 0 w 201"/>
                  <a:gd name="txT" fmla="*/ 0 h 55"/>
                  <a:gd name="txR" fmla="*/ 201 w 201"/>
                  <a:gd name="txB" fmla="*/ 55 h 55"/>
                </a:gdLst>
                <a:ahLst/>
                <a:cxnLst>
                  <a:cxn ang="0">
                    <a:pos x="200" y="19"/>
                  </a:cxn>
                  <a:cxn ang="0">
                    <a:pos x="9" y="54"/>
                  </a:cxn>
                  <a:cxn ang="0">
                    <a:pos x="0" y="54"/>
                  </a:cxn>
                  <a:cxn ang="0">
                    <a:pos x="0" y="54"/>
                  </a:cxn>
                  <a:cxn ang="0">
                    <a:pos x="0" y="31"/>
                  </a:cxn>
                  <a:cxn ang="0">
                    <a:pos x="196" y="0"/>
                  </a:cxn>
                  <a:cxn ang="0">
                    <a:pos x="200" y="0"/>
                  </a:cxn>
                  <a:cxn ang="0">
                    <a:pos x="200" y="19"/>
                  </a:cxn>
                </a:cxnLst>
                <a:rect l="txL" t="txT" r="txR" b="txB"/>
                <a:pathLst>
                  <a:path w="201" h="55">
                    <a:moveTo>
                      <a:pt x="200" y="19"/>
                    </a:moveTo>
                    <a:lnTo>
                      <a:pt x="9" y="54"/>
                    </a:lnTo>
                    <a:lnTo>
                      <a:pt x="0" y="54"/>
                    </a:lnTo>
                    <a:lnTo>
                      <a:pt x="0" y="31"/>
                    </a:lnTo>
                    <a:lnTo>
                      <a:pt x="196" y="0"/>
                    </a:lnTo>
                    <a:lnTo>
                      <a:pt x="200" y="0"/>
                    </a:lnTo>
                    <a:lnTo>
                      <a:pt x="200" y="19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690" name="Freeform 130"/>
              <p:cNvSpPr/>
              <p:nvPr/>
            </p:nvSpPr>
            <p:spPr>
              <a:xfrm>
                <a:off x="4089" y="2388"/>
                <a:ext cx="1" cy="21"/>
              </a:xfrm>
              <a:custGeom>
                <a:avLst/>
                <a:gdLst>
                  <a:gd name="txL" fmla="*/ 0 w 1"/>
                  <a:gd name="txT" fmla="*/ 0 h 21"/>
                  <a:gd name="txR" fmla="*/ 1 w 1"/>
                  <a:gd name="txB" fmla="*/ 21 h 21"/>
                </a:gdLst>
                <a:ahLst/>
                <a:cxnLst>
                  <a:cxn ang="0">
                    <a:pos x="0" y="20"/>
                  </a:cxn>
                  <a:cxn ang="0">
                    <a:pos x="0" y="2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0"/>
                  </a:cxn>
                </a:cxnLst>
                <a:rect l="txL" t="txT" r="txR" b="txB"/>
                <a:pathLst>
                  <a:path w="1" h="21">
                    <a:moveTo>
                      <a:pt x="0" y="20"/>
                    </a:moveTo>
                    <a:lnTo>
                      <a:pt x="0" y="20"/>
                    </a:lnTo>
                    <a:lnTo>
                      <a:pt x="0" y="0"/>
                    </a:lnTo>
                    <a:lnTo>
                      <a:pt x="0" y="20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691" name="Freeform 131"/>
              <p:cNvSpPr/>
              <p:nvPr/>
            </p:nvSpPr>
            <p:spPr>
              <a:xfrm>
                <a:off x="4165" y="2388"/>
                <a:ext cx="34" cy="53"/>
              </a:xfrm>
              <a:custGeom>
                <a:avLst/>
                <a:gdLst>
                  <a:gd name="txL" fmla="*/ 0 w 34"/>
                  <a:gd name="txT" fmla="*/ 0 h 53"/>
                  <a:gd name="txR" fmla="*/ 34 w 34"/>
                  <a:gd name="txB" fmla="*/ 53 h 53"/>
                </a:gdLst>
                <a:ahLst/>
                <a:cxnLst>
                  <a:cxn ang="0">
                    <a:pos x="33" y="14"/>
                  </a:cxn>
                  <a:cxn ang="0">
                    <a:pos x="33" y="52"/>
                  </a:cxn>
                  <a:cxn ang="0">
                    <a:pos x="0" y="37"/>
                  </a:cxn>
                  <a:cxn ang="0">
                    <a:pos x="0" y="37"/>
                  </a:cxn>
                  <a:cxn ang="0">
                    <a:pos x="0" y="0"/>
                  </a:cxn>
                  <a:cxn ang="0">
                    <a:pos x="33" y="12"/>
                  </a:cxn>
                  <a:cxn ang="0">
                    <a:pos x="33" y="14"/>
                  </a:cxn>
                </a:cxnLst>
                <a:rect l="txL" t="txT" r="txR" b="txB"/>
                <a:pathLst>
                  <a:path w="34" h="53">
                    <a:moveTo>
                      <a:pt x="33" y="14"/>
                    </a:moveTo>
                    <a:lnTo>
                      <a:pt x="33" y="52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33" y="12"/>
                    </a:lnTo>
                    <a:lnTo>
                      <a:pt x="33" y="14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692" name="Freeform 132"/>
              <p:cNvSpPr/>
              <p:nvPr/>
            </p:nvSpPr>
            <p:spPr>
              <a:xfrm>
                <a:off x="4095" y="2398"/>
                <a:ext cx="130" cy="62"/>
              </a:xfrm>
              <a:custGeom>
                <a:avLst/>
                <a:gdLst>
                  <a:gd name="txL" fmla="*/ 0 w 130"/>
                  <a:gd name="txT" fmla="*/ 0 h 62"/>
                  <a:gd name="txR" fmla="*/ 130 w 130"/>
                  <a:gd name="txB" fmla="*/ 62 h 62"/>
                </a:gdLst>
                <a:ahLst/>
                <a:cxnLst>
                  <a:cxn ang="0">
                    <a:pos x="129" y="56"/>
                  </a:cxn>
                  <a:cxn ang="0">
                    <a:pos x="129" y="58"/>
                  </a:cxn>
                  <a:cxn ang="0">
                    <a:pos x="129" y="61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129" y="56"/>
                  </a:cxn>
                </a:cxnLst>
                <a:rect l="txL" t="txT" r="txR" b="txB"/>
                <a:pathLst>
                  <a:path w="130" h="62">
                    <a:moveTo>
                      <a:pt x="129" y="56"/>
                    </a:moveTo>
                    <a:lnTo>
                      <a:pt x="129" y="58"/>
                    </a:lnTo>
                    <a:lnTo>
                      <a:pt x="129" y="61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129" y="56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693" name="Freeform 133"/>
              <p:cNvSpPr/>
              <p:nvPr/>
            </p:nvSpPr>
            <p:spPr>
              <a:xfrm>
                <a:off x="4200" y="2403"/>
                <a:ext cx="146" cy="101"/>
              </a:xfrm>
              <a:custGeom>
                <a:avLst/>
                <a:gdLst>
                  <a:gd name="txL" fmla="*/ 0 w 146"/>
                  <a:gd name="txT" fmla="*/ 0 h 101"/>
                  <a:gd name="txR" fmla="*/ 146 w 146"/>
                  <a:gd name="txB" fmla="*/ 101 h 101"/>
                </a:gdLst>
                <a:ahLst/>
                <a:cxnLst>
                  <a:cxn ang="0">
                    <a:pos x="72" y="29"/>
                  </a:cxn>
                  <a:cxn ang="0">
                    <a:pos x="101" y="24"/>
                  </a:cxn>
                  <a:cxn ang="0">
                    <a:pos x="141" y="41"/>
                  </a:cxn>
                  <a:cxn ang="0">
                    <a:pos x="145" y="100"/>
                  </a:cxn>
                  <a:cxn ang="0">
                    <a:pos x="145" y="100"/>
                  </a:cxn>
                  <a:cxn ang="0">
                    <a:pos x="141" y="100"/>
                  </a:cxn>
                  <a:cxn ang="0">
                    <a:pos x="66" y="68"/>
                  </a:cxn>
                  <a:cxn ang="0">
                    <a:pos x="66" y="58"/>
                  </a:cxn>
                  <a:cxn ang="0">
                    <a:pos x="59" y="56"/>
                  </a:cxn>
                  <a:cxn ang="0">
                    <a:pos x="56" y="56"/>
                  </a:cxn>
                  <a:cxn ang="0">
                    <a:pos x="56" y="58"/>
                  </a:cxn>
                  <a:cxn ang="0">
                    <a:pos x="56" y="63"/>
                  </a:cxn>
                  <a:cxn ang="0">
                    <a:pos x="36" y="53"/>
                  </a:cxn>
                  <a:cxn ang="0">
                    <a:pos x="33" y="46"/>
                  </a:cxn>
                  <a:cxn ang="0">
                    <a:pos x="26" y="41"/>
                  </a:cxn>
                  <a:cxn ang="0">
                    <a:pos x="26" y="41"/>
                  </a:cxn>
                  <a:cxn ang="0">
                    <a:pos x="23" y="48"/>
                  </a:cxn>
                  <a:cxn ang="0">
                    <a:pos x="0" y="39"/>
                  </a:cxn>
                  <a:cxn ang="0">
                    <a:pos x="0" y="0"/>
                  </a:cxn>
                  <a:cxn ang="0">
                    <a:pos x="69" y="29"/>
                  </a:cxn>
                  <a:cxn ang="0">
                    <a:pos x="72" y="29"/>
                  </a:cxn>
                </a:cxnLst>
                <a:rect l="txL" t="txT" r="txR" b="txB"/>
                <a:pathLst>
                  <a:path w="146" h="101">
                    <a:moveTo>
                      <a:pt x="72" y="29"/>
                    </a:moveTo>
                    <a:lnTo>
                      <a:pt x="101" y="24"/>
                    </a:lnTo>
                    <a:lnTo>
                      <a:pt x="141" y="41"/>
                    </a:lnTo>
                    <a:lnTo>
                      <a:pt x="145" y="100"/>
                    </a:lnTo>
                    <a:lnTo>
                      <a:pt x="141" y="100"/>
                    </a:lnTo>
                    <a:lnTo>
                      <a:pt x="66" y="68"/>
                    </a:lnTo>
                    <a:lnTo>
                      <a:pt x="66" y="58"/>
                    </a:lnTo>
                    <a:lnTo>
                      <a:pt x="59" y="56"/>
                    </a:lnTo>
                    <a:lnTo>
                      <a:pt x="56" y="56"/>
                    </a:lnTo>
                    <a:lnTo>
                      <a:pt x="56" y="58"/>
                    </a:lnTo>
                    <a:lnTo>
                      <a:pt x="56" y="63"/>
                    </a:lnTo>
                    <a:lnTo>
                      <a:pt x="36" y="53"/>
                    </a:lnTo>
                    <a:lnTo>
                      <a:pt x="33" y="46"/>
                    </a:lnTo>
                    <a:lnTo>
                      <a:pt x="26" y="41"/>
                    </a:lnTo>
                    <a:lnTo>
                      <a:pt x="23" y="48"/>
                    </a:lnTo>
                    <a:lnTo>
                      <a:pt x="0" y="39"/>
                    </a:lnTo>
                    <a:lnTo>
                      <a:pt x="0" y="0"/>
                    </a:lnTo>
                    <a:lnTo>
                      <a:pt x="69" y="29"/>
                    </a:lnTo>
                    <a:lnTo>
                      <a:pt x="72" y="29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694" name="Freeform 134"/>
              <p:cNvSpPr/>
              <p:nvPr/>
            </p:nvSpPr>
            <p:spPr>
              <a:xfrm>
                <a:off x="4349" y="2410"/>
                <a:ext cx="205" cy="96"/>
              </a:xfrm>
              <a:custGeom>
                <a:avLst/>
                <a:gdLst>
                  <a:gd name="txL" fmla="*/ 0 w 205"/>
                  <a:gd name="txT" fmla="*/ 0 h 96"/>
                  <a:gd name="txR" fmla="*/ 205 w 205"/>
                  <a:gd name="txB" fmla="*/ 96 h 96"/>
                </a:gdLst>
                <a:ahLst/>
                <a:cxnLst>
                  <a:cxn ang="0">
                    <a:pos x="204" y="58"/>
                  </a:cxn>
                  <a:cxn ang="0">
                    <a:pos x="105" y="75"/>
                  </a:cxn>
                  <a:cxn ang="0">
                    <a:pos x="0" y="95"/>
                  </a:cxn>
                  <a:cxn ang="0">
                    <a:pos x="0" y="36"/>
                  </a:cxn>
                  <a:cxn ang="0">
                    <a:pos x="0" y="34"/>
                  </a:cxn>
                  <a:cxn ang="0">
                    <a:pos x="125" y="12"/>
                  </a:cxn>
                  <a:cxn ang="0">
                    <a:pos x="200" y="0"/>
                  </a:cxn>
                  <a:cxn ang="0">
                    <a:pos x="200" y="0"/>
                  </a:cxn>
                  <a:cxn ang="0">
                    <a:pos x="204" y="58"/>
                  </a:cxn>
                </a:cxnLst>
                <a:rect l="txL" t="txT" r="txR" b="txB"/>
                <a:pathLst>
                  <a:path w="205" h="96">
                    <a:moveTo>
                      <a:pt x="204" y="58"/>
                    </a:moveTo>
                    <a:lnTo>
                      <a:pt x="105" y="75"/>
                    </a:lnTo>
                    <a:lnTo>
                      <a:pt x="0" y="95"/>
                    </a:lnTo>
                    <a:lnTo>
                      <a:pt x="0" y="36"/>
                    </a:lnTo>
                    <a:lnTo>
                      <a:pt x="0" y="34"/>
                    </a:lnTo>
                    <a:lnTo>
                      <a:pt x="125" y="12"/>
                    </a:lnTo>
                    <a:lnTo>
                      <a:pt x="200" y="0"/>
                    </a:lnTo>
                    <a:lnTo>
                      <a:pt x="204" y="58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695" name="Freeform 135"/>
              <p:cNvSpPr/>
              <p:nvPr/>
            </p:nvSpPr>
            <p:spPr>
              <a:xfrm>
                <a:off x="4309" y="2422"/>
                <a:ext cx="37" cy="21"/>
              </a:xfrm>
              <a:custGeom>
                <a:avLst/>
                <a:gdLst>
                  <a:gd name="txL" fmla="*/ 0 w 37"/>
                  <a:gd name="txT" fmla="*/ 0 h 21"/>
                  <a:gd name="txR" fmla="*/ 37 w 37"/>
                  <a:gd name="txB" fmla="*/ 21 h 21"/>
                </a:gdLst>
                <a:ahLst/>
                <a:cxnLst>
                  <a:cxn ang="0">
                    <a:pos x="36" y="20"/>
                  </a:cxn>
                  <a:cxn ang="0">
                    <a:pos x="32" y="20"/>
                  </a:cxn>
                  <a:cxn ang="0">
                    <a:pos x="0" y="5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36" y="20"/>
                  </a:cxn>
                </a:cxnLst>
                <a:rect l="txL" t="txT" r="txR" b="txB"/>
                <a:pathLst>
                  <a:path w="37" h="21">
                    <a:moveTo>
                      <a:pt x="36" y="20"/>
                    </a:moveTo>
                    <a:lnTo>
                      <a:pt x="32" y="20"/>
                    </a:lnTo>
                    <a:lnTo>
                      <a:pt x="0" y="5"/>
                    </a:lnTo>
                    <a:lnTo>
                      <a:pt x="32" y="0"/>
                    </a:lnTo>
                    <a:lnTo>
                      <a:pt x="36" y="20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696" name="Freeform 136"/>
              <p:cNvSpPr/>
              <p:nvPr/>
            </p:nvSpPr>
            <p:spPr>
              <a:xfrm>
                <a:off x="4560" y="2425"/>
                <a:ext cx="185" cy="45"/>
              </a:xfrm>
              <a:custGeom>
                <a:avLst/>
                <a:gdLst>
                  <a:gd name="txL" fmla="*/ 0 w 185"/>
                  <a:gd name="txT" fmla="*/ 0 h 45"/>
                  <a:gd name="txR" fmla="*/ 185 w 185"/>
                  <a:gd name="txB" fmla="*/ 45 h 45"/>
                </a:gdLst>
                <a:ahLst/>
                <a:cxnLst>
                  <a:cxn ang="0">
                    <a:pos x="184" y="22"/>
                  </a:cxn>
                  <a:cxn ang="0">
                    <a:pos x="58" y="44"/>
                  </a:cxn>
                  <a:cxn ang="0">
                    <a:pos x="0" y="22"/>
                  </a:cxn>
                  <a:cxn ang="0">
                    <a:pos x="114" y="0"/>
                  </a:cxn>
                  <a:cxn ang="0">
                    <a:pos x="121" y="0"/>
                  </a:cxn>
                  <a:cxn ang="0">
                    <a:pos x="184" y="22"/>
                  </a:cxn>
                </a:cxnLst>
                <a:rect l="txL" t="txT" r="txR" b="txB"/>
                <a:pathLst>
                  <a:path w="185" h="45">
                    <a:moveTo>
                      <a:pt x="184" y="22"/>
                    </a:moveTo>
                    <a:lnTo>
                      <a:pt x="58" y="44"/>
                    </a:lnTo>
                    <a:lnTo>
                      <a:pt x="0" y="22"/>
                    </a:lnTo>
                    <a:lnTo>
                      <a:pt x="114" y="0"/>
                    </a:lnTo>
                    <a:lnTo>
                      <a:pt x="121" y="0"/>
                    </a:lnTo>
                    <a:lnTo>
                      <a:pt x="184" y="22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697" name="Freeform 137"/>
              <p:cNvSpPr/>
              <p:nvPr/>
            </p:nvSpPr>
            <p:spPr>
              <a:xfrm>
                <a:off x="4556" y="2447"/>
                <a:ext cx="63" cy="45"/>
              </a:xfrm>
              <a:custGeom>
                <a:avLst/>
                <a:gdLst>
                  <a:gd name="txL" fmla="*/ 0 w 63"/>
                  <a:gd name="txT" fmla="*/ 0 h 45"/>
                  <a:gd name="txR" fmla="*/ 63 w 63"/>
                  <a:gd name="txB" fmla="*/ 45 h 45"/>
                </a:gdLst>
                <a:ahLst/>
                <a:cxnLst>
                  <a:cxn ang="0">
                    <a:pos x="62" y="44"/>
                  </a:cxn>
                  <a:cxn ang="0">
                    <a:pos x="62" y="44"/>
                  </a:cxn>
                  <a:cxn ang="0">
                    <a:pos x="0" y="19"/>
                  </a:cxn>
                  <a:cxn ang="0">
                    <a:pos x="0" y="0"/>
                  </a:cxn>
                  <a:cxn ang="0">
                    <a:pos x="62" y="24"/>
                  </a:cxn>
                  <a:cxn ang="0">
                    <a:pos x="62" y="44"/>
                  </a:cxn>
                </a:cxnLst>
                <a:rect l="txL" t="txT" r="txR" b="txB"/>
                <a:pathLst>
                  <a:path w="63" h="45">
                    <a:moveTo>
                      <a:pt x="62" y="44"/>
                    </a:moveTo>
                    <a:lnTo>
                      <a:pt x="62" y="44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62" y="24"/>
                    </a:lnTo>
                    <a:lnTo>
                      <a:pt x="62" y="44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698" name="Freeform 138"/>
              <p:cNvSpPr/>
              <p:nvPr/>
            </p:nvSpPr>
            <p:spPr>
              <a:xfrm>
                <a:off x="4227" y="2447"/>
                <a:ext cx="17" cy="25"/>
              </a:xfrm>
              <a:custGeom>
                <a:avLst/>
                <a:gdLst>
                  <a:gd name="txL" fmla="*/ 0 w 17"/>
                  <a:gd name="txT" fmla="*/ 0 h 25"/>
                  <a:gd name="txR" fmla="*/ 17 w 17"/>
                  <a:gd name="txB" fmla="*/ 25 h 25"/>
                </a:gdLst>
                <a:ahLst/>
                <a:cxnLst>
                  <a:cxn ang="0">
                    <a:pos x="16" y="24"/>
                  </a:cxn>
                  <a:cxn ang="0">
                    <a:pos x="0" y="24"/>
                  </a:cxn>
                  <a:cxn ang="0">
                    <a:pos x="0" y="0"/>
                  </a:cxn>
                  <a:cxn ang="0">
                    <a:pos x="16" y="2"/>
                  </a:cxn>
                  <a:cxn ang="0">
                    <a:pos x="16" y="24"/>
                  </a:cxn>
                </a:cxnLst>
                <a:rect l="txL" t="txT" r="txR" b="txB"/>
                <a:pathLst>
                  <a:path w="17" h="25">
                    <a:moveTo>
                      <a:pt x="16" y="24"/>
                    </a:moveTo>
                    <a:lnTo>
                      <a:pt x="0" y="24"/>
                    </a:lnTo>
                    <a:lnTo>
                      <a:pt x="0" y="0"/>
                    </a:lnTo>
                    <a:lnTo>
                      <a:pt x="16" y="2"/>
                    </a:lnTo>
                    <a:lnTo>
                      <a:pt x="16" y="24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699" name="Freeform 139"/>
              <p:cNvSpPr/>
              <p:nvPr/>
            </p:nvSpPr>
            <p:spPr>
              <a:xfrm>
                <a:off x="4621" y="2447"/>
                <a:ext cx="126" cy="47"/>
              </a:xfrm>
              <a:custGeom>
                <a:avLst/>
                <a:gdLst>
                  <a:gd name="txL" fmla="*/ 0 w 126"/>
                  <a:gd name="txT" fmla="*/ 0 h 47"/>
                  <a:gd name="txR" fmla="*/ 126 w 126"/>
                  <a:gd name="txB" fmla="*/ 47 h 47"/>
                </a:gdLst>
                <a:ahLst/>
                <a:cxnLst>
                  <a:cxn ang="0">
                    <a:pos x="125" y="21"/>
                  </a:cxn>
                  <a:cxn ang="0">
                    <a:pos x="0" y="46"/>
                  </a:cxn>
                  <a:cxn ang="0">
                    <a:pos x="0" y="24"/>
                  </a:cxn>
                  <a:cxn ang="0">
                    <a:pos x="125" y="0"/>
                  </a:cxn>
                  <a:cxn ang="0">
                    <a:pos x="125" y="2"/>
                  </a:cxn>
                  <a:cxn ang="0">
                    <a:pos x="125" y="21"/>
                  </a:cxn>
                </a:cxnLst>
                <a:rect l="txL" t="txT" r="txR" b="txB"/>
                <a:pathLst>
                  <a:path w="126" h="47">
                    <a:moveTo>
                      <a:pt x="125" y="21"/>
                    </a:moveTo>
                    <a:lnTo>
                      <a:pt x="0" y="46"/>
                    </a:lnTo>
                    <a:lnTo>
                      <a:pt x="0" y="24"/>
                    </a:lnTo>
                    <a:lnTo>
                      <a:pt x="125" y="0"/>
                    </a:lnTo>
                    <a:lnTo>
                      <a:pt x="125" y="2"/>
                    </a:lnTo>
                    <a:lnTo>
                      <a:pt x="125" y="21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700" name="Freeform 140"/>
              <p:cNvSpPr/>
              <p:nvPr/>
            </p:nvSpPr>
            <p:spPr>
              <a:xfrm>
                <a:off x="4233" y="2462"/>
                <a:ext cx="24" cy="17"/>
              </a:xfrm>
              <a:custGeom>
                <a:avLst/>
                <a:gdLst>
                  <a:gd name="txL" fmla="*/ 0 w 24"/>
                  <a:gd name="txT" fmla="*/ 0 h 17"/>
                  <a:gd name="txR" fmla="*/ 24 w 24"/>
                  <a:gd name="txB" fmla="*/ 17 h 17"/>
                </a:gdLst>
                <a:ahLst/>
                <a:cxnLst>
                  <a:cxn ang="0">
                    <a:pos x="23" y="1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3" y="12"/>
                  </a:cxn>
                  <a:cxn ang="0">
                    <a:pos x="23" y="16"/>
                  </a:cxn>
                </a:cxnLst>
                <a:rect l="txL" t="txT" r="txR" b="txB"/>
                <a:pathLst>
                  <a:path w="24" h="17">
                    <a:moveTo>
                      <a:pt x="23" y="16"/>
                    </a:moveTo>
                    <a:lnTo>
                      <a:pt x="0" y="0"/>
                    </a:lnTo>
                    <a:lnTo>
                      <a:pt x="23" y="12"/>
                    </a:lnTo>
                    <a:lnTo>
                      <a:pt x="23" y="16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701" name="Freeform 141"/>
              <p:cNvSpPr/>
              <p:nvPr/>
            </p:nvSpPr>
            <p:spPr>
              <a:xfrm>
                <a:off x="4260" y="2462"/>
                <a:ext cx="17" cy="25"/>
              </a:xfrm>
              <a:custGeom>
                <a:avLst/>
                <a:gdLst>
                  <a:gd name="txL" fmla="*/ 0 w 17"/>
                  <a:gd name="txT" fmla="*/ 0 h 25"/>
                  <a:gd name="txR" fmla="*/ 17 w 17"/>
                  <a:gd name="txB" fmla="*/ 25 h 25"/>
                </a:gdLst>
                <a:ahLst/>
                <a:cxnLst>
                  <a:cxn ang="0">
                    <a:pos x="16" y="24"/>
                  </a:cxn>
                  <a:cxn ang="0">
                    <a:pos x="0" y="24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4"/>
                  </a:cxn>
                </a:cxnLst>
                <a:rect l="txL" t="txT" r="txR" b="txB"/>
                <a:pathLst>
                  <a:path w="17" h="25">
                    <a:moveTo>
                      <a:pt x="16" y="24"/>
                    </a:moveTo>
                    <a:lnTo>
                      <a:pt x="0" y="24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4"/>
                    </a:lnTo>
                  </a:path>
                </a:pathLst>
              </a:custGeom>
              <a:solidFill>
                <a:srgbClr val="3366FF">
                  <a:alpha val="100000"/>
                </a:srgbClr>
              </a:solidFill>
              <a:ln w="12700" cap="rnd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grpSp>
        <p:nvGrpSpPr>
          <p:cNvPr id="1030" name="Group 142"/>
          <p:cNvGrpSpPr/>
          <p:nvPr/>
        </p:nvGrpSpPr>
        <p:grpSpPr>
          <a:xfrm>
            <a:off x="7312025" y="3871913"/>
            <a:ext cx="1311275" cy="746125"/>
            <a:chOff x="4884" y="1828"/>
            <a:chExt cx="1040" cy="432"/>
          </a:xfrm>
        </p:grpSpPr>
        <p:sp>
          <p:nvSpPr>
            <p:cNvPr id="15564" name="AutoShape 143"/>
            <p:cNvSpPr/>
            <p:nvPr/>
          </p:nvSpPr>
          <p:spPr>
            <a:xfrm>
              <a:off x="4884" y="1828"/>
              <a:ext cx="1040" cy="432"/>
            </a:xfrm>
            <a:prstGeom prst="roundRect">
              <a:avLst>
                <a:gd name="adj" fmla="val 16667"/>
              </a:avLst>
            </a:prstGeom>
            <a:solidFill>
              <a:srgbClr val="3366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graphicFrame>
          <p:nvGraphicFramePr>
            <p:cNvPr id="1026" name="Object 35"/>
            <p:cNvGraphicFramePr/>
            <p:nvPr/>
          </p:nvGraphicFramePr>
          <p:xfrm>
            <a:off x="4928" y="1876"/>
            <a:ext cx="936" cy="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" r:id="rId2" imgW="5807075" imgH="3009900" progId="MS_ClipArt_Gallery.2">
                    <p:embed/>
                  </p:oleObj>
                </mc:Choice>
                <mc:Fallback>
                  <p:oleObj name="" r:id="rId2" imgW="5807075" imgH="3009900" progId="MS_ClipArt_Gallery.2">
                    <p:embed/>
                    <p:pic>
                      <p:nvPicPr>
                        <p:cNvPr id="0" name="图片 3075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4928" y="1876"/>
                          <a:ext cx="936" cy="325"/>
                        </a:xfrm>
                        <a:prstGeom prst="rect">
                          <a:avLst/>
                        </a:prstGeom>
                        <a:solidFill>
                          <a:srgbClr val="3366FF"/>
                        </a:solidFill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31" name="Group 145"/>
          <p:cNvGrpSpPr/>
          <p:nvPr/>
        </p:nvGrpSpPr>
        <p:grpSpPr>
          <a:xfrm>
            <a:off x="2551113" y="2493963"/>
            <a:ext cx="787400" cy="471487"/>
            <a:chOff x="276" y="1884"/>
            <a:chExt cx="1040" cy="432"/>
          </a:xfrm>
        </p:grpSpPr>
        <p:sp>
          <p:nvSpPr>
            <p:cNvPr id="15478" name="AutoShape 146"/>
            <p:cNvSpPr/>
            <p:nvPr/>
          </p:nvSpPr>
          <p:spPr>
            <a:xfrm>
              <a:off x="276" y="1884"/>
              <a:ext cx="1040" cy="432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15479" name="Group 147"/>
            <p:cNvGrpSpPr/>
            <p:nvPr/>
          </p:nvGrpSpPr>
          <p:grpSpPr>
            <a:xfrm>
              <a:off x="373" y="1940"/>
              <a:ext cx="779" cy="287"/>
              <a:chOff x="5015" y="528"/>
              <a:chExt cx="1057" cy="628"/>
            </a:xfrm>
          </p:grpSpPr>
          <p:sp>
            <p:nvSpPr>
              <p:cNvPr id="15480" name="Freeform 148"/>
              <p:cNvSpPr/>
              <p:nvPr/>
            </p:nvSpPr>
            <p:spPr>
              <a:xfrm>
                <a:off x="5924" y="528"/>
                <a:ext cx="26" cy="416"/>
              </a:xfrm>
              <a:custGeom>
                <a:avLst/>
                <a:gdLst>
                  <a:gd name="txL" fmla="*/ 0 w 26"/>
                  <a:gd name="txT" fmla="*/ 0 h 416"/>
                  <a:gd name="txR" fmla="*/ 26 w 26"/>
                  <a:gd name="txB" fmla="*/ 416 h 416"/>
                </a:gdLst>
                <a:ahLst/>
                <a:cxnLst>
                  <a:cxn ang="0">
                    <a:pos x="0" y="0"/>
                  </a:cxn>
                  <a:cxn ang="0">
                    <a:pos x="0" y="415"/>
                  </a:cxn>
                  <a:cxn ang="0">
                    <a:pos x="25" y="415"/>
                  </a:cxn>
                  <a:cxn ang="0">
                    <a:pos x="25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6" h="416">
                    <a:moveTo>
                      <a:pt x="0" y="0"/>
                    </a:moveTo>
                    <a:lnTo>
                      <a:pt x="0" y="415"/>
                    </a:lnTo>
                    <a:lnTo>
                      <a:pt x="25" y="415"/>
                    </a:ln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E6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481" name="Freeform 149"/>
              <p:cNvSpPr/>
              <p:nvPr/>
            </p:nvSpPr>
            <p:spPr>
              <a:xfrm>
                <a:off x="5974" y="528"/>
                <a:ext cx="26" cy="416"/>
              </a:xfrm>
              <a:custGeom>
                <a:avLst/>
                <a:gdLst>
                  <a:gd name="txL" fmla="*/ 0 w 26"/>
                  <a:gd name="txT" fmla="*/ 0 h 416"/>
                  <a:gd name="txR" fmla="*/ 26 w 26"/>
                  <a:gd name="txB" fmla="*/ 416 h 416"/>
                </a:gdLst>
                <a:ahLst/>
                <a:cxnLst>
                  <a:cxn ang="0">
                    <a:pos x="0" y="0"/>
                  </a:cxn>
                  <a:cxn ang="0">
                    <a:pos x="0" y="415"/>
                  </a:cxn>
                  <a:cxn ang="0">
                    <a:pos x="25" y="415"/>
                  </a:cxn>
                  <a:cxn ang="0">
                    <a:pos x="25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6" h="416">
                    <a:moveTo>
                      <a:pt x="0" y="0"/>
                    </a:moveTo>
                    <a:lnTo>
                      <a:pt x="0" y="415"/>
                    </a:lnTo>
                    <a:lnTo>
                      <a:pt x="25" y="415"/>
                    </a:ln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E6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482" name="Freeform 150"/>
              <p:cNvSpPr/>
              <p:nvPr/>
            </p:nvSpPr>
            <p:spPr>
              <a:xfrm>
                <a:off x="5089" y="855"/>
                <a:ext cx="930" cy="253"/>
              </a:xfrm>
              <a:custGeom>
                <a:avLst/>
                <a:gdLst>
                  <a:gd name="txL" fmla="*/ 0 w 930"/>
                  <a:gd name="txT" fmla="*/ 0 h 253"/>
                  <a:gd name="txR" fmla="*/ 930 w 930"/>
                  <a:gd name="txB" fmla="*/ 253 h 253"/>
                </a:gdLst>
                <a:ahLst/>
                <a:cxnLst>
                  <a:cxn ang="0">
                    <a:pos x="291" y="51"/>
                  </a:cxn>
                  <a:cxn ang="0">
                    <a:pos x="246" y="2"/>
                  </a:cxn>
                  <a:cxn ang="0">
                    <a:pos x="158" y="0"/>
                  </a:cxn>
                  <a:cxn ang="0">
                    <a:pos x="129" y="43"/>
                  </a:cxn>
                  <a:cxn ang="0">
                    <a:pos x="94" y="2"/>
                  </a:cxn>
                  <a:cxn ang="0">
                    <a:pos x="1" y="0"/>
                  </a:cxn>
                  <a:cxn ang="0">
                    <a:pos x="0" y="197"/>
                  </a:cxn>
                  <a:cxn ang="0">
                    <a:pos x="172" y="214"/>
                  </a:cxn>
                  <a:cxn ang="0">
                    <a:pos x="321" y="222"/>
                  </a:cxn>
                  <a:cxn ang="0">
                    <a:pos x="473" y="238"/>
                  </a:cxn>
                  <a:cxn ang="0">
                    <a:pos x="625" y="238"/>
                  </a:cxn>
                  <a:cxn ang="0">
                    <a:pos x="777" y="238"/>
                  </a:cxn>
                  <a:cxn ang="0">
                    <a:pos x="865" y="252"/>
                  </a:cxn>
                  <a:cxn ang="0">
                    <a:pos x="929" y="238"/>
                  </a:cxn>
                  <a:cxn ang="0">
                    <a:pos x="929" y="93"/>
                  </a:cxn>
                  <a:cxn ang="0">
                    <a:pos x="851" y="2"/>
                  </a:cxn>
                  <a:cxn ang="0">
                    <a:pos x="782" y="0"/>
                  </a:cxn>
                  <a:cxn ang="0">
                    <a:pos x="777" y="94"/>
                  </a:cxn>
                  <a:cxn ang="0">
                    <a:pos x="697" y="2"/>
                  </a:cxn>
                  <a:cxn ang="0">
                    <a:pos x="626" y="0"/>
                  </a:cxn>
                  <a:cxn ang="0">
                    <a:pos x="625" y="94"/>
                  </a:cxn>
                  <a:cxn ang="0">
                    <a:pos x="546" y="2"/>
                  </a:cxn>
                  <a:cxn ang="0">
                    <a:pos x="469" y="0"/>
                  </a:cxn>
                  <a:cxn ang="0">
                    <a:pos x="472" y="93"/>
                  </a:cxn>
                  <a:cxn ang="0">
                    <a:pos x="394" y="2"/>
                  </a:cxn>
                  <a:cxn ang="0">
                    <a:pos x="312" y="0"/>
                  </a:cxn>
                  <a:cxn ang="0">
                    <a:pos x="291" y="51"/>
                  </a:cxn>
                </a:cxnLst>
                <a:rect l="txL" t="txT" r="txR" b="txB"/>
                <a:pathLst>
                  <a:path w="930" h="253">
                    <a:moveTo>
                      <a:pt x="291" y="51"/>
                    </a:moveTo>
                    <a:lnTo>
                      <a:pt x="246" y="2"/>
                    </a:lnTo>
                    <a:lnTo>
                      <a:pt x="158" y="0"/>
                    </a:lnTo>
                    <a:lnTo>
                      <a:pt x="129" y="43"/>
                    </a:lnTo>
                    <a:lnTo>
                      <a:pt x="94" y="2"/>
                    </a:lnTo>
                    <a:lnTo>
                      <a:pt x="1" y="0"/>
                    </a:lnTo>
                    <a:lnTo>
                      <a:pt x="0" y="197"/>
                    </a:lnTo>
                    <a:lnTo>
                      <a:pt x="172" y="214"/>
                    </a:lnTo>
                    <a:lnTo>
                      <a:pt x="321" y="222"/>
                    </a:lnTo>
                    <a:lnTo>
                      <a:pt x="473" y="238"/>
                    </a:lnTo>
                    <a:lnTo>
                      <a:pt x="625" y="238"/>
                    </a:lnTo>
                    <a:lnTo>
                      <a:pt x="777" y="238"/>
                    </a:lnTo>
                    <a:lnTo>
                      <a:pt x="865" y="252"/>
                    </a:lnTo>
                    <a:lnTo>
                      <a:pt x="929" y="238"/>
                    </a:lnTo>
                    <a:lnTo>
                      <a:pt x="929" y="93"/>
                    </a:lnTo>
                    <a:lnTo>
                      <a:pt x="851" y="2"/>
                    </a:lnTo>
                    <a:lnTo>
                      <a:pt x="782" y="0"/>
                    </a:lnTo>
                    <a:lnTo>
                      <a:pt x="777" y="94"/>
                    </a:lnTo>
                    <a:lnTo>
                      <a:pt x="697" y="2"/>
                    </a:lnTo>
                    <a:lnTo>
                      <a:pt x="626" y="0"/>
                    </a:lnTo>
                    <a:lnTo>
                      <a:pt x="625" y="94"/>
                    </a:lnTo>
                    <a:lnTo>
                      <a:pt x="546" y="2"/>
                    </a:lnTo>
                    <a:lnTo>
                      <a:pt x="469" y="0"/>
                    </a:lnTo>
                    <a:lnTo>
                      <a:pt x="472" y="93"/>
                    </a:lnTo>
                    <a:lnTo>
                      <a:pt x="394" y="2"/>
                    </a:lnTo>
                    <a:lnTo>
                      <a:pt x="312" y="0"/>
                    </a:lnTo>
                    <a:lnTo>
                      <a:pt x="291" y="51"/>
                    </a:lnTo>
                  </a:path>
                </a:pathLst>
              </a:custGeom>
              <a:solidFill>
                <a:srgbClr val="8C8C8C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483" name="Freeform 151"/>
              <p:cNvSpPr/>
              <p:nvPr/>
            </p:nvSpPr>
            <p:spPr>
              <a:xfrm>
                <a:off x="5015" y="855"/>
                <a:ext cx="940" cy="253"/>
              </a:xfrm>
              <a:custGeom>
                <a:avLst/>
                <a:gdLst>
                  <a:gd name="txL" fmla="*/ 0 w 940"/>
                  <a:gd name="txT" fmla="*/ 0 h 253"/>
                  <a:gd name="txR" fmla="*/ 940 w 940"/>
                  <a:gd name="txB" fmla="*/ 253 h 253"/>
                </a:gdLst>
                <a:ahLst/>
                <a:cxnLst>
                  <a:cxn ang="0">
                    <a:pos x="313" y="96"/>
                  </a:cxn>
                  <a:cxn ang="0">
                    <a:pos x="231" y="0"/>
                  </a:cxn>
                  <a:cxn ang="0">
                    <a:pos x="156" y="96"/>
                  </a:cxn>
                  <a:cxn ang="0">
                    <a:pos x="75" y="0"/>
                  </a:cxn>
                  <a:cxn ang="0">
                    <a:pos x="0" y="96"/>
                  </a:cxn>
                  <a:cxn ang="0">
                    <a:pos x="0" y="222"/>
                  </a:cxn>
                  <a:cxn ang="0">
                    <a:pos x="939" y="252"/>
                  </a:cxn>
                  <a:cxn ang="0">
                    <a:pos x="939" y="96"/>
                  </a:cxn>
                  <a:cxn ang="0">
                    <a:pos x="856" y="0"/>
                  </a:cxn>
                  <a:cxn ang="0">
                    <a:pos x="781" y="96"/>
                  </a:cxn>
                  <a:cxn ang="0">
                    <a:pos x="699" y="0"/>
                  </a:cxn>
                  <a:cxn ang="0">
                    <a:pos x="624" y="96"/>
                  </a:cxn>
                  <a:cxn ang="0">
                    <a:pos x="543" y="0"/>
                  </a:cxn>
                  <a:cxn ang="0">
                    <a:pos x="468" y="96"/>
                  </a:cxn>
                  <a:cxn ang="0">
                    <a:pos x="386" y="0"/>
                  </a:cxn>
                  <a:cxn ang="0">
                    <a:pos x="310" y="96"/>
                  </a:cxn>
                  <a:cxn ang="0">
                    <a:pos x="313" y="96"/>
                  </a:cxn>
                </a:cxnLst>
                <a:rect l="txL" t="txT" r="txR" b="txB"/>
                <a:pathLst>
                  <a:path w="940" h="253">
                    <a:moveTo>
                      <a:pt x="313" y="96"/>
                    </a:moveTo>
                    <a:lnTo>
                      <a:pt x="231" y="0"/>
                    </a:lnTo>
                    <a:lnTo>
                      <a:pt x="156" y="96"/>
                    </a:lnTo>
                    <a:lnTo>
                      <a:pt x="75" y="0"/>
                    </a:lnTo>
                    <a:lnTo>
                      <a:pt x="0" y="96"/>
                    </a:lnTo>
                    <a:lnTo>
                      <a:pt x="0" y="222"/>
                    </a:lnTo>
                    <a:lnTo>
                      <a:pt x="939" y="252"/>
                    </a:lnTo>
                    <a:lnTo>
                      <a:pt x="939" y="96"/>
                    </a:lnTo>
                    <a:lnTo>
                      <a:pt x="856" y="0"/>
                    </a:lnTo>
                    <a:lnTo>
                      <a:pt x="781" y="96"/>
                    </a:lnTo>
                    <a:lnTo>
                      <a:pt x="699" y="0"/>
                    </a:lnTo>
                    <a:lnTo>
                      <a:pt x="624" y="96"/>
                    </a:lnTo>
                    <a:lnTo>
                      <a:pt x="543" y="0"/>
                    </a:lnTo>
                    <a:lnTo>
                      <a:pt x="468" y="96"/>
                    </a:lnTo>
                    <a:lnTo>
                      <a:pt x="386" y="0"/>
                    </a:lnTo>
                    <a:lnTo>
                      <a:pt x="310" y="96"/>
                    </a:lnTo>
                    <a:lnTo>
                      <a:pt x="313" y="96"/>
                    </a:lnTo>
                  </a:path>
                </a:pathLst>
              </a:custGeom>
              <a:solidFill>
                <a:srgbClr val="FFFFCC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484" name="Rectangle 152"/>
              <p:cNvSpPr/>
              <p:nvPr/>
            </p:nvSpPr>
            <p:spPr>
              <a:xfrm>
                <a:off x="5469" y="984"/>
                <a:ext cx="491" cy="157"/>
              </a:xfrm>
              <a:prstGeom prst="rect">
                <a:avLst/>
              </a:prstGeom>
              <a:solidFill>
                <a:srgbClr val="FFFFCC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485" name="Rectangle 153"/>
              <p:cNvSpPr/>
              <p:nvPr/>
            </p:nvSpPr>
            <p:spPr>
              <a:xfrm>
                <a:off x="5481" y="1028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486" name="Rectangle 154"/>
              <p:cNvSpPr/>
              <p:nvPr/>
            </p:nvSpPr>
            <p:spPr>
              <a:xfrm>
                <a:off x="5477" y="1001"/>
                <a:ext cx="38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487" name="Rectangle 155"/>
              <p:cNvSpPr/>
              <p:nvPr/>
            </p:nvSpPr>
            <p:spPr>
              <a:xfrm>
                <a:off x="5481" y="1005"/>
                <a:ext cx="30" cy="17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488" name="Freeform 156"/>
              <p:cNvSpPr/>
              <p:nvPr/>
            </p:nvSpPr>
            <p:spPr>
              <a:xfrm>
                <a:off x="5474" y="1000"/>
                <a:ext cx="43" cy="41"/>
              </a:xfrm>
              <a:custGeom>
                <a:avLst/>
                <a:gdLst>
                  <a:gd name="txL" fmla="*/ 0 w 43"/>
                  <a:gd name="txT" fmla="*/ 0 h 41"/>
                  <a:gd name="txR" fmla="*/ 43 w 43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2" y="40"/>
                  </a:cxn>
                  <a:cxn ang="0">
                    <a:pos x="42" y="0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3" y="18"/>
                  </a:cxn>
                  <a:cxn ang="0">
                    <a:pos x="18" y="18"/>
                  </a:cxn>
                  <a:cxn ang="0">
                    <a:pos x="18" y="2"/>
                  </a:cxn>
                  <a:cxn ang="0">
                    <a:pos x="3" y="2"/>
                  </a:cxn>
                  <a:cxn ang="0">
                    <a:pos x="23" y="2"/>
                  </a:cxn>
                  <a:cxn ang="0">
                    <a:pos x="23" y="18"/>
                  </a:cxn>
                  <a:cxn ang="0">
                    <a:pos x="39" y="18"/>
                  </a:cxn>
                  <a:cxn ang="0">
                    <a:pos x="39" y="2"/>
                  </a:cxn>
                  <a:cxn ang="0">
                    <a:pos x="23" y="2"/>
                  </a:cxn>
                  <a:cxn ang="0">
                    <a:pos x="3" y="20"/>
                  </a:cxn>
                  <a:cxn ang="0">
                    <a:pos x="3" y="37"/>
                  </a:cxn>
                  <a:cxn ang="0">
                    <a:pos x="18" y="37"/>
                  </a:cxn>
                  <a:cxn ang="0">
                    <a:pos x="18" y="20"/>
                  </a:cxn>
                  <a:cxn ang="0">
                    <a:pos x="3" y="20"/>
                  </a:cxn>
                  <a:cxn ang="0">
                    <a:pos x="23" y="20"/>
                  </a:cxn>
                  <a:cxn ang="0">
                    <a:pos x="23" y="37"/>
                  </a:cxn>
                  <a:cxn ang="0">
                    <a:pos x="39" y="37"/>
                  </a:cxn>
                  <a:cxn ang="0">
                    <a:pos x="39" y="20"/>
                  </a:cxn>
                  <a:cxn ang="0">
                    <a:pos x="23" y="20"/>
                  </a:cxn>
                  <a:cxn ang="0">
                    <a:pos x="0" y="0"/>
                  </a:cxn>
                </a:cxnLst>
                <a:rect l="txL" t="txT" r="txR" b="txB"/>
                <a:pathLst>
                  <a:path w="43" h="41">
                    <a:moveTo>
                      <a:pt x="0" y="0"/>
                    </a:moveTo>
                    <a:lnTo>
                      <a:pt x="0" y="40"/>
                    </a:lnTo>
                    <a:lnTo>
                      <a:pt x="42" y="40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3" y="18"/>
                    </a:lnTo>
                    <a:lnTo>
                      <a:pt x="18" y="18"/>
                    </a:lnTo>
                    <a:lnTo>
                      <a:pt x="18" y="2"/>
                    </a:lnTo>
                    <a:lnTo>
                      <a:pt x="3" y="2"/>
                    </a:lnTo>
                    <a:lnTo>
                      <a:pt x="23" y="2"/>
                    </a:lnTo>
                    <a:lnTo>
                      <a:pt x="23" y="18"/>
                    </a:lnTo>
                    <a:lnTo>
                      <a:pt x="39" y="18"/>
                    </a:lnTo>
                    <a:lnTo>
                      <a:pt x="39" y="2"/>
                    </a:lnTo>
                    <a:lnTo>
                      <a:pt x="23" y="2"/>
                    </a:lnTo>
                    <a:lnTo>
                      <a:pt x="3" y="20"/>
                    </a:lnTo>
                    <a:lnTo>
                      <a:pt x="3" y="37"/>
                    </a:lnTo>
                    <a:lnTo>
                      <a:pt x="18" y="37"/>
                    </a:lnTo>
                    <a:lnTo>
                      <a:pt x="18" y="20"/>
                    </a:lnTo>
                    <a:lnTo>
                      <a:pt x="3" y="20"/>
                    </a:lnTo>
                    <a:lnTo>
                      <a:pt x="23" y="20"/>
                    </a:lnTo>
                    <a:lnTo>
                      <a:pt x="23" y="37"/>
                    </a:lnTo>
                    <a:lnTo>
                      <a:pt x="39" y="37"/>
                    </a:lnTo>
                    <a:lnTo>
                      <a:pt x="39" y="20"/>
                    </a:lnTo>
                    <a:lnTo>
                      <a:pt x="23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489" name="Rectangle 157"/>
              <p:cNvSpPr/>
              <p:nvPr/>
            </p:nvSpPr>
            <p:spPr>
              <a:xfrm>
                <a:off x="5481" y="1099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490" name="Rectangle 158"/>
              <p:cNvSpPr/>
              <p:nvPr/>
            </p:nvSpPr>
            <p:spPr>
              <a:xfrm>
                <a:off x="5477" y="1073"/>
                <a:ext cx="38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491" name="Rectangle 159"/>
              <p:cNvSpPr/>
              <p:nvPr/>
            </p:nvSpPr>
            <p:spPr>
              <a:xfrm>
                <a:off x="5481" y="1077"/>
                <a:ext cx="30" cy="16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492" name="Freeform 160"/>
              <p:cNvSpPr/>
              <p:nvPr/>
            </p:nvSpPr>
            <p:spPr>
              <a:xfrm>
                <a:off x="5474" y="1071"/>
                <a:ext cx="43" cy="41"/>
              </a:xfrm>
              <a:custGeom>
                <a:avLst/>
                <a:gdLst>
                  <a:gd name="txL" fmla="*/ 0 w 43"/>
                  <a:gd name="txT" fmla="*/ 0 h 41"/>
                  <a:gd name="txR" fmla="*/ 43 w 43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2" y="40"/>
                  </a:cxn>
                  <a:cxn ang="0">
                    <a:pos x="42" y="0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3" y="20"/>
                  </a:cxn>
                  <a:cxn ang="0">
                    <a:pos x="18" y="20"/>
                  </a:cxn>
                  <a:cxn ang="0">
                    <a:pos x="18" y="2"/>
                  </a:cxn>
                  <a:cxn ang="0">
                    <a:pos x="3" y="2"/>
                  </a:cxn>
                  <a:cxn ang="0">
                    <a:pos x="23" y="2"/>
                  </a:cxn>
                  <a:cxn ang="0">
                    <a:pos x="23" y="20"/>
                  </a:cxn>
                  <a:cxn ang="0">
                    <a:pos x="39" y="20"/>
                  </a:cxn>
                  <a:cxn ang="0">
                    <a:pos x="39" y="2"/>
                  </a:cxn>
                  <a:cxn ang="0">
                    <a:pos x="23" y="2"/>
                  </a:cxn>
                  <a:cxn ang="0">
                    <a:pos x="3" y="21"/>
                  </a:cxn>
                  <a:cxn ang="0">
                    <a:pos x="3" y="38"/>
                  </a:cxn>
                  <a:cxn ang="0">
                    <a:pos x="18" y="38"/>
                  </a:cxn>
                  <a:cxn ang="0">
                    <a:pos x="18" y="21"/>
                  </a:cxn>
                  <a:cxn ang="0">
                    <a:pos x="3" y="21"/>
                  </a:cxn>
                  <a:cxn ang="0">
                    <a:pos x="23" y="21"/>
                  </a:cxn>
                  <a:cxn ang="0">
                    <a:pos x="23" y="38"/>
                  </a:cxn>
                  <a:cxn ang="0">
                    <a:pos x="39" y="38"/>
                  </a:cxn>
                  <a:cxn ang="0">
                    <a:pos x="39" y="21"/>
                  </a:cxn>
                  <a:cxn ang="0">
                    <a:pos x="23" y="21"/>
                  </a:cxn>
                  <a:cxn ang="0">
                    <a:pos x="0" y="0"/>
                  </a:cxn>
                </a:cxnLst>
                <a:rect l="txL" t="txT" r="txR" b="txB"/>
                <a:pathLst>
                  <a:path w="43" h="41">
                    <a:moveTo>
                      <a:pt x="0" y="0"/>
                    </a:moveTo>
                    <a:lnTo>
                      <a:pt x="0" y="40"/>
                    </a:lnTo>
                    <a:lnTo>
                      <a:pt x="42" y="40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3" y="20"/>
                    </a:lnTo>
                    <a:lnTo>
                      <a:pt x="18" y="20"/>
                    </a:lnTo>
                    <a:lnTo>
                      <a:pt x="18" y="2"/>
                    </a:lnTo>
                    <a:lnTo>
                      <a:pt x="3" y="2"/>
                    </a:lnTo>
                    <a:lnTo>
                      <a:pt x="23" y="2"/>
                    </a:lnTo>
                    <a:lnTo>
                      <a:pt x="23" y="20"/>
                    </a:lnTo>
                    <a:lnTo>
                      <a:pt x="39" y="20"/>
                    </a:lnTo>
                    <a:lnTo>
                      <a:pt x="39" y="2"/>
                    </a:lnTo>
                    <a:lnTo>
                      <a:pt x="23" y="2"/>
                    </a:lnTo>
                    <a:lnTo>
                      <a:pt x="3" y="21"/>
                    </a:lnTo>
                    <a:lnTo>
                      <a:pt x="3" y="38"/>
                    </a:lnTo>
                    <a:lnTo>
                      <a:pt x="18" y="38"/>
                    </a:lnTo>
                    <a:lnTo>
                      <a:pt x="18" y="21"/>
                    </a:lnTo>
                    <a:lnTo>
                      <a:pt x="3" y="21"/>
                    </a:lnTo>
                    <a:lnTo>
                      <a:pt x="23" y="21"/>
                    </a:lnTo>
                    <a:lnTo>
                      <a:pt x="23" y="38"/>
                    </a:lnTo>
                    <a:lnTo>
                      <a:pt x="39" y="38"/>
                    </a:lnTo>
                    <a:lnTo>
                      <a:pt x="39" y="21"/>
                    </a:lnTo>
                    <a:lnTo>
                      <a:pt x="23" y="2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493" name="Rectangle 161"/>
              <p:cNvSpPr/>
              <p:nvPr/>
            </p:nvSpPr>
            <p:spPr>
              <a:xfrm>
                <a:off x="5533" y="1028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494" name="Rectangle 162"/>
              <p:cNvSpPr/>
              <p:nvPr/>
            </p:nvSpPr>
            <p:spPr>
              <a:xfrm>
                <a:off x="5529" y="1001"/>
                <a:ext cx="39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495" name="Rectangle 163"/>
              <p:cNvSpPr/>
              <p:nvPr/>
            </p:nvSpPr>
            <p:spPr>
              <a:xfrm>
                <a:off x="5533" y="1005"/>
                <a:ext cx="31" cy="17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496" name="Freeform 164"/>
              <p:cNvSpPr/>
              <p:nvPr/>
            </p:nvSpPr>
            <p:spPr>
              <a:xfrm>
                <a:off x="5527" y="1000"/>
                <a:ext cx="42" cy="41"/>
              </a:xfrm>
              <a:custGeom>
                <a:avLst/>
                <a:gdLst>
                  <a:gd name="txL" fmla="*/ 0 w 42"/>
                  <a:gd name="txT" fmla="*/ 0 h 41"/>
                  <a:gd name="txR" fmla="*/ 42 w 42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1" y="40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18"/>
                  </a:cxn>
                  <a:cxn ang="0">
                    <a:pos x="18" y="18"/>
                  </a:cxn>
                  <a:cxn ang="0">
                    <a:pos x="18" y="2"/>
                  </a:cxn>
                  <a:cxn ang="0">
                    <a:pos x="2" y="2"/>
                  </a:cxn>
                  <a:cxn ang="0">
                    <a:pos x="23" y="2"/>
                  </a:cxn>
                  <a:cxn ang="0">
                    <a:pos x="23" y="18"/>
                  </a:cxn>
                  <a:cxn ang="0">
                    <a:pos x="39" y="18"/>
                  </a:cxn>
                  <a:cxn ang="0">
                    <a:pos x="39" y="2"/>
                  </a:cxn>
                  <a:cxn ang="0">
                    <a:pos x="23" y="2"/>
                  </a:cxn>
                  <a:cxn ang="0">
                    <a:pos x="2" y="20"/>
                  </a:cxn>
                  <a:cxn ang="0">
                    <a:pos x="2" y="37"/>
                  </a:cxn>
                  <a:cxn ang="0">
                    <a:pos x="18" y="37"/>
                  </a:cxn>
                  <a:cxn ang="0">
                    <a:pos x="18" y="20"/>
                  </a:cxn>
                  <a:cxn ang="0">
                    <a:pos x="2" y="20"/>
                  </a:cxn>
                  <a:cxn ang="0">
                    <a:pos x="23" y="20"/>
                  </a:cxn>
                  <a:cxn ang="0">
                    <a:pos x="23" y="37"/>
                  </a:cxn>
                  <a:cxn ang="0">
                    <a:pos x="39" y="37"/>
                  </a:cxn>
                  <a:cxn ang="0">
                    <a:pos x="39" y="20"/>
                  </a:cxn>
                  <a:cxn ang="0">
                    <a:pos x="23" y="20"/>
                  </a:cxn>
                  <a:cxn ang="0">
                    <a:pos x="0" y="0"/>
                  </a:cxn>
                </a:cxnLst>
                <a:rect l="txL" t="txT" r="txR" b="txB"/>
                <a:pathLst>
                  <a:path w="42" h="41">
                    <a:moveTo>
                      <a:pt x="0" y="0"/>
                    </a:moveTo>
                    <a:lnTo>
                      <a:pt x="0" y="40"/>
                    </a:lnTo>
                    <a:lnTo>
                      <a:pt x="41" y="40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18"/>
                    </a:lnTo>
                    <a:lnTo>
                      <a:pt x="18" y="18"/>
                    </a:lnTo>
                    <a:lnTo>
                      <a:pt x="18" y="2"/>
                    </a:lnTo>
                    <a:lnTo>
                      <a:pt x="2" y="2"/>
                    </a:lnTo>
                    <a:lnTo>
                      <a:pt x="23" y="2"/>
                    </a:lnTo>
                    <a:lnTo>
                      <a:pt x="23" y="18"/>
                    </a:lnTo>
                    <a:lnTo>
                      <a:pt x="39" y="18"/>
                    </a:lnTo>
                    <a:lnTo>
                      <a:pt x="39" y="2"/>
                    </a:lnTo>
                    <a:lnTo>
                      <a:pt x="23" y="2"/>
                    </a:lnTo>
                    <a:lnTo>
                      <a:pt x="2" y="20"/>
                    </a:lnTo>
                    <a:lnTo>
                      <a:pt x="2" y="37"/>
                    </a:lnTo>
                    <a:lnTo>
                      <a:pt x="18" y="37"/>
                    </a:lnTo>
                    <a:lnTo>
                      <a:pt x="18" y="20"/>
                    </a:lnTo>
                    <a:lnTo>
                      <a:pt x="2" y="20"/>
                    </a:lnTo>
                    <a:lnTo>
                      <a:pt x="23" y="20"/>
                    </a:lnTo>
                    <a:lnTo>
                      <a:pt x="23" y="37"/>
                    </a:lnTo>
                    <a:lnTo>
                      <a:pt x="39" y="37"/>
                    </a:lnTo>
                    <a:lnTo>
                      <a:pt x="39" y="20"/>
                    </a:lnTo>
                    <a:lnTo>
                      <a:pt x="23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497" name="Rectangle 165"/>
              <p:cNvSpPr/>
              <p:nvPr/>
            </p:nvSpPr>
            <p:spPr>
              <a:xfrm>
                <a:off x="5533" y="1099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498" name="Rectangle 166"/>
              <p:cNvSpPr/>
              <p:nvPr/>
            </p:nvSpPr>
            <p:spPr>
              <a:xfrm>
                <a:off x="5529" y="1073"/>
                <a:ext cx="39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499" name="Rectangle 167"/>
              <p:cNvSpPr/>
              <p:nvPr/>
            </p:nvSpPr>
            <p:spPr>
              <a:xfrm>
                <a:off x="5533" y="1077"/>
                <a:ext cx="31" cy="16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500" name="Freeform 168"/>
              <p:cNvSpPr/>
              <p:nvPr/>
            </p:nvSpPr>
            <p:spPr>
              <a:xfrm>
                <a:off x="5527" y="1071"/>
                <a:ext cx="42" cy="41"/>
              </a:xfrm>
              <a:custGeom>
                <a:avLst/>
                <a:gdLst>
                  <a:gd name="txL" fmla="*/ 0 w 42"/>
                  <a:gd name="txT" fmla="*/ 0 h 41"/>
                  <a:gd name="txR" fmla="*/ 42 w 42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1" y="40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0"/>
                  </a:cxn>
                  <a:cxn ang="0">
                    <a:pos x="18" y="20"/>
                  </a:cxn>
                  <a:cxn ang="0">
                    <a:pos x="18" y="2"/>
                  </a:cxn>
                  <a:cxn ang="0">
                    <a:pos x="2" y="2"/>
                  </a:cxn>
                  <a:cxn ang="0">
                    <a:pos x="23" y="2"/>
                  </a:cxn>
                  <a:cxn ang="0">
                    <a:pos x="23" y="20"/>
                  </a:cxn>
                  <a:cxn ang="0">
                    <a:pos x="39" y="20"/>
                  </a:cxn>
                  <a:cxn ang="0">
                    <a:pos x="39" y="2"/>
                  </a:cxn>
                  <a:cxn ang="0">
                    <a:pos x="23" y="2"/>
                  </a:cxn>
                  <a:cxn ang="0">
                    <a:pos x="2" y="21"/>
                  </a:cxn>
                  <a:cxn ang="0">
                    <a:pos x="2" y="38"/>
                  </a:cxn>
                  <a:cxn ang="0">
                    <a:pos x="18" y="38"/>
                  </a:cxn>
                  <a:cxn ang="0">
                    <a:pos x="18" y="21"/>
                  </a:cxn>
                  <a:cxn ang="0">
                    <a:pos x="2" y="21"/>
                  </a:cxn>
                  <a:cxn ang="0">
                    <a:pos x="23" y="21"/>
                  </a:cxn>
                  <a:cxn ang="0">
                    <a:pos x="23" y="38"/>
                  </a:cxn>
                  <a:cxn ang="0">
                    <a:pos x="39" y="38"/>
                  </a:cxn>
                  <a:cxn ang="0">
                    <a:pos x="39" y="21"/>
                  </a:cxn>
                  <a:cxn ang="0">
                    <a:pos x="23" y="21"/>
                  </a:cxn>
                  <a:cxn ang="0">
                    <a:pos x="0" y="0"/>
                  </a:cxn>
                </a:cxnLst>
                <a:rect l="txL" t="txT" r="txR" b="txB"/>
                <a:pathLst>
                  <a:path w="42" h="41">
                    <a:moveTo>
                      <a:pt x="0" y="0"/>
                    </a:moveTo>
                    <a:lnTo>
                      <a:pt x="0" y="40"/>
                    </a:lnTo>
                    <a:lnTo>
                      <a:pt x="41" y="40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0"/>
                    </a:lnTo>
                    <a:lnTo>
                      <a:pt x="18" y="20"/>
                    </a:lnTo>
                    <a:lnTo>
                      <a:pt x="18" y="2"/>
                    </a:lnTo>
                    <a:lnTo>
                      <a:pt x="2" y="2"/>
                    </a:lnTo>
                    <a:lnTo>
                      <a:pt x="23" y="2"/>
                    </a:lnTo>
                    <a:lnTo>
                      <a:pt x="23" y="20"/>
                    </a:lnTo>
                    <a:lnTo>
                      <a:pt x="39" y="20"/>
                    </a:lnTo>
                    <a:lnTo>
                      <a:pt x="39" y="2"/>
                    </a:lnTo>
                    <a:lnTo>
                      <a:pt x="23" y="2"/>
                    </a:lnTo>
                    <a:lnTo>
                      <a:pt x="2" y="21"/>
                    </a:lnTo>
                    <a:lnTo>
                      <a:pt x="2" y="38"/>
                    </a:lnTo>
                    <a:lnTo>
                      <a:pt x="18" y="38"/>
                    </a:lnTo>
                    <a:lnTo>
                      <a:pt x="18" y="21"/>
                    </a:lnTo>
                    <a:lnTo>
                      <a:pt x="2" y="21"/>
                    </a:lnTo>
                    <a:lnTo>
                      <a:pt x="23" y="21"/>
                    </a:lnTo>
                    <a:lnTo>
                      <a:pt x="23" y="38"/>
                    </a:lnTo>
                    <a:lnTo>
                      <a:pt x="39" y="38"/>
                    </a:lnTo>
                    <a:lnTo>
                      <a:pt x="39" y="21"/>
                    </a:lnTo>
                    <a:lnTo>
                      <a:pt x="23" y="2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501" name="Rectangle 169"/>
              <p:cNvSpPr/>
              <p:nvPr/>
            </p:nvSpPr>
            <p:spPr>
              <a:xfrm>
                <a:off x="5588" y="1028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502" name="Rectangle 170"/>
              <p:cNvSpPr/>
              <p:nvPr/>
            </p:nvSpPr>
            <p:spPr>
              <a:xfrm>
                <a:off x="5584" y="1001"/>
                <a:ext cx="38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503" name="Rectangle 171"/>
              <p:cNvSpPr/>
              <p:nvPr/>
            </p:nvSpPr>
            <p:spPr>
              <a:xfrm>
                <a:off x="5588" y="1005"/>
                <a:ext cx="30" cy="17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504" name="Freeform 172"/>
              <p:cNvSpPr/>
              <p:nvPr/>
            </p:nvSpPr>
            <p:spPr>
              <a:xfrm>
                <a:off x="5583" y="1000"/>
                <a:ext cx="42" cy="41"/>
              </a:xfrm>
              <a:custGeom>
                <a:avLst/>
                <a:gdLst>
                  <a:gd name="txL" fmla="*/ 0 w 42"/>
                  <a:gd name="txT" fmla="*/ 0 h 41"/>
                  <a:gd name="txR" fmla="*/ 42 w 42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1" y="40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1" y="2"/>
                  </a:cxn>
                  <a:cxn ang="0">
                    <a:pos x="1" y="18"/>
                  </a:cxn>
                  <a:cxn ang="0">
                    <a:pos x="16" y="18"/>
                  </a:cxn>
                  <a:cxn ang="0">
                    <a:pos x="16" y="2"/>
                  </a:cxn>
                  <a:cxn ang="0">
                    <a:pos x="1" y="2"/>
                  </a:cxn>
                  <a:cxn ang="0">
                    <a:pos x="22" y="2"/>
                  </a:cxn>
                  <a:cxn ang="0">
                    <a:pos x="22" y="18"/>
                  </a:cxn>
                  <a:cxn ang="0">
                    <a:pos x="38" y="18"/>
                  </a:cxn>
                  <a:cxn ang="0">
                    <a:pos x="38" y="2"/>
                  </a:cxn>
                  <a:cxn ang="0">
                    <a:pos x="22" y="2"/>
                  </a:cxn>
                  <a:cxn ang="0">
                    <a:pos x="1" y="20"/>
                  </a:cxn>
                  <a:cxn ang="0">
                    <a:pos x="1" y="37"/>
                  </a:cxn>
                  <a:cxn ang="0">
                    <a:pos x="16" y="37"/>
                  </a:cxn>
                  <a:cxn ang="0">
                    <a:pos x="16" y="20"/>
                  </a:cxn>
                  <a:cxn ang="0">
                    <a:pos x="1" y="20"/>
                  </a:cxn>
                  <a:cxn ang="0">
                    <a:pos x="22" y="20"/>
                  </a:cxn>
                  <a:cxn ang="0">
                    <a:pos x="22" y="37"/>
                  </a:cxn>
                  <a:cxn ang="0">
                    <a:pos x="38" y="37"/>
                  </a:cxn>
                  <a:cxn ang="0">
                    <a:pos x="38" y="20"/>
                  </a:cxn>
                  <a:cxn ang="0">
                    <a:pos x="22" y="20"/>
                  </a:cxn>
                  <a:cxn ang="0">
                    <a:pos x="0" y="0"/>
                  </a:cxn>
                </a:cxnLst>
                <a:rect l="txL" t="txT" r="txR" b="txB"/>
                <a:pathLst>
                  <a:path w="42" h="41">
                    <a:moveTo>
                      <a:pt x="0" y="0"/>
                    </a:moveTo>
                    <a:lnTo>
                      <a:pt x="0" y="40"/>
                    </a:lnTo>
                    <a:lnTo>
                      <a:pt x="41" y="40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18"/>
                    </a:lnTo>
                    <a:lnTo>
                      <a:pt x="16" y="18"/>
                    </a:lnTo>
                    <a:lnTo>
                      <a:pt x="16" y="2"/>
                    </a:lnTo>
                    <a:lnTo>
                      <a:pt x="1" y="2"/>
                    </a:lnTo>
                    <a:lnTo>
                      <a:pt x="22" y="2"/>
                    </a:lnTo>
                    <a:lnTo>
                      <a:pt x="22" y="18"/>
                    </a:lnTo>
                    <a:lnTo>
                      <a:pt x="38" y="18"/>
                    </a:lnTo>
                    <a:lnTo>
                      <a:pt x="38" y="2"/>
                    </a:lnTo>
                    <a:lnTo>
                      <a:pt x="22" y="2"/>
                    </a:lnTo>
                    <a:lnTo>
                      <a:pt x="1" y="20"/>
                    </a:lnTo>
                    <a:lnTo>
                      <a:pt x="1" y="37"/>
                    </a:lnTo>
                    <a:lnTo>
                      <a:pt x="16" y="37"/>
                    </a:lnTo>
                    <a:lnTo>
                      <a:pt x="16" y="20"/>
                    </a:lnTo>
                    <a:lnTo>
                      <a:pt x="1" y="20"/>
                    </a:lnTo>
                    <a:lnTo>
                      <a:pt x="22" y="20"/>
                    </a:lnTo>
                    <a:lnTo>
                      <a:pt x="22" y="37"/>
                    </a:lnTo>
                    <a:lnTo>
                      <a:pt x="38" y="37"/>
                    </a:lnTo>
                    <a:lnTo>
                      <a:pt x="38" y="20"/>
                    </a:lnTo>
                    <a:lnTo>
                      <a:pt x="22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505" name="Rectangle 173"/>
              <p:cNvSpPr/>
              <p:nvPr/>
            </p:nvSpPr>
            <p:spPr>
              <a:xfrm>
                <a:off x="5588" y="1099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506" name="Rectangle 174"/>
              <p:cNvSpPr/>
              <p:nvPr/>
            </p:nvSpPr>
            <p:spPr>
              <a:xfrm>
                <a:off x="5584" y="1073"/>
                <a:ext cx="38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507" name="Rectangle 175"/>
              <p:cNvSpPr/>
              <p:nvPr/>
            </p:nvSpPr>
            <p:spPr>
              <a:xfrm>
                <a:off x="5588" y="1077"/>
                <a:ext cx="30" cy="16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508" name="Freeform 176"/>
              <p:cNvSpPr/>
              <p:nvPr/>
            </p:nvSpPr>
            <p:spPr>
              <a:xfrm>
                <a:off x="5583" y="1071"/>
                <a:ext cx="42" cy="41"/>
              </a:xfrm>
              <a:custGeom>
                <a:avLst/>
                <a:gdLst>
                  <a:gd name="txL" fmla="*/ 0 w 42"/>
                  <a:gd name="txT" fmla="*/ 0 h 41"/>
                  <a:gd name="txR" fmla="*/ 42 w 42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1" y="40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1" y="2"/>
                  </a:cxn>
                  <a:cxn ang="0">
                    <a:pos x="1" y="20"/>
                  </a:cxn>
                  <a:cxn ang="0">
                    <a:pos x="16" y="20"/>
                  </a:cxn>
                  <a:cxn ang="0">
                    <a:pos x="16" y="2"/>
                  </a:cxn>
                  <a:cxn ang="0">
                    <a:pos x="1" y="2"/>
                  </a:cxn>
                  <a:cxn ang="0">
                    <a:pos x="22" y="2"/>
                  </a:cxn>
                  <a:cxn ang="0">
                    <a:pos x="22" y="20"/>
                  </a:cxn>
                  <a:cxn ang="0">
                    <a:pos x="38" y="20"/>
                  </a:cxn>
                  <a:cxn ang="0">
                    <a:pos x="38" y="2"/>
                  </a:cxn>
                  <a:cxn ang="0">
                    <a:pos x="22" y="2"/>
                  </a:cxn>
                  <a:cxn ang="0">
                    <a:pos x="1" y="21"/>
                  </a:cxn>
                  <a:cxn ang="0">
                    <a:pos x="1" y="38"/>
                  </a:cxn>
                  <a:cxn ang="0">
                    <a:pos x="16" y="38"/>
                  </a:cxn>
                  <a:cxn ang="0">
                    <a:pos x="16" y="21"/>
                  </a:cxn>
                  <a:cxn ang="0">
                    <a:pos x="1" y="21"/>
                  </a:cxn>
                  <a:cxn ang="0">
                    <a:pos x="22" y="21"/>
                  </a:cxn>
                  <a:cxn ang="0">
                    <a:pos x="22" y="38"/>
                  </a:cxn>
                  <a:cxn ang="0">
                    <a:pos x="38" y="38"/>
                  </a:cxn>
                  <a:cxn ang="0">
                    <a:pos x="38" y="21"/>
                  </a:cxn>
                  <a:cxn ang="0">
                    <a:pos x="22" y="21"/>
                  </a:cxn>
                  <a:cxn ang="0">
                    <a:pos x="0" y="0"/>
                  </a:cxn>
                </a:cxnLst>
                <a:rect l="txL" t="txT" r="txR" b="txB"/>
                <a:pathLst>
                  <a:path w="42" h="41">
                    <a:moveTo>
                      <a:pt x="0" y="0"/>
                    </a:moveTo>
                    <a:lnTo>
                      <a:pt x="0" y="40"/>
                    </a:lnTo>
                    <a:lnTo>
                      <a:pt x="41" y="40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20"/>
                    </a:lnTo>
                    <a:lnTo>
                      <a:pt x="16" y="20"/>
                    </a:lnTo>
                    <a:lnTo>
                      <a:pt x="16" y="2"/>
                    </a:lnTo>
                    <a:lnTo>
                      <a:pt x="1" y="2"/>
                    </a:lnTo>
                    <a:lnTo>
                      <a:pt x="22" y="2"/>
                    </a:lnTo>
                    <a:lnTo>
                      <a:pt x="22" y="20"/>
                    </a:lnTo>
                    <a:lnTo>
                      <a:pt x="38" y="20"/>
                    </a:lnTo>
                    <a:lnTo>
                      <a:pt x="38" y="2"/>
                    </a:lnTo>
                    <a:lnTo>
                      <a:pt x="22" y="2"/>
                    </a:lnTo>
                    <a:lnTo>
                      <a:pt x="1" y="21"/>
                    </a:lnTo>
                    <a:lnTo>
                      <a:pt x="1" y="38"/>
                    </a:lnTo>
                    <a:lnTo>
                      <a:pt x="16" y="38"/>
                    </a:lnTo>
                    <a:lnTo>
                      <a:pt x="16" y="21"/>
                    </a:lnTo>
                    <a:lnTo>
                      <a:pt x="1" y="21"/>
                    </a:lnTo>
                    <a:lnTo>
                      <a:pt x="22" y="21"/>
                    </a:lnTo>
                    <a:lnTo>
                      <a:pt x="22" y="38"/>
                    </a:lnTo>
                    <a:lnTo>
                      <a:pt x="38" y="38"/>
                    </a:lnTo>
                    <a:lnTo>
                      <a:pt x="38" y="21"/>
                    </a:lnTo>
                    <a:lnTo>
                      <a:pt x="22" y="2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509" name="Rectangle 177"/>
              <p:cNvSpPr/>
              <p:nvPr/>
            </p:nvSpPr>
            <p:spPr>
              <a:xfrm>
                <a:off x="5640" y="1028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510" name="Rectangle 178"/>
              <p:cNvSpPr/>
              <p:nvPr/>
            </p:nvSpPr>
            <p:spPr>
              <a:xfrm>
                <a:off x="5636" y="1001"/>
                <a:ext cx="39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511" name="Rectangle 179"/>
              <p:cNvSpPr/>
              <p:nvPr/>
            </p:nvSpPr>
            <p:spPr>
              <a:xfrm>
                <a:off x="5640" y="1005"/>
                <a:ext cx="31" cy="17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512" name="Freeform 180"/>
              <p:cNvSpPr/>
              <p:nvPr/>
            </p:nvSpPr>
            <p:spPr>
              <a:xfrm>
                <a:off x="5634" y="1000"/>
                <a:ext cx="42" cy="41"/>
              </a:xfrm>
              <a:custGeom>
                <a:avLst/>
                <a:gdLst>
                  <a:gd name="txL" fmla="*/ 0 w 42"/>
                  <a:gd name="txT" fmla="*/ 0 h 41"/>
                  <a:gd name="txR" fmla="*/ 42 w 42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1" y="40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18"/>
                  </a:cxn>
                  <a:cxn ang="0">
                    <a:pos x="18" y="18"/>
                  </a:cxn>
                  <a:cxn ang="0">
                    <a:pos x="18" y="2"/>
                  </a:cxn>
                  <a:cxn ang="0">
                    <a:pos x="2" y="2"/>
                  </a:cxn>
                  <a:cxn ang="0">
                    <a:pos x="23" y="2"/>
                  </a:cxn>
                  <a:cxn ang="0">
                    <a:pos x="23" y="18"/>
                  </a:cxn>
                  <a:cxn ang="0">
                    <a:pos x="39" y="18"/>
                  </a:cxn>
                  <a:cxn ang="0">
                    <a:pos x="39" y="2"/>
                  </a:cxn>
                  <a:cxn ang="0">
                    <a:pos x="23" y="2"/>
                  </a:cxn>
                  <a:cxn ang="0">
                    <a:pos x="2" y="20"/>
                  </a:cxn>
                  <a:cxn ang="0">
                    <a:pos x="2" y="37"/>
                  </a:cxn>
                  <a:cxn ang="0">
                    <a:pos x="18" y="37"/>
                  </a:cxn>
                  <a:cxn ang="0">
                    <a:pos x="18" y="20"/>
                  </a:cxn>
                  <a:cxn ang="0">
                    <a:pos x="2" y="20"/>
                  </a:cxn>
                  <a:cxn ang="0">
                    <a:pos x="23" y="20"/>
                  </a:cxn>
                  <a:cxn ang="0">
                    <a:pos x="23" y="37"/>
                  </a:cxn>
                  <a:cxn ang="0">
                    <a:pos x="39" y="37"/>
                  </a:cxn>
                  <a:cxn ang="0">
                    <a:pos x="39" y="20"/>
                  </a:cxn>
                  <a:cxn ang="0">
                    <a:pos x="23" y="20"/>
                  </a:cxn>
                  <a:cxn ang="0">
                    <a:pos x="0" y="0"/>
                  </a:cxn>
                </a:cxnLst>
                <a:rect l="txL" t="txT" r="txR" b="txB"/>
                <a:pathLst>
                  <a:path w="42" h="41">
                    <a:moveTo>
                      <a:pt x="0" y="0"/>
                    </a:moveTo>
                    <a:lnTo>
                      <a:pt x="0" y="40"/>
                    </a:lnTo>
                    <a:lnTo>
                      <a:pt x="41" y="40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18"/>
                    </a:lnTo>
                    <a:lnTo>
                      <a:pt x="18" y="18"/>
                    </a:lnTo>
                    <a:lnTo>
                      <a:pt x="18" y="2"/>
                    </a:lnTo>
                    <a:lnTo>
                      <a:pt x="2" y="2"/>
                    </a:lnTo>
                    <a:lnTo>
                      <a:pt x="23" y="2"/>
                    </a:lnTo>
                    <a:lnTo>
                      <a:pt x="23" y="18"/>
                    </a:lnTo>
                    <a:lnTo>
                      <a:pt x="39" y="18"/>
                    </a:lnTo>
                    <a:lnTo>
                      <a:pt x="39" y="2"/>
                    </a:lnTo>
                    <a:lnTo>
                      <a:pt x="23" y="2"/>
                    </a:lnTo>
                    <a:lnTo>
                      <a:pt x="2" y="20"/>
                    </a:lnTo>
                    <a:lnTo>
                      <a:pt x="2" y="37"/>
                    </a:lnTo>
                    <a:lnTo>
                      <a:pt x="18" y="37"/>
                    </a:lnTo>
                    <a:lnTo>
                      <a:pt x="18" y="20"/>
                    </a:lnTo>
                    <a:lnTo>
                      <a:pt x="2" y="20"/>
                    </a:lnTo>
                    <a:lnTo>
                      <a:pt x="23" y="20"/>
                    </a:lnTo>
                    <a:lnTo>
                      <a:pt x="23" y="37"/>
                    </a:lnTo>
                    <a:lnTo>
                      <a:pt x="39" y="37"/>
                    </a:lnTo>
                    <a:lnTo>
                      <a:pt x="39" y="20"/>
                    </a:lnTo>
                    <a:lnTo>
                      <a:pt x="23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513" name="Rectangle 181"/>
              <p:cNvSpPr/>
              <p:nvPr/>
            </p:nvSpPr>
            <p:spPr>
              <a:xfrm>
                <a:off x="5640" y="1099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514" name="Rectangle 182"/>
              <p:cNvSpPr/>
              <p:nvPr/>
            </p:nvSpPr>
            <p:spPr>
              <a:xfrm>
                <a:off x="5636" y="1073"/>
                <a:ext cx="39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515" name="Rectangle 183"/>
              <p:cNvSpPr/>
              <p:nvPr/>
            </p:nvSpPr>
            <p:spPr>
              <a:xfrm>
                <a:off x="5640" y="1077"/>
                <a:ext cx="31" cy="16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516" name="Freeform 184"/>
              <p:cNvSpPr/>
              <p:nvPr/>
            </p:nvSpPr>
            <p:spPr>
              <a:xfrm>
                <a:off x="5634" y="1071"/>
                <a:ext cx="42" cy="41"/>
              </a:xfrm>
              <a:custGeom>
                <a:avLst/>
                <a:gdLst>
                  <a:gd name="txL" fmla="*/ 0 w 42"/>
                  <a:gd name="txT" fmla="*/ 0 h 41"/>
                  <a:gd name="txR" fmla="*/ 42 w 42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1" y="40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0"/>
                  </a:cxn>
                  <a:cxn ang="0">
                    <a:pos x="18" y="20"/>
                  </a:cxn>
                  <a:cxn ang="0">
                    <a:pos x="18" y="2"/>
                  </a:cxn>
                  <a:cxn ang="0">
                    <a:pos x="2" y="2"/>
                  </a:cxn>
                  <a:cxn ang="0">
                    <a:pos x="23" y="2"/>
                  </a:cxn>
                  <a:cxn ang="0">
                    <a:pos x="23" y="20"/>
                  </a:cxn>
                  <a:cxn ang="0">
                    <a:pos x="39" y="20"/>
                  </a:cxn>
                  <a:cxn ang="0">
                    <a:pos x="39" y="2"/>
                  </a:cxn>
                  <a:cxn ang="0">
                    <a:pos x="23" y="2"/>
                  </a:cxn>
                  <a:cxn ang="0">
                    <a:pos x="2" y="21"/>
                  </a:cxn>
                  <a:cxn ang="0">
                    <a:pos x="2" y="38"/>
                  </a:cxn>
                  <a:cxn ang="0">
                    <a:pos x="18" y="38"/>
                  </a:cxn>
                  <a:cxn ang="0">
                    <a:pos x="18" y="21"/>
                  </a:cxn>
                  <a:cxn ang="0">
                    <a:pos x="2" y="21"/>
                  </a:cxn>
                  <a:cxn ang="0">
                    <a:pos x="23" y="21"/>
                  </a:cxn>
                  <a:cxn ang="0">
                    <a:pos x="23" y="38"/>
                  </a:cxn>
                  <a:cxn ang="0">
                    <a:pos x="39" y="38"/>
                  </a:cxn>
                  <a:cxn ang="0">
                    <a:pos x="39" y="21"/>
                  </a:cxn>
                  <a:cxn ang="0">
                    <a:pos x="23" y="21"/>
                  </a:cxn>
                  <a:cxn ang="0">
                    <a:pos x="0" y="0"/>
                  </a:cxn>
                </a:cxnLst>
                <a:rect l="txL" t="txT" r="txR" b="txB"/>
                <a:pathLst>
                  <a:path w="42" h="41">
                    <a:moveTo>
                      <a:pt x="0" y="0"/>
                    </a:moveTo>
                    <a:lnTo>
                      <a:pt x="0" y="40"/>
                    </a:lnTo>
                    <a:lnTo>
                      <a:pt x="41" y="40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0"/>
                    </a:lnTo>
                    <a:lnTo>
                      <a:pt x="18" y="20"/>
                    </a:lnTo>
                    <a:lnTo>
                      <a:pt x="18" y="2"/>
                    </a:lnTo>
                    <a:lnTo>
                      <a:pt x="2" y="2"/>
                    </a:lnTo>
                    <a:lnTo>
                      <a:pt x="23" y="2"/>
                    </a:lnTo>
                    <a:lnTo>
                      <a:pt x="23" y="20"/>
                    </a:lnTo>
                    <a:lnTo>
                      <a:pt x="39" y="20"/>
                    </a:lnTo>
                    <a:lnTo>
                      <a:pt x="39" y="2"/>
                    </a:lnTo>
                    <a:lnTo>
                      <a:pt x="23" y="2"/>
                    </a:lnTo>
                    <a:lnTo>
                      <a:pt x="2" y="21"/>
                    </a:lnTo>
                    <a:lnTo>
                      <a:pt x="2" y="38"/>
                    </a:lnTo>
                    <a:lnTo>
                      <a:pt x="18" y="38"/>
                    </a:lnTo>
                    <a:lnTo>
                      <a:pt x="18" y="21"/>
                    </a:lnTo>
                    <a:lnTo>
                      <a:pt x="2" y="21"/>
                    </a:lnTo>
                    <a:lnTo>
                      <a:pt x="23" y="21"/>
                    </a:lnTo>
                    <a:lnTo>
                      <a:pt x="23" y="38"/>
                    </a:lnTo>
                    <a:lnTo>
                      <a:pt x="39" y="38"/>
                    </a:lnTo>
                    <a:lnTo>
                      <a:pt x="39" y="21"/>
                    </a:lnTo>
                    <a:lnTo>
                      <a:pt x="23" y="2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517" name="Rectangle 185"/>
              <p:cNvSpPr/>
              <p:nvPr/>
            </p:nvSpPr>
            <p:spPr>
              <a:xfrm>
                <a:off x="5852" y="1099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518" name="Rectangle 186"/>
              <p:cNvSpPr/>
              <p:nvPr/>
            </p:nvSpPr>
            <p:spPr>
              <a:xfrm>
                <a:off x="5848" y="1072"/>
                <a:ext cx="38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519" name="Rectangle 187"/>
              <p:cNvSpPr/>
              <p:nvPr/>
            </p:nvSpPr>
            <p:spPr>
              <a:xfrm>
                <a:off x="5852" y="1076"/>
                <a:ext cx="30" cy="16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520" name="Freeform 188"/>
              <p:cNvSpPr/>
              <p:nvPr/>
            </p:nvSpPr>
            <p:spPr>
              <a:xfrm>
                <a:off x="5847" y="1071"/>
                <a:ext cx="41" cy="41"/>
              </a:xfrm>
              <a:custGeom>
                <a:avLst/>
                <a:gdLst>
                  <a:gd name="txL" fmla="*/ 0 w 41"/>
                  <a:gd name="txT" fmla="*/ 0 h 41"/>
                  <a:gd name="txR" fmla="*/ 41 w 41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0" y="40"/>
                  </a:cxn>
                  <a:cxn ang="0">
                    <a:pos x="40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8"/>
                  </a:cxn>
                  <a:cxn ang="0">
                    <a:pos x="16" y="18"/>
                  </a:cxn>
                  <a:cxn ang="0">
                    <a:pos x="16" y="1"/>
                  </a:cxn>
                  <a:cxn ang="0">
                    <a:pos x="1" y="1"/>
                  </a:cxn>
                  <a:cxn ang="0">
                    <a:pos x="22" y="1"/>
                  </a:cxn>
                  <a:cxn ang="0">
                    <a:pos x="22" y="18"/>
                  </a:cxn>
                  <a:cxn ang="0">
                    <a:pos x="37" y="18"/>
                  </a:cxn>
                  <a:cxn ang="0">
                    <a:pos x="37" y="1"/>
                  </a:cxn>
                  <a:cxn ang="0">
                    <a:pos x="22" y="1"/>
                  </a:cxn>
                  <a:cxn ang="0">
                    <a:pos x="1" y="20"/>
                  </a:cxn>
                  <a:cxn ang="0">
                    <a:pos x="1" y="37"/>
                  </a:cxn>
                  <a:cxn ang="0">
                    <a:pos x="16" y="37"/>
                  </a:cxn>
                  <a:cxn ang="0">
                    <a:pos x="16" y="20"/>
                  </a:cxn>
                  <a:cxn ang="0">
                    <a:pos x="1" y="20"/>
                  </a:cxn>
                  <a:cxn ang="0">
                    <a:pos x="22" y="20"/>
                  </a:cxn>
                  <a:cxn ang="0">
                    <a:pos x="22" y="37"/>
                  </a:cxn>
                  <a:cxn ang="0">
                    <a:pos x="37" y="37"/>
                  </a:cxn>
                  <a:cxn ang="0">
                    <a:pos x="37" y="20"/>
                  </a:cxn>
                  <a:cxn ang="0">
                    <a:pos x="22" y="20"/>
                  </a:cxn>
                  <a:cxn ang="0">
                    <a:pos x="0" y="0"/>
                  </a:cxn>
                </a:cxnLst>
                <a:rect l="txL" t="txT" r="txR" b="txB"/>
                <a:pathLst>
                  <a:path w="41" h="41">
                    <a:moveTo>
                      <a:pt x="0" y="0"/>
                    </a:moveTo>
                    <a:lnTo>
                      <a:pt x="0" y="40"/>
                    </a:lnTo>
                    <a:lnTo>
                      <a:pt x="40" y="40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18"/>
                    </a:lnTo>
                    <a:lnTo>
                      <a:pt x="16" y="18"/>
                    </a:lnTo>
                    <a:lnTo>
                      <a:pt x="16" y="1"/>
                    </a:lnTo>
                    <a:lnTo>
                      <a:pt x="1" y="1"/>
                    </a:lnTo>
                    <a:lnTo>
                      <a:pt x="22" y="1"/>
                    </a:lnTo>
                    <a:lnTo>
                      <a:pt x="22" y="18"/>
                    </a:lnTo>
                    <a:lnTo>
                      <a:pt x="37" y="18"/>
                    </a:lnTo>
                    <a:lnTo>
                      <a:pt x="37" y="1"/>
                    </a:lnTo>
                    <a:lnTo>
                      <a:pt x="22" y="1"/>
                    </a:lnTo>
                    <a:lnTo>
                      <a:pt x="1" y="20"/>
                    </a:lnTo>
                    <a:lnTo>
                      <a:pt x="1" y="37"/>
                    </a:lnTo>
                    <a:lnTo>
                      <a:pt x="16" y="37"/>
                    </a:lnTo>
                    <a:lnTo>
                      <a:pt x="16" y="20"/>
                    </a:lnTo>
                    <a:lnTo>
                      <a:pt x="1" y="20"/>
                    </a:lnTo>
                    <a:lnTo>
                      <a:pt x="22" y="20"/>
                    </a:lnTo>
                    <a:lnTo>
                      <a:pt x="22" y="37"/>
                    </a:lnTo>
                    <a:lnTo>
                      <a:pt x="37" y="37"/>
                    </a:lnTo>
                    <a:lnTo>
                      <a:pt x="37" y="20"/>
                    </a:lnTo>
                    <a:lnTo>
                      <a:pt x="22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521" name="Rectangle 189"/>
              <p:cNvSpPr/>
              <p:nvPr/>
            </p:nvSpPr>
            <p:spPr>
              <a:xfrm>
                <a:off x="5799" y="1099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522" name="Rectangle 190"/>
              <p:cNvSpPr/>
              <p:nvPr/>
            </p:nvSpPr>
            <p:spPr>
              <a:xfrm>
                <a:off x="5795" y="1072"/>
                <a:ext cx="39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523" name="Rectangle 191"/>
              <p:cNvSpPr/>
              <p:nvPr/>
            </p:nvSpPr>
            <p:spPr>
              <a:xfrm>
                <a:off x="5799" y="1076"/>
                <a:ext cx="31" cy="16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524" name="Freeform 192"/>
              <p:cNvSpPr/>
              <p:nvPr/>
            </p:nvSpPr>
            <p:spPr>
              <a:xfrm>
                <a:off x="5793" y="1071"/>
                <a:ext cx="42" cy="41"/>
              </a:xfrm>
              <a:custGeom>
                <a:avLst/>
                <a:gdLst>
                  <a:gd name="txL" fmla="*/ 0 w 42"/>
                  <a:gd name="txT" fmla="*/ 0 h 41"/>
                  <a:gd name="txR" fmla="*/ 42 w 42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1" y="40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8"/>
                  </a:cxn>
                  <a:cxn ang="0">
                    <a:pos x="16" y="18"/>
                  </a:cxn>
                  <a:cxn ang="0">
                    <a:pos x="16" y="1"/>
                  </a:cxn>
                  <a:cxn ang="0">
                    <a:pos x="1" y="1"/>
                  </a:cxn>
                  <a:cxn ang="0">
                    <a:pos x="22" y="1"/>
                  </a:cxn>
                  <a:cxn ang="0">
                    <a:pos x="22" y="18"/>
                  </a:cxn>
                  <a:cxn ang="0">
                    <a:pos x="38" y="18"/>
                  </a:cxn>
                  <a:cxn ang="0">
                    <a:pos x="38" y="1"/>
                  </a:cxn>
                  <a:cxn ang="0">
                    <a:pos x="22" y="1"/>
                  </a:cxn>
                  <a:cxn ang="0">
                    <a:pos x="1" y="20"/>
                  </a:cxn>
                  <a:cxn ang="0">
                    <a:pos x="1" y="37"/>
                  </a:cxn>
                  <a:cxn ang="0">
                    <a:pos x="16" y="37"/>
                  </a:cxn>
                  <a:cxn ang="0">
                    <a:pos x="16" y="20"/>
                  </a:cxn>
                  <a:cxn ang="0">
                    <a:pos x="1" y="20"/>
                  </a:cxn>
                  <a:cxn ang="0">
                    <a:pos x="22" y="20"/>
                  </a:cxn>
                  <a:cxn ang="0">
                    <a:pos x="22" y="37"/>
                  </a:cxn>
                  <a:cxn ang="0">
                    <a:pos x="38" y="37"/>
                  </a:cxn>
                  <a:cxn ang="0">
                    <a:pos x="38" y="20"/>
                  </a:cxn>
                  <a:cxn ang="0">
                    <a:pos x="22" y="20"/>
                  </a:cxn>
                  <a:cxn ang="0">
                    <a:pos x="0" y="0"/>
                  </a:cxn>
                </a:cxnLst>
                <a:rect l="txL" t="txT" r="txR" b="txB"/>
                <a:pathLst>
                  <a:path w="42" h="41">
                    <a:moveTo>
                      <a:pt x="0" y="0"/>
                    </a:moveTo>
                    <a:lnTo>
                      <a:pt x="0" y="40"/>
                    </a:lnTo>
                    <a:lnTo>
                      <a:pt x="41" y="40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18"/>
                    </a:lnTo>
                    <a:lnTo>
                      <a:pt x="16" y="18"/>
                    </a:lnTo>
                    <a:lnTo>
                      <a:pt x="16" y="1"/>
                    </a:lnTo>
                    <a:lnTo>
                      <a:pt x="1" y="1"/>
                    </a:lnTo>
                    <a:lnTo>
                      <a:pt x="22" y="1"/>
                    </a:lnTo>
                    <a:lnTo>
                      <a:pt x="22" y="18"/>
                    </a:lnTo>
                    <a:lnTo>
                      <a:pt x="38" y="18"/>
                    </a:lnTo>
                    <a:lnTo>
                      <a:pt x="38" y="1"/>
                    </a:lnTo>
                    <a:lnTo>
                      <a:pt x="22" y="1"/>
                    </a:lnTo>
                    <a:lnTo>
                      <a:pt x="1" y="20"/>
                    </a:lnTo>
                    <a:lnTo>
                      <a:pt x="1" y="37"/>
                    </a:lnTo>
                    <a:lnTo>
                      <a:pt x="16" y="37"/>
                    </a:lnTo>
                    <a:lnTo>
                      <a:pt x="16" y="20"/>
                    </a:lnTo>
                    <a:lnTo>
                      <a:pt x="1" y="20"/>
                    </a:lnTo>
                    <a:lnTo>
                      <a:pt x="22" y="20"/>
                    </a:lnTo>
                    <a:lnTo>
                      <a:pt x="22" y="37"/>
                    </a:lnTo>
                    <a:lnTo>
                      <a:pt x="38" y="37"/>
                    </a:lnTo>
                    <a:lnTo>
                      <a:pt x="38" y="20"/>
                    </a:lnTo>
                    <a:lnTo>
                      <a:pt x="22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525" name="Rectangle 193"/>
              <p:cNvSpPr/>
              <p:nvPr/>
            </p:nvSpPr>
            <p:spPr>
              <a:xfrm>
                <a:off x="5903" y="1027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526" name="Rectangle 194"/>
              <p:cNvSpPr/>
              <p:nvPr/>
            </p:nvSpPr>
            <p:spPr>
              <a:xfrm>
                <a:off x="5899" y="1000"/>
                <a:ext cx="38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527" name="Rectangle 195"/>
              <p:cNvSpPr/>
              <p:nvPr/>
            </p:nvSpPr>
            <p:spPr>
              <a:xfrm>
                <a:off x="5903" y="1004"/>
                <a:ext cx="30" cy="16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528" name="Freeform 196"/>
              <p:cNvSpPr/>
              <p:nvPr/>
            </p:nvSpPr>
            <p:spPr>
              <a:xfrm>
                <a:off x="5897" y="999"/>
                <a:ext cx="43" cy="41"/>
              </a:xfrm>
              <a:custGeom>
                <a:avLst/>
                <a:gdLst>
                  <a:gd name="txL" fmla="*/ 0 w 43"/>
                  <a:gd name="txT" fmla="*/ 0 h 41"/>
                  <a:gd name="txR" fmla="*/ 43 w 43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2" y="40"/>
                  </a:cxn>
                  <a:cxn ang="0">
                    <a:pos x="42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8"/>
                  </a:cxn>
                  <a:cxn ang="0">
                    <a:pos x="17" y="18"/>
                  </a:cxn>
                  <a:cxn ang="0">
                    <a:pos x="17" y="1"/>
                  </a:cxn>
                  <a:cxn ang="0">
                    <a:pos x="1" y="1"/>
                  </a:cxn>
                  <a:cxn ang="0">
                    <a:pos x="22" y="1"/>
                  </a:cxn>
                  <a:cxn ang="0">
                    <a:pos x="22" y="18"/>
                  </a:cxn>
                  <a:cxn ang="0">
                    <a:pos x="39" y="18"/>
                  </a:cxn>
                  <a:cxn ang="0">
                    <a:pos x="39" y="1"/>
                  </a:cxn>
                  <a:cxn ang="0">
                    <a:pos x="22" y="1"/>
                  </a:cxn>
                  <a:cxn ang="0">
                    <a:pos x="1" y="20"/>
                  </a:cxn>
                  <a:cxn ang="0">
                    <a:pos x="1" y="37"/>
                  </a:cxn>
                  <a:cxn ang="0">
                    <a:pos x="17" y="37"/>
                  </a:cxn>
                  <a:cxn ang="0">
                    <a:pos x="17" y="20"/>
                  </a:cxn>
                  <a:cxn ang="0">
                    <a:pos x="1" y="20"/>
                  </a:cxn>
                  <a:cxn ang="0">
                    <a:pos x="22" y="20"/>
                  </a:cxn>
                  <a:cxn ang="0">
                    <a:pos x="22" y="37"/>
                  </a:cxn>
                  <a:cxn ang="0">
                    <a:pos x="39" y="37"/>
                  </a:cxn>
                  <a:cxn ang="0">
                    <a:pos x="39" y="20"/>
                  </a:cxn>
                  <a:cxn ang="0">
                    <a:pos x="22" y="20"/>
                  </a:cxn>
                  <a:cxn ang="0">
                    <a:pos x="0" y="0"/>
                  </a:cxn>
                </a:cxnLst>
                <a:rect l="txL" t="txT" r="txR" b="txB"/>
                <a:pathLst>
                  <a:path w="43" h="41">
                    <a:moveTo>
                      <a:pt x="0" y="0"/>
                    </a:moveTo>
                    <a:lnTo>
                      <a:pt x="0" y="40"/>
                    </a:lnTo>
                    <a:lnTo>
                      <a:pt x="42" y="40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18"/>
                    </a:lnTo>
                    <a:lnTo>
                      <a:pt x="17" y="18"/>
                    </a:lnTo>
                    <a:lnTo>
                      <a:pt x="17" y="1"/>
                    </a:lnTo>
                    <a:lnTo>
                      <a:pt x="1" y="1"/>
                    </a:lnTo>
                    <a:lnTo>
                      <a:pt x="22" y="1"/>
                    </a:lnTo>
                    <a:lnTo>
                      <a:pt x="22" y="18"/>
                    </a:lnTo>
                    <a:lnTo>
                      <a:pt x="39" y="18"/>
                    </a:lnTo>
                    <a:lnTo>
                      <a:pt x="39" y="1"/>
                    </a:lnTo>
                    <a:lnTo>
                      <a:pt x="22" y="1"/>
                    </a:lnTo>
                    <a:lnTo>
                      <a:pt x="1" y="20"/>
                    </a:lnTo>
                    <a:lnTo>
                      <a:pt x="1" y="37"/>
                    </a:lnTo>
                    <a:lnTo>
                      <a:pt x="17" y="37"/>
                    </a:lnTo>
                    <a:lnTo>
                      <a:pt x="17" y="20"/>
                    </a:lnTo>
                    <a:lnTo>
                      <a:pt x="1" y="20"/>
                    </a:lnTo>
                    <a:lnTo>
                      <a:pt x="22" y="20"/>
                    </a:lnTo>
                    <a:lnTo>
                      <a:pt x="22" y="37"/>
                    </a:lnTo>
                    <a:lnTo>
                      <a:pt x="39" y="37"/>
                    </a:lnTo>
                    <a:lnTo>
                      <a:pt x="39" y="20"/>
                    </a:lnTo>
                    <a:lnTo>
                      <a:pt x="22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529" name="Rectangle 197"/>
              <p:cNvSpPr/>
              <p:nvPr/>
            </p:nvSpPr>
            <p:spPr>
              <a:xfrm>
                <a:off x="5746" y="1027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530" name="Rectangle 198"/>
              <p:cNvSpPr/>
              <p:nvPr/>
            </p:nvSpPr>
            <p:spPr>
              <a:xfrm>
                <a:off x="5742" y="1001"/>
                <a:ext cx="39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531" name="Rectangle 199"/>
              <p:cNvSpPr/>
              <p:nvPr/>
            </p:nvSpPr>
            <p:spPr>
              <a:xfrm>
                <a:off x="5746" y="1005"/>
                <a:ext cx="31" cy="17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532" name="Freeform 200"/>
              <p:cNvSpPr/>
              <p:nvPr/>
            </p:nvSpPr>
            <p:spPr>
              <a:xfrm>
                <a:off x="5740" y="999"/>
                <a:ext cx="42" cy="41"/>
              </a:xfrm>
              <a:custGeom>
                <a:avLst/>
                <a:gdLst>
                  <a:gd name="txL" fmla="*/ 0 w 42"/>
                  <a:gd name="txT" fmla="*/ 0 h 41"/>
                  <a:gd name="txR" fmla="*/ 42 w 42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1" y="40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0"/>
                  </a:cxn>
                  <a:cxn ang="0">
                    <a:pos x="17" y="20"/>
                  </a:cxn>
                  <a:cxn ang="0">
                    <a:pos x="17" y="2"/>
                  </a:cxn>
                  <a:cxn ang="0">
                    <a:pos x="2" y="2"/>
                  </a:cxn>
                  <a:cxn ang="0">
                    <a:pos x="24" y="2"/>
                  </a:cxn>
                  <a:cxn ang="0">
                    <a:pos x="24" y="20"/>
                  </a:cxn>
                  <a:cxn ang="0">
                    <a:pos x="38" y="20"/>
                  </a:cxn>
                  <a:cxn ang="0">
                    <a:pos x="38" y="2"/>
                  </a:cxn>
                  <a:cxn ang="0">
                    <a:pos x="24" y="2"/>
                  </a:cxn>
                  <a:cxn ang="0">
                    <a:pos x="2" y="21"/>
                  </a:cxn>
                  <a:cxn ang="0">
                    <a:pos x="2" y="37"/>
                  </a:cxn>
                  <a:cxn ang="0">
                    <a:pos x="17" y="37"/>
                  </a:cxn>
                  <a:cxn ang="0">
                    <a:pos x="17" y="21"/>
                  </a:cxn>
                  <a:cxn ang="0">
                    <a:pos x="2" y="21"/>
                  </a:cxn>
                  <a:cxn ang="0">
                    <a:pos x="24" y="21"/>
                  </a:cxn>
                  <a:cxn ang="0">
                    <a:pos x="24" y="37"/>
                  </a:cxn>
                  <a:cxn ang="0">
                    <a:pos x="38" y="37"/>
                  </a:cxn>
                  <a:cxn ang="0">
                    <a:pos x="38" y="21"/>
                  </a:cxn>
                  <a:cxn ang="0">
                    <a:pos x="24" y="21"/>
                  </a:cxn>
                  <a:cxn ang="0">
                    <a:pos x="0" y="0"/>
                  </a:cxn>
                </a:cxnLst>
                <a:rect l="txL" t="txT" r="txR" b="txB"/>
                <a:pathLst>
                  <a:path w="42" h="41">
                    <a:moveTo>
                      <a:pt x="0" y="0"/>
                    </a:moveTo>
                    <a:lnTo>
                      <a:pt x="0" y="40"/>
                    </a:lnTo>
                    <a:lnTo>
                      <a:pt x="41" y="40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0"/>
                    </a:lnTo>
                    <a:lnTo>
                      <a:pt x="17" y="20"/>
                    </a:lnTo>
                    <a:lnTo>
                      <a:pt x="17" y="2"/>
                    </a:lnTo>
                    <a:lnTo>
                      <a:pt x="2" y="2"/>
                    </a:lnTo>
                    <a:lnTo>
                      <a:pt x="24" y="2"/>
                    </a:lnTo>
                    <a:lnTo>
                      <a:pt x="24" y="20"/>
                    </a:lnTo>
                    <a:lnTo>
                      <a:pt x="38" y="20"/>
                    </a:lnTo>
                    <a:lnTo>
                      <a:pt x="38" y="2"/>
                    </a:lnTo>
                    <a:lnTo>
                      <a:pt x="24" y="2"/>
                    </a:lnTo>
                    <a:lnTo>
                      <a:pt x="2" y="21"/>
                    </a:lnTo>
                    <a:lnTo>
                      <a:pt x="2" y="37"/>
                    </a:lnTo>
                    <a:lnTo>
                      <a:pt x="17" y="37"/>
                    </a:lnTo>
                    <a:lnTo>
                      <a:pt x="17" y="21"/>
                    </a:lnTo>
                    <a:lnTo>
                      <a:pt x="2" y="21"/>
                    </a:lnTo>
                    <a:lnTo>
                      <a:pt x="24" y="21"/>
                    </a:lnTo>
                    <a:lnTo>
                      <a:pt x="24" y="37"/>
                    </a:lnTo>
                    <a:lnTo>
                      <a:pt x="38" y="37"/>
                    </a:lnTo>
                    <a:lnTo>
                      <a:pt x="38" y="21"/>
                    </a:lnTo>
                    <a:lnTo>
                      <a:pt x="24" y="2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533" name="Rectangle 201"/>
              <p:cNvSpPr/>
              <p:nvPr/>
            </p:nvSpPr>
            <p:spPr>
              <a:xfrm>
                <a:off x="5693" y="1027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534" name="Rectangle 202"/>
              <p:cNvSpPr/>
              <p:nvPr/>
            </p:nvSpPr>
            <p:spPr>
              <a:xfrm>
                <a:off x="5689" y="1001"/>
                <a:ext cx="39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535" name="Rectangle 203"/>
              <p:cNvSpPr/>
              <p:nvPr/>
            </p:nvSpPr>
            <p:spPr>
              <a:xfrm>
                <a:off x="5693" y="1005"/>
                <a:ext cx="31" cy="17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536" name="Freeform 204"/>
              <p:cNvSpPr/>
              <p:nvPr/>
            </p:nvSpPr>
            <p:spPr>
              <a:xfrm>
                <a:off x="5688" y="999"/>
                <a:ext cx="41" cy="41"/>
              </a:xfrm>
              <a:custGeom>
                <a:avLst/>
                <a:gdLst>
                  <a:gd name="txL" fmla="*/ 0 w 41"/>
                  <a:gd name="txT" fmla="*/ 0 h 41"/>
                  <a:gd name="txR" fmla="*/ 41 w 41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0" y="40"/>
                  </a:cxn>
                  <a:cxn ang="0">
                    <a:pos x="4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0"/>
                  </a:cxn>
                  <a:cxn ang="0">
                    <a:pos x="17" y="20"/>
                  </a:cxn>
                  <a:cxn ang="0">
                    <a:pos x="17" y="2"/>
                  </a:cxn>
                  <a:cxn ang="0">
                    <a:pos x="2" y="2"/>
                  </a:cxn>
                  <a:cxn ang="0">
                    <a:pos x="23" y="2"/>
                  </a:cxn>
                  <a:cxn ang="0">
                    <a:pos x="23" y="20"/>
                  </a:cxn>
                  <a:cxn ang="0">
                    <a:pos x="38" y="20"/>
                  </a:cxn>
                  <a:cxn ang="0">
                    <a:pos x="38" y="2"/>
                  </a:cxn>
                  <a:cxn ang="0">
                    <a:pos x="23" y="2"/>
                  </a:cxn>
                  <a:cxn ang="0">
                    <a:pos x="2" y="21"/>
                  </a:cxn>
                  <a:cxn ang="0">
                    <a:pos x="2" y="37"/>
                  </a:cxn>
                  <a:cxn ang="0">
                    <a:pos x="17" y="37"/>
                  </a:cxn>
                  <a:cxn ang="0">
                    <a:pos x="17" y="21"/>
                  </a:cxn>
                  <a:cxn ang="0">
                    <a:pos x="2" y="21"/>
                  </a:cxn>
                  <a:cxn ang="0">
                    <a:pos x="23" y="21"/>
                  </a:cxn>
                  <a:cxn ang="0">
                    <a:pos x="23" y="37"/>
                  </a:cxn>
                  <a:cxn ang="0">
                    <a:pos x="38" y="37"/>
                  </a:cxn>
                  <a:cxn ang="0">
                    <a:pos x="38" y="21"/>
                  </a:cxn>
                  <a:cxn ang="0">
                    <a:pos x="23" y="21"/>
                  </a:cxn>
                  <a:cxn ang="0">
                    <a:pos x="0" y="0"/>
                  </a:cxn>
                </a:cxnLst>
                <a:rect l="txL" t="txT" r="txR" b="txB"/>
                <a:pathLst>
                  <a:path w="41" h="41">
                    <a:moveTo>
                      <a:pt x="0" y="0"/>
                    </a:moveTo>
                    <a:lnTo>
                      <a:pt x="0" y="40"/>
                    </a:lnTo>
                    <a:lnTo>
                      <a:pt x="40" y="40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0"/>
                    </a:lnTo>
                    <a:lnTo>
                      <a:pt x="17" y="20"/>
                    </a:lnTo>
                    <a:lnTo>
                      <a:pt x="17" y="2"/>
                    </a:lnTo>
                    <a:lnTo>
                      <a:pt x="2" y="2"/>
                    </a:lnTo>
                    <a:lnTo>
                      <a:pt x="23" y="2"/>
                    </a:lnTo>
                    <a:lnTo>
                      <a:pt x="23" y="20"/>
                    </a:lnTo>
                    <a:lnTo>
                      <a:pt x="38" y="20"/>
                    </a:lnTo>
                    <a:lnTo>
                      <a:pt x="38" y="2"/>
                    </a:lnTo>
                    <a:lnTo>
                      <a:pt x="23" y="2"/>
                    </a:lnTo>
                    <a:lnTo>
                      <a:pt x="2" y="21"/>
                    </a:lnTo>
                    <a:lnTo>
                      <a:pt x="2" y="37"/>
                    </a:lnTo>
                    <a:lnTo>
                      <a:pt x="17" y="37"/>
                    </a:lnTo>
                    <a:lnTo>
                      <a:pt x="17" y="21"/>
                    </a:lnTo>
                    <a:lnTo>
                      <a:pt x="2" y="21"/>
                    </a:lnTo>
                    <a:lnTo>
                      <a:pt x="23" y="21"/>
                    </a:lnTo>
                    <a:lnTo>
                      <a:pt x="23" y="37"/>
                    </a:lnTo>
                    <a:lnTo>
                      <a:pt x="38" y="37"/>
                    </a:lnTo>
                    <a:lnTo>
                      <a:pt x="38" y="21"/>
                    </a:lnTo>
                    <a:lnTo>
                      <a:pt x="23" y="2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537" name="Rectangle 205"/>
              <p:cNvSpPr/>
              <p:nvPr/>
            </p:nvSpPr>
            <p:spPr>
              <a:xfrm>
                <a:off x="5852" y="1027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538" name="Rectangle 206"/>
              <p:cNvSpPr/>
              <p:nvPr/>
            </p:nvSpPr>
            <p:spPr>
              <a:xfrm>
                <a:off x="5848" y="1000"/>
                <a:ext cx="39" cy="24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539" name="Rectangle 207"/>
              <p:cNvSpPr/>
              <p:nvPr/>
            </p:nvSpPr>
            <p:spPr>
              <a:xfrm>
                <a:off x="5852" y="1004"/>
                <a:ext cx="31" cy="18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540" name="Freeform 208"/>
              <p:cNvSpPr/>
              <p:nvPr/>
            </p:nvSpPr>
            <p:spPr>
              <a:xfrm>
                <a:off x="5847" y="999"/>
                <a:ext cx="41" cy="41"/>
              </a:xfrm>
              <a:custGeom>
                <a:avLst/>
                <a:gdLst>
                  <a:gd name="txL" fmla="*/ 0 w 41"/>
                  <a:gd name="txT" fmla="*/ 0 h 41"/>
                  <a:gd name="txR" fmla="*/ 41 w 41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0" y="40"/>
                  </a:cxn>
                  <a:cxn ang="0">
                    <a:pos x="40" y="0"/>
                  </a:cxn>
                  <a:cxn ang="0">
                    <a:pos x="0" y="0"/>
                  </a:cxn>
                  <a:cxn ang="0">
                    <a:pos x="1" y="2"/>
                  </a:cxn>
                  <a:cxn ang="0">
                    <a:pos x="1" y="20"/>
                  </a:cxn>
                  <a:cxn ang="0">
                    <a:pos x="16" y="20"/>
                  </a:cxn>
                  <a:cxn ang="0">
                    <a:pos x="16" y="2"/>
                  </a:cxn>
                  <a:cxn ang="0">
                    <a:pos x="1" y="2"/>
                  </a:cxn>
                  <a:cxn ang="0">
                    <a:pos x="22" y="2"/>
                  </a:cxn>
                  <a:cxn ang="0">
                    <a:pos x="22" y="20"/>
                  </a:cxn>
                  <a:cxn ang="0">
                    <a:pos x="37" y="20"/>
                  </a:cxn>
                  <a:cxn ang="0">
                    <a:pos x="37" y="2"/>
                  </a:cxn>
                  <a:cxn ang="0">
                    <a:pos x="22" y="2"/>
                  </a:cxn>
                  <a:cxn ang="0">
                    <a:pos x="1" y="20"/>
                  </a:cxn>
                  <a:cxn ang="0">
                    <a:pos x="1" y="37"/>
                  </a:cxn>
                  <a:cxn ang="0">
                    <a:pos x="16" y="37"/>
                  </a:cxn>
                  <a:cxn ang="0">
                    <a:pos x="16" y="20"/>
                  </a:cxn>
                  <a:cxn ang="0">
                    <a:pos x="1" y="20"/>
                  </a:cxn>
                  <a:cxn ang="0">
                    <a:pos x="22" y="20"/>
                  </a:cxn>
                  <a:cxn ang="0">
                    <a:pos x="22" y="37"/>
                  </a:cxn>
                  <a:cxn ang="0">
                    <a:pos x="37" y="37"/>
                  </a:cxn>
                  <a:cxn ang="0">
                    <a:pos x="37" y="20"/>
                  </a:cxn>
                  <a:cxn ang="0">
                    <a:pos x="22" y="20"/>
                  </a:cxn>
                  <a:cxn ang="0">
                    <a:pos x="0" y="0"/>
                  </a:cxn>
                </a:cxnLst>
                <a:rect l="txL" t="txT" r="txR" b="txB"/>
                <a:pathLst>
                  <a:path w="41" h="41">
                    <a:moveTo>
                      <a:pt x="0" y="0"/>
                    </a:moveTo>
                    <a:lnTo>
                      <a:pt x="0" y="40"/>
                    </a:lnTo>
                    <a:lnTo>
                      <a:pt x="40" y="40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20"/>
                    </a:lnTo>
                    <a:lnTo>
                      <a:pt x="16" y="20"/>
                    </a:lnTo>
                    <a:lnTo>
                      <a:pt x="16" y="2"/>
                    </a:lnTo>
                    <a:lnTo>
                      <a:pt x="1" y="2"/>
                    </a:lnTo>
                    <a:lnTo>
                      <a:pt x="22" y="2"/>
                    </a:lnTo>
                    <a:lnTo>
                      <a:pt x="22" y="20"/>
                    </a:lnTo>
                    <a:lnTo>
                      <a:pt x="37" y="20"/>
                    </a:lnTo>
                    <a:lnTo>
                      <a:pt x="37" y="2"/>
                    </a:lnTo>
                    <a:lnTo>
                      <a:pt x="22" y="2"/>
                    </a:lnTo>
                    <a:lnTo>
                      <a:pt x="1" y="20"/>
                    </a:lnTo>
                    <a:lnTo>
                      <a:pt x="1" y="37"/>
                    </a:lnTo>
                    <a:lnTo>
                      <a:pt x="16" y="37"/>
                    </a:lnTo>
                    <a:lnTo>
                      <a:pt x="16" y="20"/>
                    </a:lnTo>
                    <a:lnTo>
                      <a:pt x="1" y="20"/>
                    </a:lnTo>
                    <a:lnTo>
                      <a:pt x="22" y="20"/>
                    </a:lnTo>
                    <a:lnTo>
                      <a:pt x="22" y="37"/>
                    </a:lnTo>
                    <a:lnTo>
                      <a:pt x="37" y="37"/>
                    </a:lnTo>
                    <a:lnTo>
                      <a:pt x="37" y="20"/>
                    </a:lnTo>
                    <a:lnTo>
                      <a:pt x="22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541" name="Rectangle 209"/>
              <p:cNvSpPr/>
              <p:nvPr/>
            </p:nvSpPr>
            <p:spPr>
              <a:xfrm>
                <a:off x="5799" y="1027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542" name="Rectangle 210"/>
              <p:cNvSpPr/>
              <p:nvPr/>
            </p:nvSpPr>
            <p:spPr>
              <a:xfrm>
                <a:off x="5795" y="1000"/>
                <a:ext cx="39" cy="24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543" name="Rectangle 211"/>
              <p:cNvSpPr/>
              <p:nvPr/>
            </p:nvSpPr>
            <p:spPr>
              <a:xfrm>
                <a:off x="5799" y="1004"/>
                <a:ext cx="31" cy="18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544" name="Freeform 212"/>
              <p:cNvSpPr/>
              <p:nvPr/>
            </p:nvSpPr>
            <p:spPr>
              <a:xfrm>
                <a:off x="5793" y="999"/>
                <a:ext cx="42" cy="41"/>
              </a:xfrm>
              <a:custGeom>
                <a:avLst/>
                <a:gdLst>
                  <a:gd name="txL" fmla="*/ 0 w 42"/>
                  <a:gd name="txT" fmla="*/ 0 h 41"/>
                  <a:gd name="txR" fmla="*/ 42 w 42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1" y="40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0"/>
                  </a:cxn>
                  <a:cxn ang="0">
                    <a:pos x="18" y="20"/>
                  </a:cxn>
                  <a:cxn ang="0">
                    <a:pos x="18" y="2"/>
                  </a:cxn>
                  <a:cxn ang="0">
                    <a:pos x="2" y="2"/>
                  </a:cxn>
                  <a:cxn ang="0">
                    <a:pos x="24" y="2"/>
                  </a:cxn>
                  <a:cxn ang="0">
                    <a:pos x="24" y="20"/>
                  </a:cxn>
                  <a:cxn ang="0">
                    <a:pos x="39" y="20"/>
                  </a:cxn>
                  <a:cxn ang="0">
                    <a:pos x="39" y="2"/>
                  </a:cxn>
                  <a:cxn ang="0">
                    <a:pos x="24" y="2"/>
                  </a:cxn>
                  <a:cxn ang="0">
                    <a:pos x="2" y="20"/>
                  </a:cxn>
                  <a:cxn ang="0">
                    <a:pos x="2" y="37"/>
                  </a:cxn>
                  <a:cxn ang="0">
                    <a:pos x="18" y="37"/>
                  </a:cxn>
                  <a:cxn ang="0">
                    <a:pos x="18" y="20"/>
                  </a:cxn>
                  <a:cxn ang="0">
                    <a:pos x="2" y="20"/>
                  </a:cxn>
                  <a:cxn ang="0">
                    <a:pos x="24" y="20"/>
                  </a:cxn>
                  <a:cxn ang="0">
                    <a:pos x="24" y="37"/>
                  </a:cxn>
                  <a:cxn ang="0">
                    <a:pos x="39" y="37"/>
                  </a:cxn>
                  <a:cxn ang="0">
                    <a:pos x="39" y="20"/>
                  </a:cxn>
                  <a:cxn ang="0">
                    <a:pos x="24" y="20"/>
                  </a:cxn>
                  <a:cxn ang="0">
                    <a:pos x="0" y="0"/>
                  </a:cxn>
                </a:cxnLst>
                <a:rect l="txL" t="txT" r="txR" b="txB"/>
                <a:pathLst>
                  <a:path w="42" h="41">
                    <a:moveTo>
                      <a:pt x="0" y="0"/>
                    </a:moveTo>
                    <a:lnTo>
                      <a:pt x="0" y="40"/>
                    </a:lnTo>
                    <a:lnTo>
                      <a:pt x="41" y="40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0"/>
                    </a:lnTo>
                    <a:lnTo>
                      <a:pt x="18" y="20"/>
                    </a:lnTo>
                    <a:lnTo>
                      <a:pt x="18" y="2"/>
                    </a:lnTo>
                    <a:lnTo>
                      <a:pt x="2" y="2"/>
                    </a:lnTo>
                    <a:lnTo>
                      <a:pt x="24" y="2"/>
                    </a:lnTo>
                    <a:lnTo>
                      <a:pt x="24" y="20"/>
                    </a:lnTo>
                    <a:lnTo>
                      <a:pt x="39" y="20"/>
                    </a:lnTo>
                    <a:lnTo>
                      <a:pt x="39" y="2"/>
                    </a:lnTo>
                    <a:lnTo>
                      <a:pt x="24" y="2"/>
                    </a:lnTo>
                    <a:lnTo>
                      <a:pt x="2" y="20"/>
                    </a:lnTo>
                    <a:lnTo>
                      <a:pt x="2" y="37"/>
                    </a:lnTo>
                    <a:lnTo>
                      <a:pt x="18" y="37"/>
                    </a:lnTo>
                    <a:lnTo>
                      <a:pt x="18" y="20"/>
                    </a:lnTo>
                    <a:lnTo>
                      <a:pt x="2" y="20"/>
                    </a:lnTo>
                    <a:lnTo>
                      <a:pt x="24" y="20"/>
                    </a:lnTo>
                    <a:lnTo>
                      <a:pt x="24" y="37"/>
                    </a:lnTo>
                    <a:lnTo>
                      <a:pt x="39" y="37"/>
                    </a:lnTo>
                    <a:lnTo>
                      <a:pt x="39" y="20"/>
                    </a:lnTo>
                    <a:lnTo>
                      <a:pt x="24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545" name="Rectangle 213"/>
              <p:cNvSpPr/>
              <p:nvPr/>
            </p:nvSpPr>
            <p:spPr>
              <a:xfrm>
                <a:off x="5905" y="1099"/>
                <a:ext cx="30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546" name="Rectangle 214"/>
              <p:cNvSpPr/>
              <p:nvPr/>
            </p:nvSpPr>
            <p:spPr>
              <a:xfrm>
                <a:off x="5901" y="1072"/>
                <a:ext cx="38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547" name="Rectangle 215"/>
              <p:cNvSpPr/>
              <p:nvPr/>
            </p:nvSpPr>
            <p:spPr>
              <a:xfrm>
                <a:off x="5905" y="1076"/>
                <a:ext cx="30" cy="16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548" name="Freeform 216"/>
              <p:cNvSpPr/>
              <p:nvPr/>
            </p:nvSpPr>
            <p:spPr>
              <a:xfrm>
                <a:off x="5897" y="1071"/>
                <a:ext cx="43" cy="41"/>
              </a:xfrm>
              <a:custGeom>
                <a:avLst/>
                <a:gdLst>
                  <a:gd name="txL" fmla="*/ 0 w 43"/>
                  <a:gd name="txT" fmla="*/ 0 h 41"/>
                  <a:gd name="txR" fmla="*/ 43 w 43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2" y="40"/>
                  </a:cxn>
                  <a:cxn ang="0">
                    <a:pos x="42" y="0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2" y="18"/>
                  </a:cxn>
                  <a:cxn ang="0">
                    <a:pos x="18" y="18"/>
                  </a:cxn>
                  <a:cxn ang="0">
                    <a:pos x="18" y="1"/>
                  </a:cxn>
                  <a:cxn ang="0">
                    <a:pos x="2" y="1"/>
                  </a:cxn>
                  <a:cxn ang="0">
                    <a:pos x="24" y="1"/>
                  </a:cxn>
                  <a:cxn ang="0">
                    <a:pos x="24" y="18"/>
                  </a:cxn>
                  <a:cxn ang="0">
                    <a:pos x="40" y="18"/>
                  </a:cxn>
                  <a:cxn ang="0">
                    <a:pos x="40" y="1"/>
                  </a:cxn>
                  <a:cxn ang="0">
                    <a:pos x="24" y="1"/>
                  </a:cxn>
                  <a:cxn ang="0">
                    <a:pos x="2" y="20"/>
                  </a:cxn>
                  <a:cxn ang="0">
                    <a:pos x="2" y="37"/>
                  </a:cxn>
                  <a:cxn ang="0">
                    <a:pos x="18" y="37"/>
                  </a:cxn>
                  <a:cxn ang="0">
                    <a:pos x="18" y="20"/>
                  </a:cxn>
                  <a:cxn ang="0">
                    <a:pos x="2" y="20"/>
                  </a:cxn>
                  <a:cxn ang="0">
                    <a:pos x="24" y="20"/>
                  </a:cxn>
                  <a:cxn ang="0">
                    <a:pos x="24" y="37"/>
                  </a:cxn>
                  <a:cxn ang="0">
                    <a:pos x="40" y="37"/>
                  </a:cxn>
                  <a:cxn ang="0">
                    <a:pos x="40" y="20"/>
                  </a:cxn>
                  <a:cxn ang="0">
                    <a:pos x="24" y="20"/>
                  </a:cxn>
                  <a:cxn ang="0">
                    <a:pos x="0" y="0"/>
                  </a:cxn>
                </a:cxnLst>
                <a:rect l="txL" t="txT" r="txR" b="txB"/>
                <a:pathLst>
                  <a:path w="43" h="41">
                    <a:moveTo>
                      <a:pt x="0" y="0"/>
                    </a:moveTo>
                    <a:lnTo>
                      <a:pt x="0" y="40"/>
                    </a:lnTo>
                    <a:lnTo>
                      <a:pt x="42" y="40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2" y="18"/>
                    </a:lnTo>
                    <a:lnTo>
                      <a:pt x="18" y="18"/>
                    </a:lnTo>
                    <a:lnTo>
                      <a:pt x="18" y="1"/>
                    </a:lnTo>
                    <a:lnTo>
                      <a:pt x="2" y="1"/>
                    </a:lnTo>
                    <a:lnTo>
                      <a:pt x="24" y="1"/>
                    </a:lnTo>
                    <a:lnTo>
                      <a:pt x="24" y="18"/>
                    </a:lnTo>
                    <a:lnTo>
                      <a:pt x="40" y="18"/>
                    </a:lnTo>
                    <a:lnTo>
                      <a:pt x="40" y="1"/>
                    </a:lnTo>
                    <a:lnTo>
                      <a:pt x="24" y="1"/>
                    </a:lnTo>
                    <a:lnTo>
                      <a:pt x="2" y="20"/>
                    </a:lnTo>
                    <a:lnTo>
                      <a:pt x="2" y="37"/>
                    </a:lnTo>
                    <a:lnTo>
                      <a:pt x="18" y="37"/>
                    </a:lnTo>
                    <a:lnTo>
                      <a:pt x="18" y="20"/>
                    </a:lnTo>
                    <a:lnTo>
                      <a:pt x="2" y="20"/>
                    </a:lnTo>
                    <a:lnTo>
                      <a:pt x="24" y="20"/>
                    </a:lnTo>
                    <a:lnTo>
                      <a:pt x="24" y="37"/>
                    </a:lnTo>
                    <a:lnTo>
                      <a:pt x="40" y="37"/>
                    </a:lnTo>
                    <a:lnTo>
                      <a:pt x="40" y="20"/>
                    </a:lnTo>
                    <a:lnTo>
                      <a:pt x="24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549" name="Rectangle 217"/>
              <p:cNvSpPr/>
              <p:nvPr/>
            </p:nvSpPr>
            <p:spPr>
              <a:xfrm>
                <a:off x="5705" y="1071"/>
                <a:ext cx="78" cy="72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550" name="Rectangle 218"/>
              <p:cNvSpPr/>
              <p:nvPr/>
            </p:nvSpPr>
            <p:spPr>
              <a:xfrm>
                <a:off x="5709" y="1075"/>
                <a:ext cx="70" cy="65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551" name="Freeform 219"/>
              <p:cNvSpPr/>
              <p:nvPr/>
            </p:nvSpPr>
            <p:spPr>
              <a:xfrm>
                <a:off x="5962" y="970"/>
                <a:ext cx="103" cy="175"/>
              </a:xfrm>
              <a:custGeom>
                <a:avLst/>
                <a:gdLst>
                  <a:gd name="txL" fmla="*/ 0 w 103"/>
                  <a:gd name="txT" fmla="*/ 0 h 175"/>
                  <a:gd name="txR" fmla="*/ 103 w 103"/>
                  <a:gd name="txB" fmla="*/ 175 h 175"/>
                </a:gdLst>
                <a:ahLst/>
                <a:cxnLst>
                  <a:cxn ang="0">
                    <a:pos x="0" y="174"/>
                  </a:cxn>
                  <a:cxn ang="0">
                    <a:pos x="102" y="130"/>
                  </a:cxn>
                  <a:cxn ang="0">
                    <a:pos x="102" y="0"/>
                  </a:cxn>
                  <a:cxn ang="0">
                    <a:pos x="0" y="10"/>
                  </a:cxn>
                  <a:cxn ang="0">
                    <a:pos x="0" y="174"/>
                  </a:cxn>
                </a:cxnLst>
                <a:rect l="txL" t="txT" r="txR" b="txB"/>
                <a:pathLst>
                  <a:path w="103" h="175">
                    <a:moveTo>
                      <a:pt x="0" y="174"/>
                    </a:moveTo>
                    <a:lnTo>
                      <a:pt x="102" y="130"/>
                    </a:lnTo>
                    <a:lnTo>
                      <a:pt x="102" y="0"/>
                    </a:lnTo>
                    <a:lnTo>
                      <a:pt x="0" y="10"/>
                    </a:lnTo>
                    <a:lnTo>
                      <a:pt x="0" y="174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552" name="Freeform 220"/>
              <p:cNvSpPr/>
              <p:nvPr/>
            </p:nvSpPr>
            <p:spPr>
              <a:xfrm>
                <a:off x="5455" y="954"/>
                <a:ext cx="617" cy="32"/>
              </a:xfrm>
              <a:custGeom>
                <a:avLst/>
                <a:gdLst>
                  <a:gd name="txL" fmla="*/ 0 w 617"/>
                  <a:gd name="txT" fmla="*/ 0 h 32"/>
                  <a:gd name="txR" fmla="*/ 617 w 617"/>
                  <a:gd name="txB" fmla="*/ 32 h 32"/>
                </a:gdLst>
                <a:ahLst/>
                <a:cxnLst>
                  <a:cxn ang="0">
                    <a:pos x="0" y="13"/>
                  </a:cxn>
                  <a:cxn ang="0">
                    <a:pos x="212" y="2"/>
                  </a:cxn>
                  <a:cxn ang="0">
                    <a:pos x="616" y="0"/>
                  </a:cxn>
                  <a:cxn ang="0">
                    <a:pos x="616" y="18"/>
                  </a:cxn>
                  <a:cxn ang="0">
                    <a:pos x="514" y="31"/>
                  </a:cxn>
                  <a:cxn ang="0">
                    <a:pos x="1" y="21"/>
                  </a:cxn>
                  <a:cxn ang="0">
                    <a:pos x="0" y="13"/>
                  </a:cxn>
                </a:cxnLst>
                <a:rect l="txL" t="txT" r="txR" b="txB"/>
                <a:pathLst>
                  <a:path w="617" h="32">
                    <a:moveTo>
                      <a:pt x="0" y="13"/>
                    </a:moveTo>
                    <a:lnTo>
                      <a:pt x="212" y="2"/>
                    </a:lnTo>
                    <a:lnTo>
                      <a:pt x="616" y="0"/>
                    </a:lnTo>
                    <a:lnTo>
                      <a:pt x="616" y="18"/>
                    </a:lnTo>
                    <a:lnTo>
                      <a:pt x="514" y="31"/>
                    </a:lnTo>
                    <a:lnTo>
                      <a:pt x="1" y="21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8C8C8C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553" name="Freeform 221"/>
              <p:cNvSpPr/>
              <p:nvPr/>
            </p:nvSpPr>
            <p:spPr>
              <a:xfrm>
                <a:off x="5455" y="966"/>
                <a:ext cx="514" cy="20"/>
              </a:xfrm>
              <a:custGeom>
                <a:avLst/>
                <a:gdLst>
                  <a:gd name="txL" fmla="*/ 0 w 514"/>
                  <a:gd name="txT" fmla="*/ 0 h 20"/>
                  <a:gd name="txR" fmla="*/ 514 w 514"/>
                  <a:gd name="txB" fmla="*/ 20 h 20"/>
                </a:gdLst>
                <a:ahLst/>
                <a:cxnLst>
                  <a:cxn ang="0">
                    <a:pos x="0" y="0"/>
                  </a:cxn>
                  <a:cxn ang="0">
                    <a:pos x="0" y="19"/>
                  </a:cxn>
                  <a:cxn ang="0">
                    <a:pos x="513" y="19"/>
                  </a:cxn>
                  <a:cxn ang="0">
                    <a:pos x="513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514" h="20">
                    <a:moveTo>
                      <a:pt x="0" y="0"/>
                    </a:moveTo>
                    <a:lnTo>
                      <a:pt x="0" y="19"/>
                    </a:lnTo>
                    <a:lnTo>
                      <a:pt x="513" y="19"/>
                    </a:lnTo>
                    <a:lnTo>
                      <a:pt x="51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CC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554" name="Rectangle 222"/>
              <p:cNvSpPr/>
              <p:nvPr/>
            </p:nvSpPr>
            <p:spPr>
              <a:xfrm>
                <a:off x="5783" y="1080"/>
                <a:ext cx="8" cy="57"/>
              </a:xfrm>
              <a:prstGeom prst="rect">
                <a:avLst/>
              </a:prstGeom>
              <a:solidFill>
                <a:srgbClr val="E6E6E6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555" name="Rectangle 223"/>
              <p:cNvSpPr/>
              <p:nvPr/>
            </p:nvSpPr>
            <p:spPr>
              <a:xfrm>
                <a:off x="5707" y="1080"/>
                <a:ext cx="8" cy="59"/>
              </a:xfrm>
              <a:prstGeom prst="rect">
                <a:avLst/>
              </a:prstGeom>
              <a:solidFill>
                <a:srgbClr val="E6E6E6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556" name="Rectangle 224"/>
              <p:cNvSpPr/>
              <p:nvPr/>
            </p:nvSpPr>
            <p:spPr>
              <a:xfrm>
                <a:off x="5744" y="1082"/>
                <a:ext cx="8" cy="55"/>
              </a:xfrm>
              <a:prstGeom prst="rect">
                <a:avLst/>
              </a:prstGeom>
              <a:solidFill>
                <a:srgbClr val="E6E6E6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557" name="Freeform 225"/>
              <p:cNvSpPr/>
              <p:nvPr/>
            </p:nvSpPr>
            <p:spPr>
              <a:xfrm>
                <a:off x="5692" y="1139"/>
                <a:ext cx="90" cy="17"/>
              </a:xfrm>
              <a:custGeom>
                <a:avLst/>
                <a:gdLst>
                  <a:gd name="txL" fmla="*/ 0 w 90"/>
                  <a:gd name="txT" fmla="*/ 0 h 17"/>
                  <a:gd name="txR" fmla="*/ 90 w 90"/>
                  <a:gd name="txB" fmla="*/ 17 h 17"/>
                </a:gdLst>
                <a:ahLst/>
                <a:cxnLst>
                  <a:cxn ang="0">
                    <a:pos x="0" y="4"/>
                  </a:cxn>
                  <a:cxn ang="0">
                    <a:pos x="12" y="0"/>
                  </a:cxn>
                  <a:cxn ang="0">
                    <a:pos x="89" y="0"/>
                  </a:cxn>
                  <a:cxn ang="0">
                    <a:pos x="89" y="11"/>
                  </a:cxn>
                  <a:cxn ang="0">
                    <a:pos x="83" y="16"/>
                  </a:cxn>
                  <a:cxn ang="0">
                    <a:pos x="1" y="13"/>
                  </a:cxn>
                  <a:cxn ang="0">
                    <a:pos x="0" y="4"/>
                  </a:cxn>
                </a:cxnLst>
                <a:rect l="txL" t="txT" r="txR" b="txB"/>
                <a:pathLst>
                  <a:path w="90" h="17">
                    <a:moveTo>
                      <a:pt x="0" y="4"/>
                    </a:moveTo>
                    <a:lnTo>
                      <a:pt x="12" y="0"/>
                    </a:lnTo>
                    <a:lnTo>
                      <a:pt x="89" y="0"/>
                    </a:lnTo>
                    <a:lnTo>
                      <a:pt x="89" y="11"/>
                    </a:lnTo>
                    <a:lnTo>
                      <a:pt x="83" y="16"/>
                    </a:lnTo>
                    <a:lnTo>
                      <a:pt x="1" y="13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E6E6E6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558" name="Rectangle 226"/>
              <p:cNvSpPr/>
              <p:nvPr/>
            </p:nvSpPr>
            <p:spPr>
              <a:xfrm>
                <a:off x="5696" y="1148"/>
                <a:ext cx="76" cy="8"/>
              </a:xfrm>
              <a:prstGeom prst="rect">
                <a:avLst/>
              </a:prstGeom>
              <a:solidFill>
                <a:srgbClr val="FFFFFF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559" name="Freeform 227"/>
              <p:cNvSpPr/>
              <p:nvPr/>
            </p:nvSpPr>
            <p:spPr>
              <a:xfrm>
                <a:off x="5688" y="1071"/>
                <a:ext cx="96" cy="17"/>
              </a:xfrm>
              <a:custGeom>
                <a:avLst/>
                <a:gdLst>
                  <a:gd name="txL" fmla="*/ 0 w 96"/>
                  <a:gd name="txT" fmla="*/ 0 h 17"/>
                  <a:gd name="txR" fmla="*/ 96 w 96"/>
                  <a:gd name="txB" fmla="*/ 17 h 17"/>
                </a:gdLst>
                <a:ahLst/>
                <a:cxnLst>
                  <a:cxn ang="0">
                    <a:pos x="0" y="5"/>
                  </a:cxn>
                  <a:cxn ang="0">
                    <a:pos x="16" y="0"/>
                  </a:cxn>
                  <a:cxn ang="0">
                    <a:pos x="95" y="0"/>
                  </a:cxn>
                  <a:cxn ang="0">
                    <a:pos x="95" y="10"/>
                  </a:cxn>
                  <a:cxn ang="0">
                    <a:pos x="86" y="16"/>
                  </a:cxn>
                  <a:cxn ang="0">
                    <a:pos x="1" y="16"/>
                  </a:cxn>
                  <a:cxn ang="0">
                    <a:pos x="0" y="5"/>
                  </a:cxn>
                </a:cxnLst>
                <a:rect l="txL" t="txT" r="txR" b="txB"/>
                <a:pathLst>
                  <a:path w="96" h="17">
                    <a:moveTo>
                      <a:pt x="0" y="5"/>
                    </a:moveTo>
                    <a:lnTo>
                      <a:pt x="16" y="0"/>
                    </a:lnTo>
                    <a:lnTo>
                      <a:pt x="95" y="0"/>
                    </a:lnTo>
                    <a:lnTo>
                      <a:pt x="95" y="10"/>
                    </a:lnTo>
                    <a:lnTo>
                      <a:pt x="86" y="16"/>
                    </a:lnTo>
                    <a:lnTo>
                      <a:pt x="1" y="16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E6E6E6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560" name="Rectangle 228"/>
              <p:cNvSpPr/>
              <p:nvPr/>
            </p:nvSpPr>
            <p:spPr>
              <a:xfrm>
                <a:off x="5692" y="1077"/>
                <a:ext cx="80" cy="8"/>
              </a:xfrm>
              <a:prstGeom prst="rect">
                <a:avLst/>
              </a:prstGeom>
              <a:solidFill>
                <a:srgbClr val="FFFFFF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561" name="Oval 229"/>
              <p:cNvSpPr/>
              <p:nvPr/>
            </p:nvSpPr>
            <p:spPr>
              <a:xfrm>
                <a:off x="5740" y="1112"/>
                <a:ext cx="8" cy="8"/>
              </a:xfrm>
              <a:prstGeom prst="ellipse">
                <a:avLst/>
              </a:prstGeom>
              <a:solidFill>
                <a:srgbClr val="E6E6E6"/>
              </a:solidFill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562" name="Freeform 230"/>
              <p:cNvSpPr/>
              <p:nvPr/>
            </p:nvSpPr>
            <p:spPr>
              <a:xfrm>
                <a:off x="5707" y="1136"/>
                <a:ext cx="32" cy="17"/>
              </a:xfrm>
              <a:custGeom>
                <a:avLst/>
                <a:gdLst>
                  <a:gd name="txL" fmla="*/ 0 w 32"/>
                  <a:gd name="txT" fmla="*/ 0 h 17"/>
                  <a:gd name="txR" fmla="*/ 32 w 32"/>
                  <a:gd name="txB" fmla="*/ 17 h 17"/>
                </a:gdLst>
                <a:ahLst/>
                <a:cxnLst>
                  <a:cxn ang="0">
                    <a:pos x="0" y="16"/>
                  </a:cxn>
                  <a:cxn ang="0">
                    <a:pos x="2" y="10"/>
                  </a:cxn>
                  <a:cxn ang="0">
                    <a:pos x="4" y="10"/>
                  </a:cxn>
                  <a:cxn ang="0">
                    <a:pos x="8" y="0"/>
                  </a:cxn>
                  <a:cxn ang="0">
                    <a:pos x="31" y="0"/>
                  </a:cxn>
                  <a:cxn ang="0">
                    <a:pos x="29" y="5"/>
                  </a:cxn>
                  <a:cxn ang="0">
                    <a:pos x="31" y="10"/>
                  </a:cxn>
                  <a:cxn ang="0">
                    <a:pos x="29" y="16"/>
                  </a:cxn>
                  <a:cxn ang="0">
                    <a:pos x="28" y="16"/>
                  </a:cxn>
                  <a:cxn ang="0">
                    <a:pos x="0" y="16"/>
                  </a:cxn>
                </a:cxnLst>
                <a:rect l="txL" t="txT" r="txR" b="txB"/>
                <a:pathLst>
                  <a:path w="32" h="17">
                    <a:moveTo>
                      <a:pt x="0" y="16"/>
                    </a:moveTo>
                    <a:lnTo>
                      <a:pt x="2" y="10"/>
                    </a:lnTo>
                    <a:lnTo>
                      <a:pt x="4" y="10"/>
                    </a:lnTo>
                    <a:lnTo>
                      <a:pt x="8" y="0"/>
                    </a:lnTo>
                    <a:lnTo>
                      <a:pt x="31" y="0"/>
                    </a:lnTo>
                    <a:lnTo>
                      <a:pt x="29" y="5"/>
                    </a:lnTo>
                    <a:lnTo>
                      <a:pt x="31" y="10"/>
                    </a:lnTo>
                    <a:lnTo>
                      <a:pt x="29" y="16"/>
                    </a:lnTo>
                    <a:lnTo>
                      <a:pt x="28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E6E6E6">
                  <a:alpha val="100000"/>
                </a:srgbClr>
              </a:solidFill>
              <a:ln w="9525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563" name="Freeform 231"/>
              <p:cNvSpPr/>
              <p:nvPr/>
            </p:nvSpPr>
            <p:spPr>
              <a:xfrm>
                <a:off x="5742" y="1137"/>
                <a:ext cx="35" cy="17"/>
              </a:xfrm>
              <a:custGeom>
                <a:avLst/>
                <a:gdLst>
                  <a:gd name="txL" fmla="*/ 0 w 35"/>
                  <a:gd name="txT" fmla="*/ 0 h 17"/>
                  <a:gd name="txR" fmla="*/ 35 w 35"/>
                  <a:gd name="txB" fmla="*/ 17 h 17"/>
                </a:gdLst>
                <a:ahLst/>
                <a:cxnLst>
                  <a:cxn ang="0">
                    <a:pos x="0" y="16"/>
                  </a:cxn>
                  <a:cxn ang="0">
                    <a:pos x="10" y="0"/>
                  </a:cxn>
                  <a:cxn ang="0">
                    <a:pos x="34" y="0"/>
                  </a:cxn>
                  <a:cxn ang="0">
                    <a:pos x="32" y="16"/>
                  </a:cxn>
                  <a:cxn ang="0">
                    <a:pos x="34" y="16"/>
                  </a:cxn>
                  <a:cxn ang="0">
                    <a:pos x="31" y="16"/>
                  </a:cxn>
                  <a:cxn ang="0">
                    <a:pos x="0" y="16"/>
                  </a:cxn>
                </a:cxnLst>
                <a:rect l="txL" t="txT" r="txR" b="txB"/>
                <a:pathLst>
                  <a:path w="35" h="17">
                    <a:moveTo>
                      <a:pt x="0" y="16"/>
                    </a:moveTo>
                    <a:lnTo>
                      <a:pt x="10" y="0"/>
                    </a:lnTo>
                    <a:lnTo>
                      <a:pt x="34" y="0"/>
                    </a:lnTo>
                    <a:lnTo>
                      <a:pt x="32" y="16"/>
                    </a:lnTo>
                    <a:lnTo>
                      <a:pt x="34" y="16"/>
                    </a:lnTo>
                    <a:lnTo>
                      <a:pt x="31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E6E6E6">
                  <a:alpha val="100000"/>
                </a:srgbClr>
              </a:solidFill>
              <a:ln w="9525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sp>
        <p:nvSpPr>
          <p:cNvPr id="1032" name="Text Box 236"/>
          <p:cNvSpPr txBox="1"/>
          <p:nvPr/>
        </p:nvSpPr>
        <p:spPr>
          <a:xfrm>
            <a:off x="7343775" y="3397250"/>
            <a:ext cx="1182688" cy="244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de-DE" altLang="zh-CN" sz="1000" dirty="0">
                <a:latin typeface="Arial" panose="020B0604020202020204" pitchFamily="34" charset="0"/>
                <a:ea typeface="PMingLiU" panose="02020500000000000000" pitchFamily="18" charset="-120"/>
              </a:rPr>
              <a:t>FJDA</a:t>
            </a:r>
            <a:r>
              <a:rPr lang="zh-CN" altLang="de-DE" sz="1000" dirty="0">
                <a:latin typeface="Arial" panose="020B0604020202020204" pitchFamily="34" charset="0"/>
                <a:ea typeface="PMingLiU" panose="02020500000000000000" pitchFamily="18" charset="-120"/>
              </a:rPr>
              <a:t> </a:t>
            </a:r>
            <a:r>
              <a:rPr lang="de-DE" altLang="zh-CN" sz="1000" dirty="0">
                <a:latin typeface="Arial" panose="020B0604020202020204" pitchFamily="34" charset="0"/>
                <a:ea typeface="PMingLiU" panose="02020500000000000000" pitchFamily="18" charset="-120"/>
              </a:rPr>
              <a:t>Warehouse</a:t>
            </a:r>
            <a:endParaRPr lang="de-DE" altLang="zh-TW" sz="1000" dirty="0"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grpSp>
        <p:nvGrpSpPr>
          <p:cNvPr id="1033" name="Group 240"/>
          <p:cNvGrpSpPr/>
          <p:nvPr/>
        </p:nvGrpSpPr>
        <p:grpSpPr>
          <a:xfrm>
            <a:off x="1174750" y="773113"/>
            <a:ext cx="804863" cy="433387"/>
            <a:chOff x="276" y="1312"/>
            <a:chExt cx="1040" cy="432"/>
          </a:xfrm>
        </p:grpSpPr>
        <p:sp>
          <p:nvSpPr>
            <p:cNvPr id="15392" name="AutoShape 241"/>
            <p:cNvSpPr/>
            <p:nvPr/>
          </p:nvSpPr>
          <p:spPr>
            <a:xfrm>
              <a:off x="276" y="1312"/>
              <a:ext cx="1040" cy="432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15393" name="Group 242"/>
            <p:cNvGrpSpPr/>
            <p:nvPr/>
          </p:nvGrpSpPr>
          <p:grpSpPr>
            <a:xfrm>
              <a:off x="397" y="1360"/>
              <a:ext cx="779" cy="287"/>
              <a:chOff x="5015" y="528"/>
              <a:chExt cx="1057" cy="628"/>
            </a:xfrm>
          </p:grpSpPr>
          <p:sp>
            <p:nvSpPr>
              <p:cNvPr id="15394" name="Freeform 243"/>
              <p:cNvSpPr/>
              <p:nvPr/>
            </p:nvSpPr>
            <p:spPr>
              <a:xfrm>
                <a:off x="5924" y="528"/>
                <a:ext cx="26" cy="416"/>
              </a:xfrm>
              <a:custGeom>
                <a:avLst/>
                <a:gdLst>
                  <a:gd name="txL" fmla="*/ 0 w 26"/>
                  <a:gd name="txT" fmla="*/ 0 h 416"/>
                  <a:gd name="txR" fmla="*/ 26 w 26"/>
                  <a:gd name="txB" fmla="*/ 416 h 416"/>
                </a:gdLst>
                <a:ahLst/>
                <a:cxnLst>
                  <a:cxn ang="0">
                    <a:pos x="0" y="0"/>
                  </a:cxn>
                  <a:cxn ang="0">
                    <a:pos x="0" y="415"/>
                  </a:cxn>
                  <a:cxn ang="0">
                    <a:pos x="25" y="415"/>
                  </a:cxn>
                  <a:cxn ang="0">
                    <a:pos x="25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6" h="416">
                    <a:moveTo>
                      <a:pt x="0" y="0"/>
                    </a:moveTo>
                    <a:lnTo>
                      <a:pt x="0" y="415"/>
                    </a:lnTo>
                    <a:lnTo>
                      <a:pt x="25" y="415"/>
                    </a:ln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E6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395" name="Freeform 244"/>
              <p:cNvSpPr/>
              <p:nvPr/>
            </p:nvSpPr>
            <p:spPr>
              <a:xfrm>
                <a:off x="5974" y="528"/>
                <a:ext cx="26" cy="416"/>
              </a:xfrm>
              <a:custGeom>
                <a:avLst/>
                <a:gdLst>
                  <a:gd name="txL" fmla="*/ 0 w 26"/>
                  <a:gd name="txT" fmla="*/ 0 h 416"/>
                  <a:gd name="txR" fmla="*/ 26 w 26"/>
                  <a:gd name="txB" fmla="*/ 416 h 416"/>
                </a:gdLst>
                <a:ahLst/>
                <a:cxnLst>
                  <a:cxn ang="0">
                    <a:pos x="0" y="0"/>
                  </a:cxn>
                  <a:cxn ang="0">
                    <a:pos x="0" y="415"/>
                  </a:cxn>
                  <a:cxn ang="0">
                    <a:pos x="25" y="415"/>
                  </a:cxn>
                  <a:cxn ang="0">
                    <a:pos x="25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6" h="416">
                    <a:moveTo>
                      <a:pt x="0" y="0"/>
                    </a:moveTo>
                    <a:lnTo>
                      <a:pt x="0" y="415"/>
                    </a:lnTo>
                    <a:lnTo>
                      <a:pt x="25" y="415"/>
                    </a:ln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E6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396" name="Freeform 245"/>
              <p:cNvSpPr/>
              <p:nvPr/>
            </p:nvSpPr>
            <p:spPr>
              <a:xfrm>
                <a:off x="5089" y="855"/>
                <a:ext cx="930" cy="253"/>
              </a:xfrm>
              <a:custGeom>
                <a:avLst/>
                <a:gdLst>
                  <a:gd name="txL" fmla="*/ 0 w 930"/>
                  <a:gd name="txT" fmla="*/ 0 h 253"/>
                  <a:gd name="txR" fmla="*/ 930 w 930"/>
                  <a:gd name="txB" fmla="*/ 253 h 253"/>
                </a:gdLst>
                <a:ahLst/>
                <a:cxnLst>
                  <a:cxn ang="0">
                    <a:pos x="291" y="51"/>
                  </a:cxn>
                  <a:cxn ang="0">
                    <a:pos x="246" y="2"/>
                  </a:cxn>
                  <a:cxn ang="0">
                    <a:pos x="158" y="0"/>
                  </a:cxn>
                  <a:cxn ang="0">
                    <a:pos x="129" y="43"/>
                  </a:cxn>
                  <a:cxn ang="0">
                    <a:pos x="94" y="2"/>
                  </a:cxn>
                  <a:cxn ang="0">
                    <a:pos x="1" y="0"/>
                  </a:cxn>
                  <a:cxn ang="0">
                    <a:pos x="0" y="197"/>
                  </a:cxn>
                  <a:cxn ang="0">
                    <a:pos x="172" y="214"/>
                  </a:cxn>
                  <a:cxn ang="0">
                    <a:pos x="321" y="222"/>
                  </a:cxn>
                  <a:cxn ang="0">
                    <a:pos x="473" y="238"/>
                  </a:cxn>
                  <a:cxn ang="0">
                    <a:pos x="625" y="238"/>
                  </a:cxn>
                  <a:cxn ang="0">
                    <a:pos x="777" y="238"/>
                  </a:cxn>
                  <a:cxn ang="0">
                    <a:pos x="865" y="252"/>
                  </a:cxn>
                  <a:cxn ang="0">
                    <a:pos x="929" y="238"/>
                  </a:cxn>
                  <a:cxn ang="0">
                    <a:pos x="929" y="93"/>
                  </a:cxn>
                  <a:cxn ang="0">
                    <a:pos x="851" y="2"/>
                  </a:cxn>
                  <a:cxn ang="0">
                    <a:pos x="782" y="0"/>
                  </a:cxn>
                  <a:cxn ang="0">
                    <a:pos x="777" y="94"/>
                  </a:cxn>
                  <a:cxn ang="0">
                    <a:pos x="697" y="2"/>
                  </a:cxn>
                  <a:cxn ang="0">
                    <a:pos x="626" y="0"/>
                  </a:cxn>
                  <a:cxn ang="0">
                    <a:pos x="625" y="94"/>
                  </a:cxn>
                  <a:cxn ang="0">
                    <a:pos x="546" y="2"/>
                  </a:cxn>
                  <a:cxn ang="0">
                    <a:pos x="469" y="0"/>
                  </a:cxn>
                  <a:cxn ang="0">
                    <a:pos x="472" y="93"/>
                  </a:cxn>
                  <a:cxn ang="0">
                    <a:pos x="394" y="2"/>
                  </a:cxn>
                  <a:cxn ang="0">
                    <a:pos x="312" y="0"/>
                  </a:cxn>
                  <a:cxn ang="0">
                    <a:pos x="291" y="51"/>
                  </a:cxn>
                </a:cxnLst>
                <a:rect l="txL" t="txT" r="txR" b="txB"/>
                <a:pathLst>
                  <a:path w="930" h="253">
                    <a:moveTo>
                      <a:pt x="291" y="51"/>
                    </a:moveTo>
                    <a:lnTo>
                      <a:pt x="246" y="2"/>
                    </a:lnTo>
                    <a:lnTo>
                      <a:pt x="158" y="0"/>
                    </a:lnTo>
                    <a:lnTo>
                      <a:pt x="129" y="43"/>
                    </a:lnTo>
                    <a:lnTo>
                      <a:pt x="94" y="2"/>
                    </a:lnTo>
                    <a:lnTo>
                      <a:pt x="1" y="0"/>
                    </a:lnTo>
                    <a:lnTo>
                      <a:pt x="0" y="197"/>
                    </a:lnTo>
                    <a:lnTo>
                      <a:pt x="172" y="214"/>
                    </a:lnTo>
                    <a:lnTo>
                      <a:pt x="321" y="222"/>
                    </a:lnTo>
                    <a:lnTo>
                      <a:pt x="473" y="238"/>
                    </a:lnTo>
                    <a:lnTo>
                      <a:pt x="625" y="238"/>
                    </a:lnTo>
                    <a:lnTo>
                      <a:pt x="777" y="238"/>
                    </a:lnTo>
                    <a:lnTo>
                      <a:pt x="865" y="252"/>
                    </a:lnTo>
                    <a:lnTo>
                      <a:pt x="929" y="238"/>
                    </a:lnTo>
                    <a:lnTo>
                      <a:pt x="929" y="93"/>
                    </a:lnTo>
                    <a:lnTo>
                      <a:pt x="851" y="2"/>
                    </a:lnTo>
                    <a:lnTo>
                      <a:pt x="782" y="0"/>
                    </a:lnTo>
                    <a:lnTo>
                      <a:pt x="777" y="94"/>
                    </a:lnTo>
                    <a:lnTo>
                      <a:pt x="697" y="2"/>
                    </a:lnTo>
                    <a:lnTo>
                      <a:pt x="626" y="0"/>
                    </a:lnTo>
                    <a:lnTo>
                      <a:pt x="625" y="94"/>
                    </a:lnTo>
                    <a:lnTo>
                      <a:pt x="546" y="2"/>
                    </a:lnTo>
                    <a:lnTo>
                      <a:pt x="469" y="0"/>
                    </a:lnTo>
                    <a:lnTo>
                      <a:pt x="472" y="93"/>
                    </a:lnTo>
                    <a:lnTo>
                      <a:pt x="394" y="2"/>
                    </a:lnTo>
                    <a:lnTo>
                      <a:pt x="312" y="0"/>
                    </a:lnTo>
                    <a:lnTo>
                      <a:pt x="291" y="51"/>
                    </a:lnTo>
                  </a:path>
                </a:pathLst>
              </a:custGeom>
              <a:solidFill>
                <a:srgbClr val="8C8C8C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397" name="Freeform 246"/>
              <p:cNvSpPr/>
              <p:nvPr/>
            </p:nvSpPr>
            <p:spPr>
              <a:xfrm>
                <a:off x="5015" y="855"/>
                <a:ext cx="940" cy="253"/>
              </a:xfrm>
              <a:custGeom>
                <a:avLst/>
                <a:gdLst>
                  <a:gd name="txL" fmla="*/ 0 w 940"/>
                  <a:gd name="txT" fmla="*/ 0 h 253"/>
                  <a:gd name="txR" fmla="*/ 940 w 940"/>
                  <a:gd name="txB" fmla="*/ 253 h 253"/>
                </a:gdLst>
                <a:ahLst/>
                <a:cxnLst>
                  <a:cxn ang="0">
                    <a:pos x="313" y="96"/>
                  </a:cxn>
                  <a:cxn ang="0">
                    <a:pos x="231" y="0"/>
                  </a:cxn>
                  <a:cxn ang="0">
                    <a:pos x="156" y="96"/>
                  </a:cxn>
                  <a:cxn ang="0">
                    <a:pos x="75" y="0"/>
                  </a:cxn>
                  <a:cxn ang="0">
                    <a:pos x="0" y="96"/>
                  </a:cxn>
                  <a:cxn ang="0">
                    <a:pos x="0" y="222"/>
                  </a:cxn>
                  <a:cxn ang="0">
                    <a:pos x="939" y="252"/>
                  </a:cxn>
                  <a:cxn ang="0">
                    <a:pos x="939" y="96"/>
                  </a:cxn>
                  <a:cxn ang="0">
                    <a:pos x="856" y="0"/>
                  </a:cxn>
                  <a:cxn ang="0">
                    <a:pos x="781" y="96"/>
                  </a:cxn>
                  <a:cxn ang="0">
                    <a:pos x="699" y="0"/>
                  </a:cxn>
                  <a:cxn ang="0">
                    <a:pos x="624" y="96"/>
                  </a:cxn>
                  <a:cxn ang="0">
                    <a:pos x="543" y="0"/>
                  </a:cxn>
                  <a:cxn ang="0">
                    <a:pos x="468" y="96"/>
                  </a:cxn>
                  <a:cxn ang="0">
                    <a:pos x="386" y="0"/>
                  </a:cxn>
                  <a:cxn ang="0">
                    <a:pos x="310" y="96"/>
                  </a:cxn>
                  <a:cxn ang="0">
                    <a:pos x="313" y="96"/>
                  </a:cxn>
                </a:cxnLst>
                <a:rect l="txL" t="txT" r="txR" b="txB"/>
                <a:pathLst>
                  <a:path w="940" h="253">
                    <a:moveTo>
                      <a:pt x="313" y="96"/>
                    </a:moveTo>
                    <a:lnTo>
                      <a:pt x="231" y="0"/>
                    </a:lnTo>
                    <a:lnTo>
                      <a:pt x="156" y="96"/>
                    </a:lnTo>
                    <a:lnTo>
                      <a:pt x="75" y="0"/>
                    </a:lnTo>
                    <a:lnTo>
                      <a:pt x="0" y="96"/>
                    </a:lnTo>
                    <a:lnTo>
                      <a:pt x="0" y="222"/>
                    </a:lnTo>
                    <a:lnTo>
                      <a:pt x="939" y="252"/>
                    </a:lnTo>
                    <a:lnTo>
                      <a:pt x="939" y="96"/>
                    </a:lnTo>
                    <a:lnTo>
                      <a:pt x="856" y="0"/>
                    </a:lnTo>
                    <a:lnTo>
                      <a:pt x="781" y="96"/>
                    </a:lnTo>
                    <a:lnTo>
                      <a:pt x="699" y="0"/>
                    </a:lnTo>
                    <a:lnTo>
                      <a:pt x="624" y="96"/>
                    </a:lnTo>
                    <a:lnTo>
                      <a:pt x="543" y="0"/>
                    </a:lnTo>
                    <a:lnTo>
                      <a:pt x="468" y="96"/>
                    </a:lnTo>
                    <a:lnTo>
                      <a:pt x="386" y="0"/>
                    </a:lnTo>
                    <a:lnTo>
                      <a:pt x="310" y="96"/>
                    </a:lnTo>
                    <a:lnTo>
                      <a:pt x="313" y="96"/>
                    </a:lnTo>
                  </a:path>
                </a:pathLst>
              </a:custGeom>
              <a:solidFill>
                <a:srgbClr val="FFFFCC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398" name="Rectangle 247"/>
              <p:cNvSpPr/>
              <p:nvPr/>
            </p:nvSpPr>
            <p:spPr>
              <a:xfrm>
                <a:off x="5469" y="984"/>
                <a:ext cx="491" cy="157"/>
              </a:xfrm>
              <a:prstGeom prst="rect">
                <a:avLst/>
              </a:prstGeom>
              <a:solidFill>
                <a:srgbClr val="FFFFCC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399" name="Rectangle 248"/>
              <p:cNvSpPr/>
              <p:nvPr/>
            </p:nvSpPr>
            <p:spPr>
              <a:xfrm>
                <a:off x="5481" y="1028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400" name="Rectangle 249"/>
              <p:cNvSpPr/>
              <p:nvPr/>
            </p:nvSpPr>
            <p:spPr>
              <a:xfrm>
                <a:off x="5477" y="1001"/>
                <a:ext cx="38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401" name="Rectangle 250"/>
              <p:cNvSpPr/>
              <p:nvPr/>
            </p:nvSpPr>
            <p:spPr>
              <a:xfrm>
                <a:off x="5481" y="1005"/>
                <a:ext cx="30" cy="17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402" name="Freeform 251"/>
              <p:cNvSpPr/>
              <p:nvPr/>
            </p:nvSpPr>
            <p:spPr>
              <a:xfrm>
                <a:off x="5474" y="1000"/>
                <a:ext cx="43" cy="41"/>
              </a:xfrm>
              <a:custGeom>
                <a:avLst/>
                <a:gdLst>
                  <a:gd name="txL" fmla="*/ 0 w 43"/>
                  <a:gd name="txT" fmla="*/ 0 h 41"/>
                  <a:gd name="txR" fmla="*/ 43 w 43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2" y="40"/>
                  </a:cxn>
                  <a:cxn ang="0">
                    <a:pos x="42" y="0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3" y="18"/>
                  </a:cxn>
                  <a:cxn ang="0">
                    <a:pos x="18" y="18"/>
                  </a:cxn>
                  <a:cxn ang="0">
                    <a:pos x="18" y="2"/>
                  </a:cxn>
                  <a:cxn ang="0">
                    <a:pos x="3" y="2"/>
                  </a:cxn>
                  <a:cxn ang="0">
                    <a:pos x="23" y="2"/>
                  </a:cxn>
                  <a:cxn ang="0">
                    <a:pos x="23" y="18"/>
                  </a:cxn>
                  <a:cxn ang="0">
                    <a:pos x="39" y="18"/>
                  </a:cxn>
                  <a:cxn ang="0">
                    <a:pos x="39" y="2"/>
                  </a:cxn>
                  <a:cxn ang="0">
                    <a:pos x="23" y="2"/>
                  </a:cxn>
                  <a:cxn ang="0">
                    <a:pos x="3" y="20"/>
                  </a:cxn>
                  <a:cxn ang="0">
                    <a:pos x="3" y="37"/>
                  </a:cxn>
                  <a:cxn ang="0">
                    <a:pos x="18" y="37"/>
                  </a:cxn>
                  <a:cxn ang="0">
                    <a:pos x="18" y="20"/>
                  </a:cxn>
                  <a:cxn ang="0">
                    <a:pos x="3" y="20"/>
                  </a:cxn>
                  <a:cxn ang="0">
                    <a:pos x="23" y="20"/>
                  </a:cxn>
                  <a:cxn ang="0">
                    <a:pos x="23" y="37"/>
                  </a:cxn>
                  <a:cxn ang="0">
                    <a:pos x="39" y="37"/>
                  </a:cxn>
                  <a:cxn ang="0">
                    <a:pos x="39" y="20"/>
                  </a:cxn>
                  <a:cxn ang="0">
                    <a:pos x="23" y="20"/>
                  </a:cxn>
                  <a:cxn ang="0">
                    <a:pos x="0" y="0"/>
                  </a:cxn>
                </a:cxnLst>
                <a:rect l="txL" t="txT" r="txR" b="txB"/>
                <a:pathLst>
                  <a:path w="43" h="41">
                    <a:moveTo>
                      <a:pt x="0" y="0"/>
                    </a:moveTo>
                    <a:lnTo>
                      <a:pt x="0" y="40"/>
                    </a:lnTo>
                    <a:lnTo>
                      <a:pt x="42" y="40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3" y="18"/>
                    </a:lnTo>
                    <a:lnTo>
                      <a:pt x="18" y="18"/>
                    </a:lnTo>
                    <a:lnTo>
                      <a:pt x="18" y="2"/>
                    </a:lnTo>
                    <a:lnTo>
                      <a:pt x="3" y="2"/>
                    </a:lnTo>
                    <a:lnTo>
                      <a:pt x="23" y="2"/>
                    </a:lnTo>
                    <a:lnTo>
                      <a:pt x="23" y="18"/>
                    </a:lnTo>
                    <a:lnTo>
                      <a:pt x="39" y="18"/>
                    </a:lnTo>
                    <a:lnTo>
                      <a:pt x="39" y="2"/>
                    </a:lnTo>
                    <a:lnTo>
                      <a:pt x="23" y="2"/>
                    </a:lnTo>
                    <a:lnTo>
                      <a:pt x="3" y="20"/>
                    </a:lnTo>
                    <a:lnTo>
                      <a:pt x="3" y="37"/>
                    </a:lnTo>
                    <a:lnTo>
                      <a:pt x="18" y="37"/>
                    </a:lnTo>
                    <a:lnTo>
                      <a:pt x="18" y="20"/>
                    </a:lnTo>
                    <a:lnTo>
                      <a:pt x="3" y="20"/>
                    </a:lnTo>
                    <a:lnTo>
                      <a:pt x="23" y="20"/>
                    </a:lnTo>
                    <a:lnTo>
                      <a:pt x="23" y="37"/>
                    </a:lnTo>
                    <a:lnTo>
                      <a:pt x="39" y="37"/>
                    </a:lnTo>
                    <a:lnTo>
                      <a:pt x="39" y="20"/>
                    </a:lnTo>
                    <a:lnTo>
                      <a:pt x="23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403" name="Rectangle 252"/>
              <p:cNvSpPr/>
              <p:nvPr/>
            </p:nvSpPr>
            <p:spPr>
              <a:xfrm>
                <a:off x="5481" y="1099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404" name="Rectangle 253"/>
              <p:cNvSpPr/>
              <p:nvPr/>
            </p:nvSpPr>
            <p:spPr>
              <a:xfrm>
                <a:off x="5477" y="1073"/>
                <a:ext cx="38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405" name="Rectangle 254"/>
              <p:cNvSpPr/>
              <p:nvPr/>
            </p:nvSpPr>
            <p:spPr>
              <a:xfrm>
                <a:off x="5481" y="1077"/>
                <a:ext cx="30" cy="16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406" name="Freeform 255"/>
              <p:cNvSpPr/>
              <p:nvPr/>
            </p:nvSpPr>
            <p:spPr>
              <a:xfrm>
                <a:off x="5474" y="1071"/>
                <a:ext cx="43" cy="41"/>
              </a:xfrm>
              <a:custGeom>
                <a:avLst/>
                <a:gdLst>
                  <a:gd name="txL" fmla="*/ 0 w 43"/>
                  <a:gd name="txT" fmla="*/ 0 h 41"/>
                  <a:gd name="txR" fmla="*/ 43 w 43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2" y="40"/>
                  </a:cxn>
                  <a:cxn ang="0">
                    <a:pos x="42" y="0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3" y="20"/>
                  </a:cxn>
                  <a:cxn ang="0">
                    <a:pos x="18" y="20"/>
                  </a:cxn>
                  <a:cxn ang="0">
                    <a:pos x="18" y="2"/>
                  </a:cxn>
                  <a:cxn ang="0">
                    <a:pos x="3" y="2"/>
                  </a:cxn>
                  <a:cxn ang="0">
                    <a:pos x="23" y="2"/>
                  </a:cxn>
                  <a:cxn ang="0">
                    <a:pos x="23" y="20"/>
                  </a:cxn>
                  <a:cxn ang="0">
                    <a:pos x="39" y="20"/>
                  </a:cxn>
                  <a:cxn ang="0">
                    <a:pos x="39" y="2"/>
                  </a:cxn>
                  <a:cxn ang="0">
                    <a:pos x="23" y="2"/>
                  </a:cxn>
                  <a:cxn ang="0">
                    <a:pos x="3" y="21"/>
                  </a:cxn>
                  <a:cxn ang="0">
                    <a:pos x="3" y="38"/>
                  </a:cxn>
                  <a:cxn ang="0">
                    <a:pos x="18" y="38"/>
                  </a:cxn>
                  <a:cxn ang="0">
                    <a:pos x="18" y="21"/>
                  </a:cxn>
                  <a:cxn ang="0">
                    <a:pos x="3" y="21"/>
                  </a:cxn>
                  <a:cxn ang="0">
                    <a:pos x="23" y="21"/>
                  </a:cxn>
                  <a:cxn ang="0">
                    <a:pos x="23" y="38"/>
                  </a:cxn>
                  <a:cxn ang="0">
                    <a:pos x="39" y="38"/>
                  </a:cxn>
                  <a:cxn ang="0">
                    <a:pos x="39" y="21"/>
                  </a:cxn>
                  <a:cxn ang="0">
                    <a:pos x="23" y="21"/>
                  </a:cxn>
                  <a:cxn ang="0">
                    <a:pos x="0" y="0"/>
                  </a:cxn>
                </a:cxnLst>
                <a:rect l="txL" t="txT" r="txR" b="txB"/>
                <a:pathLst>
                  <a:path w="43" h="41">
                    <a:moveTo>
                      <a:pt x="0" y="0"/>
                    </a:moveTo>
                    <a:lnTo>
                      <a:pt x="0" y="40"/>
                    </a:lnTo>
                    <a:lnTo>
                      <a:pt x="42" y="40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3" y="20"/>
                    </a:lnTo>
                    <a:lnTo>
                      <a:pt x="18" y="20"/>
                    </a:lnTo>
                    <a:lnTo>
                      <a:pt x="18" y="2"/>
                    </a:lnTo>
                    <a:lnTo>
                      <a:pt x="3" y="2"/>
                    </a:lnTo>
                    <a:lnTo>
                      <a:pt x="23" y="2"/>
                    </a:lnTo>
                    <a:lnTo>
                      <a:pt x="23" y="20"/>
                    </a:lnTo>
                    <a:lnTo>
                      <a:pt x="39" y="20"/>
                    </a:lnTo>
                    <a:lnTo>
                      <a:pt x="39" y="2"/>
                    </a:lnTo>
                    <a:lnTo>
                      <a:pt x="23" y="2"/>
                    </a:lnTo>
                    <a:lnTo>
                      <a:pt x="3" y="21"/>
                    </a:lnTo>
                    <a:lnTo>
                      <a:pt x="3" y="38"/>
                    </a:lnTo>
                    <a:lnTo>
                      <a:pt x="18" y="38"/>
                    </a:lnTo>
                    <a:lnTo>
                      <a:pt x="18" y="21"/>
                    </a:lnTo>
                    <a:lnTo>
                      <a:pt x="3" y="21"/>
                    </a:lnTo>
                    <a:lnTo>
                      <a:pt x="23" y="21"/>
                    </a:lnTo>
                    <a:lnTo>
                      <a:pt x="23" y="38"/>
                    </a:lnTo>
                    <a:lnTo>
                      <a:pt x="39" y="38"/>
                    </a:lnTo>
                    <a:lnTo>
                      <a:pt x="39" y="21"/>
                    </a:lnTo>
                    <a:lnTo>
                      <a:pt x="23" y="2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407" name="Rectangle 256"/>
              <p:cNvSpPr/>
              <p:nvPr/>
            </p:nvSpPr>
            <p:spPr>
              <a:xfrm>
                <a:off x="5533" y="1028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408" name="Rectangle 257"/>
              <p:cNvSpPr/>
              <p:nvPr/>
            </p:nvSpPr>
            <p:spPr>
              <a:xfrm>
                <a:off x="5529" y="1001"/>
                <a:ext cx="39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409" name="Rectangle 258"/>
              <p:cNvSpPr/>
              <p:nvPr/>
            </p:nvSpPr>
            <p:spPr>
              <a:xfrm>
                <a:off x="5533" y="1005"/>
                <a:ext cx="31" cy="17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410" name="Freeform 259"/>
              <p:cNvSpPr/>
              <p:nvPr/>
            </p:nvSpPr>
            <p:spPr>
              <a:xfrm>
                <a:off x="5527" y="1000"/>
                <a:ext cx="42" cy="41"/>
              </a:xfrm>
              <a:custGeom>
                <a:avLst/>
                <a:gdLst>
                  <a:gd name="txL" fmla="*/ 0 w 42"/>
                  <a:gd name="txT" fmla="*/ 0 h 41"/>
                  <a:gd name="txR" fmla="*/ 42 w 42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1" y="40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18"/>
                  </a:cxn>
                  <a:cxn ang="0">
                    <a:pos x="18" y="18"/>
                  </a:cxn>
                  <a:cxn ang="0">
                    <a:pos x="18" y="2"/>
                  </a:cxn>
                  <a:cxn ang="0">
                    <a:pos x="2" y="2"/>
                  </a:cxn>
                  <a:cxn ang="0">
                    <a:pos x="23" y="2"/>
                  </a:cxn>
                  <a:cxn ang="0">
                    <a:pos x="23" y="18"/>
                  </a:cxn>
                  <a:cxn ang="0">
                    <a:pos x="39" y="18"/>
                  </a:cxn>
                  <a:cxn ang="0">
                    <a:pos x="39" y="2"/>
                  </a:cxn>
                  <a:cxn ang="0">
                    <a:pos x="23" y="2"/>
                  </a:cxn>
                  <a:cxn ang="0">
                    <a:pos x="2" y="20"/>
                  </a:cxn>
                  <a:cxn ang="0">
                    <a:pos x="2" y="37"/>
                  </a:cxn>
                  <a:cxn ang="0">
                    <a:pos x="18" y="37"/>
                  </a:cxn>
                  <a:cxn ang="0">
                    <a:pos x="18" y="20"/>
                  </a:cxn>
                  <a:cxn ang="0">
                    <a:pos x="2" y="20"/>
                  </a:cxn>
                  <a:cxn ang="0">
                    <a:pos x="23" y="20"/>
                  </a:cxn>
                  <a:cxn ang="0">
                    <a:pos x="23" y="37"/>
                  </a:cxn>
                  <a:cxn ang="0">
                    <a:pos x="39" y="37"/>
                  </a:cxn>
                  <a:cxn ang="0">
                    <a:pos x="39" y="20"/>
                  </a:cxn>
                  <a:cxn ang="0">
                    <a:pos x="23" y="20"/>
                  </a:cxn>
                  <a:cxn ang="0">
                    <a:pos x="0" y="0"/>
                  </a:cxn>
                </a:cxnLst>
                <a:rect l="txL" t="txT" r="txR" b="txB"/>
                <a:pathLst>
                  <a:path w="42" h="41">
                    <a:moveTo>
                      <a:pt x="0" y="0"/>
                    </a:moveTo>
                    <a:lnTo>
                      <a:pt x="0" y="40"/>
                    </a:lnTo>
                    <a:lnTo>
                      <a:pt x="41" y="40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18"/>
                    </a:lnTo>
                    <a:lnTo>
                      <a:pt x="18" y="18"/>
                    </a:lnTo>
                    <a:lnTo>
                      <a:pt x="18" y="2"/>
                    </a:lnTo>
                    <a:lnTo>
                      <a:pt x="2" y="2"/>
                    </a:lnTo>
                    <a:lnTo>
                      <a:pt x="23" y="2"/>
                    </a:lnTo>
                    <a:lnTo>
                      <a:pt x="23" y="18"/>
                    </a:lnTo>
                    <a:lnTo>
                      <a:pt x="39" y="18"/>
                    </a:lnTo>
                    <a:lnTo>
                      <a:pt x="39" y="2"/>
                    </a:lnTo>
                    <a:lnTo>
                      <a:pt x="23" y="2"/>
                    </a:lnTo>
                    <a:lnTo>
                      <a:pt x="2" y="20"/>
                    </a:lnTo>
                    <a:lnTo>
                      <a:pt x="2" y="37"/>
                    </a:lnTo>
                    <a:lnTo>
                      <a:pt x="18" y="37"/>
                    </a:lnTo>
                    <a:lnTo>
                      <a:pt x="18" y="20"/>
                    </a:lnTo>
                    <a:lnTo>
                      <a:pt x="2" y="20"/>
                    </a:lnTo>
                    <a:lnTo>
                      <a:pt x="23" y="20"/>
                    </a:lnTo>
                    <a:lnTo>
                      <a:pt x="23" y="37"/>
                    </a:lnTo>
                    <a:lnTo>
                      <a:pt x="39" y="37"/>
                    </a:lnTo>
                    <a:lnTo>
                      <a:pt x="39" y="20"/>
                    </a:lnTo>
                    <a:lnTo>
                      <a:pt x="23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411" name="Rectangle 260"/>
              <p:cNvSpPr/>
              <p:nvPr/>
            </p:nvSpPr>
            <p:spPr>
              <a:xfrm>
                <a:off x="5533" y="1099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412" name="Rectangle 261"/>
              <p:cNvSpPr/>
              <p:nvPr/>
            </p:nvSpPr>
            <p:spPr>
              <a:xfrm>
                <a:off x="5529" y="1073"/>
                <a:ext cx="39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413" name="Rectangle 262"/>
              <p:cNvSpPr/>
              <p:nvPr/>
            </p:nvSpPr>
            <p:spPr>
              <a:xfrm>
                <a:off x="5533" y="1077"/>
                <a:ext cx="31" cy="16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414" name="Freeform 263"/>
              <p:cNvSpPr/>
              <p:nvPr/>
            </p:nvSpPr>
            <p:spPr>
              <a:xfrm>
                <a:off x="5527" y="1071"/>
                <a:ext cx="42" cy="41"/>
              </a:xfrm>
              <a:custGeom>
                <a:avLst/>
                <a:gdLst>
                  <a:gd name="txL" fmla="*/ 0 w 42"/>
                  <a:gd name="txT" fmla="*/ 0 h 41"/>
                  <a:gd name="txR" fmla="*/ 42 w 42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1" y="40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0"/>
                  </a:cxn>
                  <a:cxn ang="0">
                    <a:pos x="18" y="20"/>
                  </a:cxn>
                  <a:cxn ang="0">
                    <a:pos x="18" y="2"/>
                  </a:cxn>
                  <a:cxn ang="0">
                    <a:pos x="2" y="2"/>
                  </a:cxn>
                  <a:cxn ang="0">
                    <a:pos x="23" y="2"/>
                  </a:cxn>
                  <a:cxn ang="0">
                    <a:pos x="23" y="20"/>
                  </a:cxn>
                  <a:cxn ang="0">
                    <a:pos x="39" y="20"/>
                  </a:cxn>
                  <a:cxn ang="0">
                    <a:pos x="39" y="2"/>
                  </a:cxn>
                  <a:cxn ang="0">
                    <a:pos x="23" y="2"/>
                  </a:cxn>
                  <a:cxn ang="0">
                    <a:pos x="2" y="21"/>
                  </a:cxn>
                  <a:cxn ang="0">
                    <a:pos x="2" y="38"/>
                  </a:cxn>
                  <a:cxn ang="0">
                    <a:pos x="18" y="38"/>
                  </a:cxn>
                  <a:cxn ang="0">
                    <a:pos x="18" y="21"/>
                  </a:cxn>
                  <a:cxn ang="0">
                    <a:pos x="2" y="21"/>
                  </a:cxn>
                  <a:cxn ang="0">
                    <a:pos x="23" y="21"/>
                  </a:cxn>
                  <a:cxn ang="0">
                    <a:pos x="23" y="38"/>
                  </a:cxn>
                  <a:cxn ang="0">
                    <a:pos x="39" y="38"/>
                  </a:cxn>
                  <a:cxn ang="0">
                    <a:pos x="39" y="21"/>
                  </a:cxn>
                  <a:cxn ang="0">
                    <a:pos x="23" y="21"/>
                  </a:cxn>
                  <a:cxn ang="0">
                    <a:pos x="0" y="0"/>
                  </a:cxn>
                </a:cxnLst>
                <a:rect l="txL" t="txT" r="txR" b="txB"/>
                <a:pathLst>
                  <a:path w="42" h="41">
                    <a:moveTo>
                      <a:pt x="0" y="0"/>
                    </a:moveTo>
                    <a:lnTo>
                      <a:pt x="0" y="40"/>
                    </a:lnTo>
                    <a:lnTo>
                      <a:pt x="41" y="40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0"/>
                    </a:lnTo>
                    <a:lnTo>
                      <a:pt x="18" y="20"/>
                    </a:lnTo>
                    <a:lnTo>
                      <a:pt x="18" y="2"/>
                    </a:lnTo>
                    <a:lnTo>
                      <a:pt x="2" y="2"/>
                    </a:lnTo>
                    <a:lnTo>
                      <a:pt x="23" y="2"/>
                    </a:lnTo>
                    <a:lnTo>
                      <a:pt x="23" y="20"/>
                    </a:lnTo>
                    <a:lnTo>
                      <a:pt x="39" y="20"/>
                    </a:lnTo>
                    <a:lnTo>
                      <a:pt x="39" y="2"/>
                    </a:lnTo>
                    <a:lnTo>
                      <a:pt x="23" y="2"/>
                    </a:lnTo>
                    <a:lnTo>
                      <a:pt x="2" y="21"/>
                    </a:lnTo>
                    <a:lnTo>
                      <a:pt x="2" y="38"/>
                    </a:lnTo>
                    <a:lnTo>
                      <a:pt x="18" y="38"/>
                    </a:lnTo>
                    <a:lnTo>
                      <a:pt x="18" y="21"/>
                    </a:lnTo>
                    <a:lnTo>
                      <a:pt x="2" y="21"/>
                    </a:lnTo>
                    <a:lnTo>
                      <a:pt x="23" y="21"/>
                    </a:lnTo>
                    <a:lnTo>
                      <a:pt x="23" y="38"/>
                    </a:lnTo>
                    <a:lnTo>
                      <a:pt x="39" y="38"/>
                    </a:lnTo>
                    <a:lnTo>
                      <a:pt x="39" y="21"/>
                    </a:lnTo>
                    <a:lnTo>
                      <a:pt x="23" y="2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415" name="Rectangle 264"/>
              <p:cNvSpPr/>
              <p:nvPr/>
            </p:nvSpPr>
            <p:spPr>
              <a:xfrm>
                <a:off x="5588" y="1028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416" name="Rectangle 265"/>
              <p:cNvSpPr/>
              <p:nvPr/>
            </p:nvSpPr>
            <p:spPr>
              <a:xfrm>
                <a:off x="5584" y="1001"/>
                <a:ext cx="38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417" name="Rectangle 266"/>
              <p:cNvSpPr/>
              <p:nvPr/>
            </p:nvSpPr>
            <p:spPr>
              <a:xfrm>
                <a:off x="5588" y="1005"/>
                <a:ext cx="30" cy="17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418" name="Freeform 267"/>
              <p:cNvSpPr/>
              <p:nvPr/>
            </p:nvSpPr>
            <p:spPr>
              <a:xfrm>
                <a:off x="5583" y="1000"/>
                <a:ext cx="42" cy="41"/>
              </a:xfrm>
              <a:custGeom>
                <a:avLst/>
                <a:gdLst>
                  <a:gd name="txL" fmla="*/ 0 w 42"/>
                  <a:gd name="txT" fmla="*/ 0 h 41"/>
                  <a:gd name="txR" fmla="*/ 42 w 42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1" y="40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1" y="2"/>
                  </a:cxn>
                  <a:cxn ang="0">
                    <a:pos x="1" y="18"/>
                  </a:cxn>
                  <a:cxn ang="0">
                    <a:pos x="16" y="18"/>
                  </a:cxn>
                  <a:cxn ang="0">
                    <a:pos x="16" y="2"/>
                  </a:cxn>
                  <a:cxn ang="0">
                    <a:pos x="1" y="2"/>
                  </a:cxn>
                  <a:cxn ang="0">
                    <a:pos x="22" y="2"/>
                  </a:cxn>
                  <a:cxn ang="0">
                    <a:pos x="22" y="18"/>
                  </a:cxn>
                  <a:cxn ang="0">
                    <a:pos x="38" y="18"/>
                  </a:cxn>
                  <a:cxn ang="0">
                    <a:pos x="38" y="2"/>
                  </a:cxn>
                  <a:cxn ang="0">
                    <a:pos x="22" y="2"/>
                  </a:cxn>
                  <a:cxn ang="0">
                    <a:pos x="1" y="20"/>
                  </a:cxn>
                  <a:cxn ang="0">
                    <a:pos x="1" y="37"/>
                  </a:cxn>
                  <a:cxn ang="0">
                    <a:pos x="16" y="37"/>
                  </a:cxn>
                  <a:cxn ang="0">
                    <a:pos x="16" y="20"/>
                  </a:cxn>
                  <a:cxn ang="0">
                    <a:pos x="1" y="20"/>
                  </a:cxn>
                  <a:cxn ang="0">
                    <a:pos x="22" y="20"/>
                  </a:cxn>
                  <a:cxn ang="0">
                    <a:pos x="22" y="37"/>
                  </a:cxn>
                  <a:cxn ang="0">
                    <a:pos x="38" y="37"/>
                  </a:cxn>
                  <a:cxn ang="0">
                    <a:pos x="38" y="20"/>
                  </a:cxn>
                  <a:cxn ang="0">
                    <a:pos x="22" y="20"/>
                  </a:cxn>
                  <a:cxn ang="0">
                    <a:pos x="0" y="0"/>
                  </a:cxn>
                </a:cxnLst>
                <a:rect l="txL" t="txT" r="txR" b="txB"/>
                <a:pathLst>
                  <a:path w="42" h="41">
                    <a:moveTo>
                      <a:pt x="0" y="0"/>
                    </a:moveTo>
                    <a:lnTo>
                      <a:pt x="0" y="40"/>
                    </a:lnTo>
                    <a:lnTo>
                      <a:pt x="41" y="40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18"/>
                    </a:lnTo>
                    <a:lnTo>
                      <a:pt x="16" y="18"/>
                    </a:lnTo>
                    <a:lnTo>
                      <a:pt x="16" y="2"/>
                    </a:lnTo>
                    <a:lnTo>
                      <a:pt x="1" y="2"/>
                    </a:lnTo>
                    <a:lnTo>
                      <a:pt x="22" y="2"/>
                    </a:lnTo>
                    <a:lnTo>
                      <a:pt x="22" y="18"/>
                    </a:lnTo>
                    <a:lnTo>
                      <a:pt x="38" y="18"/>
                    </a:lnTo>
                    <a:lnTo>
                      <a:pt x="38" y="2"/>
                    </a:lnTo>
                    <a:lnTo>
                      <a:pt x="22" y="2"/>
                    </a:lnTo>
                    <a:lnTo>
                      <a:pt x="1" y="20"/>
                    </a:lnTo>
                    <a:lnTo>
                      <a:pt x="1" y="37"/>
                    </a:lnTo>
                    <a:lnTo>
                      <a:pt x="16" y="37"/>
                    </a:lnTo>
                    <a:lnTo>
                      <a:pt x="16" y="20"/>
                    </a:lnTo>
                    <a:lnTo>
                      <a:pt x="1" y="20"/>
                    </a:lnTo>
                    <a:lnTo>
                      <a:pt x="22" y="20"/>
                    </a:lnTo>
                    <a:lnTo>
                      <a:pt x="22" y="37"/>
                    </a:lnTo>
                    <a:lnTo>
                      <a:pt x="38" y="37"/>
                    </a:lnTo>
                    <a:lnTo>
                      <a:pt x="38" y="20"/>
                    </a:lnTo>
                    <a:lnTo>
                      <a:pt x="22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419" name="Rectangle 268"/>
              <p:cNvSpPr/>
              <p:nvPr/>
            </p:nvSpPr>
            <p:spPr>
              <a:xfrm>
                <a:off x="5588" y="1099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420" name="Rectangle 269"/>
              <p:cNvSpPr/>
              <p:nvPr/>
            </p:nvSpPr>
            <p:spPr>
              <a:xfrm>
                <a:off x="5584" y="1073"/>
                <a:ext cx="38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421" name="Rectangle 270"/>
              <p:cNvSpPr/>
              <p:nvPr/>
            </p:nvSpPr>
            <p:spPr>
              <a:xfrm>
                <a:off x="5588" y="1077"/>
                <a:ext cx="30" cy="16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422" name="Freeform 271"/>
              <p:cNvSpPr/>
              <p:nvPr/>
            </p:nvSpPr>
            <p:spPr>
              <a:xfrm>
                <a:off x="5583" y="1071"/>
                <a:ext cx="42" cy="41"/>
              </a:xfrm>
              <a:custGeom>
                <a:avLst/>
                <a:gdLst>
                  <a:gd name="txL" fmla="*/ 0 w 42"/>
                  <a:gd name="txT" fmla="*/ 0 h 41"/>
                  <a:gd name="txR" fmla="*/ 42 w 42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1" y="40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1" y="2"/>
                  </a:cxn>
                  <a:cxn ang="0">
                    <a:pos x="1" y="20"/>
                  </a:cxn>
                  <a:cxn ang="0">
                    <a:pos x="16" y="20"/>
                  </a:cxn>
                  <a:cxn ang="0">
                    <a:pos x="16" y="2"/>
                  </a:cxn>
                  <a:cxn ang="0">
                    <a:pos x="1" y="2"/>
                  </a:cxn>
                  <a:cxn ang="0">
                    <a:pos x="22" y="2"/>
                  </a:cxn>
                  <a:cxn ang="0">
                    <a:pos x="22" y="20"/>
                  </a:cxn>
                  <a:cxn ang="0">
                    <a:pos x="38" y="20"/>
                  </a:cxn>
                  <a:cxn ang="0">
                    <a:pos x="38" y="2"/>
                  </a:cxn>
                  <a:cxn ang="0">
                    <a:pos x="22" y="2"/>
                  </a:cxn>
                  <a:cxn ang="0">
                    <a:pos x="1" y="21"/>
                  </a:cxn>
                  <a:cxn ang="0">
                    <a:pos x="1" y="38"/>
                  </a:cxn>
                  <a:cxn ang="0">
                    <a:pos x="16" y="38"/>
                  </a:cxn>
                  <a:cxn ang="0">
                    <a:pos x="16" y="21"/>
                  </a:cxn>
                  <a:cxn ang="0">
                    <a:pos x="1" y="21"/>
                  </a:cxn>
                  <a:cxn ang="0">
                    <a:pos x="22" y="21"/>
                  </a:cxn>
                  <a:cxn ang="0">
                    <a:pos x="22" y="38"/>
                  </a:cxn>
                  <a:cxn ang="0">
                    <a:pos x="38" y="38"/>
                  </a:cxn>
                  <a:cxn ang="0">
                    <a:pos x="38" y="21"/>
                  </a:cxn>
                  <a:cxn ang="0">
                    <a:pos x="22" y="21"/>
                  </a:cxn>
                  <a:cxn ang="0">
                    <a:pos x="0" y="0"/>
                  </a:cxn>
                </a:cxnLst>
                <a:rect l="txL" t="txT" r="txR" b="txB"/>
                <a:pathLst>
                  <a:path w="42" h="41">
                    <a:moveTo>
                      <a:pt x="0" y="0"/>
                    </a:moveTo>
                    <a:lnTo>
                      <a:pt x="0" y="40"/>
                    </a:lnTo>
                    <a:lnTo>
                      <a:pt x="41" y="40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20"/>
                    </a:lnTo>
                    <a:lnTo>
                      <a:pt x="16" y="20"/>
                    </a:lnTo>
                    <a:lnTo>
                      <a:pt x="16" y="2"/>
                    </a:lnTo>
                    <a:lnTo>
                      <a:pt x="1" y="2"/>
                    </a:lnTo>
                    <a:lnTo>
                      <a:pt x="22" y="2"/>
                    </a:lnTo>
                    <a:lnTo>
                      <a:pt x="22" y="20"/>
                    </a:lnTo>
                    <a:lnTo>
                      <a:pt x="38" y="20"/>
                    </a:lnTo>
                    <a:lnTo>
                      <a:pt x="38" y="2"/>
                    </a:lnTo>
                    <a:lnTo>
                      <a:pt x="22" y="2"/>
                    </a:lnTo>
                    <a:lnTo>
                      <a:pt x="1" y="21"/>
                    </a:lnTo>
                    <a:lnTo>
                      <a:pt x="1" y="38"/>
                    </a:lnTo>
                    <a:lnTo>
                      <a:pt x="16" y="38"/>
                    </a:lnTo>
                    <a:lnTo>
                      <a:pt x="16" y="21"/>
                    </a:lnTo>
                    <a:lnTo>
                      <a:pt x="1" y="21"/>
                    </a:lnTo>
                    <a:lnTo>
                      <a:pt x="22" y="21"/>
                    </a:lnTo>
                    <a:lnTo>
                      <a:pt x="22" y="38"/>
                    </a:lnTo>
                    <a:lnTo>
                      <a:pt x="38" y="38"/>
                    </a:lnTo>
                    <a:lnTo>
                      <a:pt x="38" y="21"/>
                    </a:lnTo>
                    <a:lnTo>
                      <a:pt x="22" y="2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423" name="Rectangle 272"/>
              <p:cNvSpPr/>
              <p:nvPr/>
            </p:nvSpPr>
            <p:spPr>
              <a:xfrm>
                <a:off x="5640" y="1028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424" name="Rectangle 273"/>
              <p:cNvSpPr/>
              <p:nvPr/>
            </p:nvSpPr>
            <p:spPr>
              <a:xfrm>
                <a:off x="5636" y="1001"/>
                <a:ext cx="39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425" name="Rectangle 274"/>
              <p:cNvSpPr/>
              <p:nvPr/>
            </p:nvSpPr>
            <p:spPr>
              <a:xfrm>
                <a:off x="5640" y="1005"/>
                <a:ext cx="31" cy="17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426" name="Freeform 275"/>
              <p:cNvSpPr/>
              <p:nvPr/>
            </p:nvSpPr>
            <p:spPr>
              <a:xfrm>
                <a:off x="5634" y="1000"/>
                <a:ext cx="42" cy="41"/>
              </a:xfrm>
              <a:custGeom>
                <a:avLst/>
                <a:gdLst>
                  <a:gd name="txL" fmla="*/ 0 w 42"/>
                  <a:gd name="txT" fmla="*/ 0 h 41"/>
                  <a:gd name="txR" fmla="*/ 42 w 42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1" y="40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18"/>
                  </a:cxn>
                  <a:cxn ang="0">
                    <a:pos x="18" y="18"/>
                  </a:cxn>
                  <a:cxn ang="0">
                    <a:pos x="18" y="2"/>
                  </a:cxn>
                  <a:cxn ang="0">
                    <a:pos x="2" y="2"/>
                  </a:cxn>
                  <a:cxn ang="0">
                    <a:pos x="23" y="2"/>
                  </a:cxn>
                  <a:cxn ang="0">
                    <a:pos x="23" y="18"/>
                  </a:cxn>
                  <a:cxn ang="0">
                    <a:pos x="39" y="18"/>
                  </a:cxn>
                  <a:cxn ang="0">
                    <a:pos x="39" y="2"/>
                  </a:cxn>
                  <a:cxn ang="0">
                    <a:pos x="23" y="2"/>
                  </a:cxn>
                  <a:cxn ang="0">
                    <a:pos x="2" y="20"/>
                  </a:cxn>
                  <a:cxn ang="0">
                    <a:pos x="2" y="37"/>
                  </a:cxn>
                  <a:cxn ang="0">
                    <a:pos x="18" y="37"/>
                  </a:cxn>
                  <a:cxn ang="0">
                    <a:pos x="18" y="20"/>
                  </a:cxn>
                  <a:cxn ang="0">
                    <a:pos x="2" y="20"/>
                  </a:cxn>
                  <a:cxn ang="0">
                    <a:pos x="23" y="20"/>
                  </a:cxn>
                  <a:cxn ang="0">
                    <a:pos x="23" y="37"/>
                  </a:cxn>
                  <a:cxn ang="0">
                    <a:pos x="39" y="37"/>
                  </a:cxn>
                  <a:cxn ang="0">
                    <a:pos x="39" y="20"/>
                  </a:cxn>
                  <a:cxn ang="0">
                    <a:pos x="23" y="20"/>
                  </a:cxn>
                  <a:cxn ang="0">
                    <a:pos x="0" y="0"/>
                  </a:cxn>
                </a:cxnLst>
                <a:rect l="txL" t="txT" r="txR" b="txB"/>
                <a:pathLst>
                  <a:path w="42" h="41">
                    <a:moveTo>
                      <a:pt x="0" y="0"/>
                    </a:moveTo>
                    <a:lnTo>
                      <a:pt x="0" y="40"/>
                    </a:lnTo>
                    <a:lnTo>
                      <a:pt x="41" y="40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18"/>
                    </a:lnTo>
                    <a:lnTo>
                      <a:pt x="18" y="18"/>
                    </a:lnTo>
                    <a:lnTo>
                      <a:pt x="18" y="2"/>
                    </a:lnTo>
                    <a:lnTo>
                      <a:pt x="2" y="2"/>
                    </a:lnTo>
                    <a:lnTo>
                      <a:pt x="23" y="2"/>
                    </a:lnTo>
                    <a:lnTo>
                      <a:pt x="23" y="18"/>
                    </a:lnTo>
                    <a:lnTo>
                      <a:pt x="39" y="18"/>
                    </a:lnTo>
                    <a:lnTo>
                      <a:pt x="39" y="2"/>
                    </a:lnTo>
                    <a:lnTo>
                      <a:pt x="23" y="2"/>
                    </a:lnTo>
                    <a:lnTo>
                      <a:pt x="2" y="20"/>
                    </a:lnTo>
                    <a:lnTo>
                      <a:pt x="2" y="37"/>
                    </a:lnTo>
                    <a:lnTo>
                      <a:pt x="18" y="37"/>
                    </a:lnTo>
                    <a:lnTo>
                      <a:pt x="18" y="20"/>
                    </a:lnTo>
                    <a:lnTo>
                      <a:pt x="2" y="20"/>
                    </a:lnTo>
                    <a:lnTo>
                      <a:pt x="23" y="20"/>
                    </a:lnTo>
                    <a:lnTo>
                      <a:pt x="23" y="37"/>
                    </a:lnTo>
                    <a:lnTo>
                      <a:pt x="39" y="37"/>
                    </a:lnTo>
                    <a:lnTo>
                      <a:pt x="39" y="20"/>
                    </a:lnTo>
                    <a:lnTo>
                      <a:pt x="23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427" name="Rectangle 276"/>
              <p:cNvSpPr/>
              <p:nvPr/>
            </p:nvSpPr>
            <p:spPr>
              <a:xfrm>
                <a:off x="5640" y="1099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428" name="Rectangle 277"/>
              <p:cNvSpPr/>
              <p:nvPr/>
            </p:nvSpPr>
            <p:spPr>
              <a:xfrm>
                <a:off x="5636" y="1073"/>
                <a:ext cx="39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429" name="Rectangle 278"/>
              <p:cNvSpPr/>
              <p:nvPr/>
            </p:nvSpPr>
            <p:spPr>
              <a:xfrm>
                <a:off x="5640" y="1077"/>
                <a:ext cx="31" cy="16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430" name="Freeform 279"/>
              <p:cNvSpPr/>
              <p:nvPr/>
            </p:nvSpPr>
            <p:spPr>
              <a:xfrm>
                <a:off x="5634" y="1071"/>
                <a:ext cx="42" cy="41"/>
              </a:xfrm>
              <a:custGeom>
                <a:avLst/>
                <a:gdLst>
                  <a:gd name="txL" fmla="*/ 0 w 42"/>
                  <a:gd name="txT" fmla="*/ 0 h 41"/>
                  <a:gd name="txR" fmla="*/ 42 w 42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1" y="40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0"/>
                  </a:cxn>
                  <a:cxn ang="0">
                    <a:pos x="18" y="20"/>
                  </a:cxn>
                  <a:cxn ang="0">
                    <a:pos x="18" y="2"/>
                  </a:cxn>
                  <a:cxn ang="0">
                    <a:pos x="2" y="2"/>
                  </a:cxn>
                  <a:cxn ang="0">
                    <a:pos x="23" y="2"/>
                  </a:cxn>
                  <a:cxn ang="0">
                    <a:pos x="23" y="20"/>
                  </a:cxn>
                  <a:cxn ang="0">
                    <a:pos x="39" y="20"/>
                  </a:cxn>
                  <a:cxn ang="0">
                    <a:pos x="39" y="2"/>
                  </a:cxn>
                  <a:cxn ang="0">
                    <a:pos x="23" y="2"/>
                  </a:cxn>
                  <a:cxn ang="0">
                    <a:pos x="2" y="21"/>
                  </a:cxn>
                  <a:cxn ang="0">
                    <a:pos x="2" y="38"/>
                  </a:cxn>
                  <a:cxn ang="0">
                    <a:pos x="18" y="38"/>
                  </a:cxn>
                  <a:cxn ang="0">
                    <a:pos x="18" y="21"/>
                  </a:cxn>
                  <a:cxn ang="0">
                    <a:pos x="2" y="21"/>
                  </a:cxn>
                  <a:cxn ang="0">
                    <a:pos x="23" y="21"/>
                  </a:cxn>
                  <a:cxn ang="0">
                    <a:pos x="23" y="38"/>
                  </a:cxn>
                  <a:cxn ang="0">
                    <a:pos x="39" y="38"/>
                  </a:cxn>
                  <a:cxn ang="0">
                    <a:pos x="39" y="21"/>
                  </a:cxn>
                  <a:cxn ang="0">
                    <a:pos x="23" y="21"/>
                  </a:cxn>
                  <a:cxn ang="0">
                    <a:pos x="0" y="0"/>
                  </a:cxn>
                </a:cxnLst>
                <a:rect l="txL" t="txT" r="txR" b="txB"/>
                <a:pathLst>
                  <a:path w="42" h="41">
                    <a:moveTo>
                      <a:pt x="0" y="0"/>
                    </a:moveTo>
                    <a:lnTo>
                      <a:pt x="0" y="40"/>
                    </a:lnTo>
                    <a:lnTo>
                      <a:pt x="41" y="40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0"/>
                    </a:lnTo>
                    <a:lnTo>
                      <a:pt x="18" y="20"/>
                    </a:lnTo>
                    <a:lnTo>
                      <a:pt x="18" y="2"/>
                    </a:lnTo>
                    <a:lnTo>
                      <a:pt x="2" y="2"/>
                    </a:lnTo>
                    <a:lnTo>
                      <a:pt x="23" y="2"/>
                    </a:lnTo>
                    <a:lnTo>
                      <a:pt x="23" y="20"/>
                    </a:lnTo>
                    <a:lnTo>
                      <a:pt x="39" y="20"/>
                    </a:lnTo>
                    <a:lnTo>
                      <a:pt x="39" y="2"/>
                    </a:lnTo>
                    <a:lnTo>
                      <a:pt x="23" y="2"/>
                    </a:lnTo>
                    <a:lnTo>
                      <a:pt x="2" y="21"/>
                    </a:lnTo>
                    <a:lnTo>
                      <a:pt x="2" y="38"/>
                    </a:lnTo>
                    <a:lnTo>
                      <a:pt x="18" y="38"/>
                    </a:lnTo>
                    <a:lnTo>
                      <a:pt x="18" y="21"/>
                    </a:lnTo>
                    <a:lnTo>
                      <a:pt x="2" y="21"/>
                    </a:lnTo>
                    <a:lnTo>
                      <a:pt x="23" y="21"/>
                    </a:lnTo>
                    <a:lnTo>
                      <a:pt x="23" y="38"/>
                    </a:lnTo>
                    <a:lnTo>
                      <a:pt x="39" y="38"/>
                    </a:lnTo>
                    <a:lnTo>
                      <a:pt x="39" y="21"/>
                    </a:lnTo>
                    <a:lnTo>
                      <a:pt x="23" y="2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431" name="Rectangle 280"/>
              <p:cNvSpPr/>
              <p:nvPr/>
            </p:nvSpPr>
            <p:spPr>
              <a:xfrm>
                <a:off x="5852" y="1099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432" name="Rectangle 281"/>
              <p:cNvSpPr/>
              <p:nvPr/>
            </p:nvSpPr>
            <p:spPr>
              <a:xfrm>
                <a:off x="5848" y="1072"/>
                <a:ext cx="38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433" name="Rectangle 282"/>
              <p:cNvSpPr/>
              <p:nvPr/>
            </p:nvSpPr>
            <p:spPr>
              <a:xfrm>
                <a:off x="5852" y="1076"/>
                <a:ext cx="30" cy="16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434" name="Freeform 283"/>
              <p:cNvSpPr/>
              <p:nvPr/>
            </p:nvSpPr>
            <p:spPr>
              <a:xfrm>
                <a:off x="5847" y="1071"/>
                <a:ext cx="41" cy="41"/>
              </a:xfrm>
              <a:custGeom>
                <a:avLst/>
                <a:gdLst>
                  <a:gd name="txL" fmla="*/ 0 w 41"/>
                  <a:gd name="txT" fmla="*/ 0 h 41"/>
                  <a:gd name="txR" fmla="*/ 41 w 41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0" y="40"/>
                  </a:cxn>
                  <a:cxn ang="0">
                    <a:pos x="40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8"/>
                  </a:cxn>
                  <a:cxn ang="0">
                    <a:pos x="16" y="18"/>
                  </a:cxn>
                  <a:cxn ang="0">
                    <a:pos x="16" y="1"/>
                  </a:cxn>
                  <a:cxn ang="0">
                    <a:pos x="1" y="1"/>
                  </a:cxn>
                  <a:cxn ang="0">
                    <a:pos x="22" y="1"/>
                  </a:cxn>
                  <a:cxn ang="0">
                    <a:pos x="22" y="18"/>
                  </a:cxn>
                  <a:cxn ang="0">
                    <a:pos x="37" y="18"/>
                  </a:cxn>
                  <a:cxn ang="0">
                    <a:pos x="37" y="1"/>
                  </a:cxn>
                  <a:cxn ang="0">
                    <a:pos x="22" y="1"/>
                  </a:cxn>
                  <a:cxn ang="0">
                    <a:pos x="1" y="20"/>
                  </a:cxn>
                  <a:cxn ang="0">
                    <a:pos x="1" y="37"/>
                  </a:cxn>
                  <a:cxn ang="0">
                    <a:pos x="16" y="37"/>
                  </a:cxn>
                  <a:cxn ang="0">
                    <a:pos x="16" y="20"/>
                  </a:cxn>
                  <a:cxn ang="0">
                    <a:pos x="1" y="20"/>
                  </a:cxn>
                  <a:cxn ang="0">
                    <a:pos x="22" y="20"/>
                  </a:cxn>
                  <a:cxn ang="0">
                    <a:pos x="22" y="37"/>
                  </a:cxn>
                  <a:cxn ang="0">
                    <a:pos x="37" y="37"/>
                  </a:cxn>
                  <a:cxn ang="0">
                    <a:pos x="37" y="20"/>
                  </a:cxn>
                  <a:cxn ang="0">
                    <a:pos x="22" y="20"/>
                  </a:cxn>
                  <a:cxn ang="0">
                    <a:pos x="0" y="0"/>
                  </a:cxn>
                </a:cxnLst>
                <a:rect l="txL" t="txT" r="txR" b="txB"/>
                <a:pathLst>
                  <a:path w="41" h="41">
                    <a:moveTo>
                      <a:pt x="0" y="0"/>
                    </a:moveTo>
                    <a:lnTo>
                      <a:pt x="0" y="40"/>
                    </a:lnTo>
                    <a:lnTo>
                      <a:pt x="40" y="40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18"/>
                    </a:lnTo>
                    <a:lnTo>
                      <a:pt x="16" y="18"/>
                    </a:lnTo>
                    <a:lnTo>
                      <a:pt x="16" y="1"/>
                    </a:lnTo>
                    <a:lnTo>
                      <a:pt x="1" y="1"/>
                    </a:lnTo>
                    <a:lnTo>
                      <a:pt x="22" y="1"/>
                    </a:lnTo>
                    <a:lnTo>
                      <a:pt x="22" y="18"/>
                    </a:lnTo>
                    <a:lnTo>
                      <a:pt x="37" y="18"/>
                    </a:lnTo>
                    <a:lnTo>
                      <a:pt x="37" y="1"/>
                    </a:lnTo>
                    <a:lnTo>
                      <a:pt x="22" y="1"/>
                    </a:lnTo>
                    <a:lnTo>
                      <a:pt x="1" y="20"/>
                    </a:lnTo>
                    <a:lnTo>
                      <a:pt x="1" y="37"/>
                    </a:lnTo>
                    <a:lnTo>
                      <a:pt x="16" y="37"/>
                    </a:lnTo>
                    <a:lnTo>
                      <a:pt x="16" y="20"/>
                    </a:lnTo>
                    <a:lnTo>
                      <a:pt x="1" y="20"/>
                    </a:lnTo>
                    <a:lnTo>
                      <a:pt x="22" y="20"/>
                    </a:lnTo>
                    <a:lnTo>
                      <a:pt x="22" y="37"/>
                    </a:lnTo>
                    <a:lnTo>
                      <a:pt x="37" y="37"/>
                    </a:lnTo>
                    <a:lnTo>
                      <a:pt x="37" y="20"/>
                    </a:lnTo>
                    <a:lnTo>
                      <a:pt x="22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435" name="Rectangle 284"/>
              <p:cNvSpPr/>
              <p:nvPr/>
            </p:nvSpPr>
            <p:spPr>
              <a:xfrm>
                <a:off x="5799" y="1099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436" name="Rectangle 285"/>
              <p:cNvSpPr/>
              <p:nvPr/>
            </p:nvSpPr>
            <p:spPr>
              <a:xfrm>
                <a:off x="5795" y="1072"/>
                <a:ext cx="39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437" name="Rectangle 286"/>
              <p:cNvSpPr/>
              <p:nvPr/>
            </p:nvSpPr>
            <p:spPr>
              <a:xfrm>
                <a:off x="5799" y="1076"/>
                <a:ext cx="31" cy="16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438" name="Freeform 287"/>
              <p:cNvSpPr/>
              <p:nvPr/>
            </p:nvSpPr>
            <p:spPr>
              <a:xfrm>
                <a:off x="5793" y="1071"/>
                <a:ext cx="42" cy="41"/>
              </a:xfrm>
              <a:custGeom>
                <a:avLst/>
                <a:gdLst>
                  <a:gd name="txL" fmla="*/ 0 w 42"/>
                  <a:gd name="txT" fmla="*/ 0 h 41"/>
                  <a:gd name="txR" fmla="*/ 42 w 42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1" y="40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8"/>
                  </a:cxn>
                  <a:cxn ang="0">
                    <a:pos x="16" y="18"/>
                  </a:cxn>
                  <a:cxn ang="0">
                    <a:pos x="16" y="1"/>
                  </a:cxn>
                  <a:cxn ang="0">
                    <a:pos x="1" y="1"/>
                  </a:cxn>
                  <a:cxn ang="0">
                    <a:pos x="22" y="1"/>
                  </a:cxn>
                  <a:cxn ang="0">
                    <a:pos x="22" y="18"/>
                  </a:cxn>
                  <a:cxn ang="0">
                    <a:pos x="38" y="18"/>
                  </a:cxn>
                  <a:cxn ang="0">
                    <a:pos x="38" y="1"/>
                  </a:cxn>
                  <a:cxn ang="0">
                    <a:pos x="22" y="1"/>
                  </a:cxn>
                  <a:cxn ang="0">
                    <a:pos x="1" y="20"/>
                  </a:cxn>
                  <a:cxn ang="0">
                    <a:pos x="1" y="37"/>
                  </a:cxn>
                  <a:cxn ang="0">
                    <a:pos x="16" y="37"/>
                  </a:cxn>
                  <a:cxn ang="0">
                    <a:pos x="16" y="20"/>
                  </a:cxn>
                  <a:cxn ang="0">
                    <a:pos x="1" y="20"/>
                  </a:cxn>
                  <a:cxn ang="0">
                    <a:pos x="22" y="20"/>
                  </a:cxn>
                  <a:cxn ang="0">
                    <a:pos x="22" y="37"/>
                  </a:cxn>
                  <a:cxn ang="0">
                    <a:pos x="38" y="37"/>
                  </a:cxn>
                  <a:cxn ang="0">
                    <a:pos x="38" y="20"/>
                  </a:cxn>
                  <a:cxn ang="0">
                    <a:pos x="22" y="20"/>
                  </a:cxn>
                  <a:cxn ang="0">
                    <a:pos x="0" y="0"/>
                  </a:cxn>
                </a:cxnLst>
                <a:rect l="txL" t="txT" r="txR" b="txB"/>
                <a:pathLst>
                  <a:path w="42" h="41">
                    <a:moveTo>
                      <a:pt x="0" y="0"/>
                    </a:moveTo>
                    <a:lnTo>
                      <a:pt x="0" y="40"/>
                    </a:lnTo>
                    <a:lnTo>
                      <a:pt x="41" y="40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18"/>
                    </a:lnTo>
                    <a:lnTo>
                      <a:pt x="16" y="18"/>
                    </a:lnTo>
                    <a:lnTo>
                      <a:pt x="16" y="1"/>
                    </a:lnTo>
                    <a:lnTo>
                      <a:pt x="1" y="1"/>
                    </a:lnTo>
                    <a:lnTo>
                      <a:pt x="22" y="1"/>
                    </a:lnTo>
                    <a:lnTo>
                      <a:pt x="22" y="18"/>
                    </a:lnTo>
                    <a:lnTo>
                      <a:pt x="38" y="18"/>
                    </a:lnTo>
                    <a:lnTo>
                      <a:pt x="38" y="1"/>
                    </a:lnTo>
                    <a:lnTo>
                      <a:pt x="22" y="1"/>
                    </a:lnTo>
                    <a:lnTo>
                      <a:pt x="1" y="20"/>
                    </a:lnTo>
                    <a:lnTo>
                      <a:pt x="1" y="37"/>
                    </a:lnTo>
                    <a:lnTo>
                      <a:pt x="16" y="37"/>
                    </a:lnTo>
                    <a:lnTo>
                      <a:pt x="16" y="20"/>
                    </a:lnTo>
                    <a:lnTo>
                      <a:pt x="1" y="20"/>
                    </a:lnTo>
                    <a:lnTo>
                      <a:pt x="22" y="20"/>
                    </a:lnTo>
                    <a:lnTo>
                      <a:pt x="22" y="37"/>
                    </a:lnTo>
                    <a:lnTo>
                      <a:pt x="38" y="37"/>
                    </a:lnTo>
                    <a:lnTo>
                      <a:pt x="38" y="20"/>
                    </a:lnTo>
                    <a:lnTo>
                      <a:pt x="22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439" name="Rectangle 288"/>
              <p:cNvSpPr/>
              <p:nvPr/>
            </p:nvSpPr>
            <p:spPr>
              <a:xfrm>
                <a:off x="5903" y="1027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440" name="Rectangle 289"/>
              <p:cNvSpPr/>
              <p:nvPr/>
            </p:nvSpPr>
            <p:spPr>
              <a:xfrm>
                <a:off x="5899" y="1000"/>
                <a:ext cx="38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441" name="Rectangle 290"/>
              <p:cNvSpPr/>
              <p:nvPr/>
            </p:nvSpPr>
            <p:spPr>
              <a:xfrm>
                <a:off x="5903" y="1004"/>
                <a:ext cx="30" cy="16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442" name="Freeform 291"/>
              <p:cNvSpPr/>
              <p:nvPr/>
            </p:nvSpPr>
            <p:spPr>
              <a:xfrm>
                <a:off x="5897" y="999"/>
                <a:ext cx="43" cy="41"/>
              </a:xfrm>
              <a:custGeom>
                <a:avLst/>
                <a:gdLst>
                  <a:gd name="txL" fmla="*/ 0 w 43"/>
                  <a:gd name="txT" fmla="*/ 0 h 41"/>
                  <a:gd name="txR" fmla="*/ 43 w 43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2" y="40"/>
                  </a:cxn>
                  <a:cxn ang="0">
                    <a:pos x="42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8"/>
                  </a:cxn>
                  <a:cxn ang="0">
                    <a:pos x="17" y="18"/>
                  </a:cxn>
                  <a:cxn ang="0">
                    <a:pos x="17" y="1"/>
                  </a:cxn>
                  <a:cxn ang="0">
                    <a:pos x="1" y="1"/>
                  </a:cxn>
                  <a:cxn ang="0">
                    <a:pos x="22" y="1"/>
                  </a:cxn>
                  <a:cxn ang="0">
                    <a:pos x="22" y="18"/>
                  </a:cxn>
                  <a:cxn ang="0">
                    <a:pos x="39" y="18"/>
                  </a:cxn>
                  <a:cxn ang="0">
                    <a:pos x="39" y="1"/>
                  </a:cxn>
                  <a:cxn ang="0">
                    <a:pos x="22" y="1"/>
                  </a:cxn>
                  <a:cxn ang="0">
                    <a:pos x="1" y="20"/>
                  </a:cxn>
                  <a:cxn ang="0">
                    <a:pos x="1" y="37"/>
                  </a:cxn>
                  <a:cxn ang="0">
                    <a:pos x="17" y="37"/>
                  </a:cxn>
                  <a:cxn ang="0">
                    <a:pos x="17" y="20"/>
                  </a:cxn>
                  <a:cxn ang="0">
                    <a:pos x="1" y="20"/>
                  </a:cxn>
                  <a:cxn ang="0">
                    <a:pos x="22" y="20"/>
                  </a:cxn>
                  <a:cxn ang="0">
                    <a:pos x="22" y="37"/>
                  </a:cxn>
                  <a:cxn ang="0">
                    <a:pos x="39" y="37"/>
                  </a:cxn>
                  <a:cxn ang="0">
                    <a:pos x="39" y="20"/>
                  </a:cxn>
                  <a:cxn ang="0">
                    <a:pos x="22" y="20"/>
                  </a:cxn>
                  <a:cxn ang="0">
                    <a:pos x="0" y="0"/>
                  </a:cxn>
                </a:cxnLst>
                <a:rect l="txL" t="txT" r="txR" b="txB"/>
                <a:pathLst>
                  <a:path w="43" h="41">
                    <a:moveTo>
                      <a:pt x="0" y="0"/>
                    </a:moveTo>
                    <a:lnTo>
                      <a:pt x="0" y="40"/>
                    </a:lnTo>
                    <a:lnTo>
                      <a:pt x="42" y="40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18"/>
                    </a:lnTo>
                    <a:lnTo>
                      <a:pt x="17" y="18"/>
                    </a:lnTo>
                    <a:lnTo>
                      <a:pt x="17" y="1"/>
                    </a:lnTo>
                    <a:lnTo>
                      <a:pt x="1" y="1"/>
                    </a:lnTo>
                    <a:lnTo>
                      <a:pt x="22" y="1"/>
                    </a:lnTo>
                    <a:lnTo>
                      <a:pt x="22" y="18"/>
                    </a:lnTo>
                    <a:lnTo>
                      <a:pt x="39" y="18"/>
                    </a:lnTo>
                    <a:lnTo>
                      <a:pt x="39" y="1"/>
                    </a:lnTo>
                    <a:lnTo>
                      <a:pt x="22" y="1"/>
                    </a:lnTo>
                    <a:lnTo>
                      <a:pt x="1" y="20"/>
                    </a:lnTo>
                    <a:lnTo>
                      <a:pt x="1" y="37"/>
                    </a:lnTo>
                    <a:lnTo>
                      <a:pt x="17" y="37"/>
                    </a:lnTo>
                    <a:lnTo>
                      <a:pt x="17" y="20"/>
                    </a:lnTo>
                    <a:lnTo>
                      <a:pt x="1" y="20"/>
                    </a:lnTo>
                    <a:lnTo>
                      <a:pt x="22" y="20"/>
                    </a:lnTo>
                    <a:lnTo>
                      <a:pt x="22" y="37"/>
                    </a:lnTo>
                    <a:lnTo>
                      <a:pt x="39" y="37"/>
                    </a:lnTo>
                    <a:lnTo>
                      <a:pt x="39" y="20"/>
                    </a:lnTo>
                    <a:lnTo>
                      <a:pt x="22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443" name="Rectangle 292"/>
              <p:cNvSpPr/>
              <p:nvPr/>
            </p:nvSpPr>
            <p:spPr>
              <a:xfrm>
                <a:off x="5746" y="1027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444" name="Rectangle 293"/>
              <p:cNvSpPr/>
              <p:nvPr/>
            </p:nvSpPr>
            <p:spPr>
              <a:xfrm>
                <a:off x="5742" y="1001"/>
                <a:ext cx="39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445" name="Rectangle 294"/>
              <p:cNvSpPr/>
              <p:nvPr/>
            </p:nvSpPr>
            <p:spPr>
              <a:xfrm>
                <a:off x="5746" y="1005"/>
                <a:ext cx="31" cy="17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446" name="Freeform 295"/>
              <p:cNvSpPr/>
              <p:nvPr/>
            </p:nvSpPr>
            <p:spPr>
              <a:xfrm>
                <a:off x="5740" y="999"/>
                <a:ext cx="42" cy="41"/>
              </a:xfrm>
              <a:custGeom>
                <a:avLst/>
                <a:gdLst>
                  <a:gd name="txL" fmla="*/ 0 w 42"/>
                  <a:gd name="txT" fmla="*/ 0 h 41"/>
                  <a:gd name="txR" fmla="*/ 42 w 42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1" y="40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0"/>
                  </a:cxn>
                  <a:cxn ang="0">
                    <a:pos x="17" y="20"/>
                  </a:cxn>
                  <a:cxn ang="0">
                    <a:pos x="17" y="2"/>
                  </a:cxn>
                  <a:cxn ang="0">
                    <a:pos x="2" y="2"/>
                  </a:cxn>
                  <a:cxn ang="0">
                    <a:pos x="24" y="2"/>
                  </a:cxn>
                  <a:cxn ang="0">
                    <a:pos x="24" y="20"/>
                  </a:cxn>
                  <a:cxn ang="0">
                    <a:pos x="38" y="20"/>
                  </a:cxn>
                  <a:cxn ang="0">
                    <a:pos x="38" y="2"/>
                  </a:cxn>
                  <a:cxn ang="0">
                    <a:pos x="24" y="2"/>
                  </a:cxn>
                  <a:cxn ang="0">
                    <a:pos x="2" y="21"/>
                  </a:cxn>
                  <a:cxn ang="0">
                    <a:pos x="2" y="37"/>
                  </a:cxn>
                  <a:cxn ang="0">
                    <a:pos x="17" y="37"/>
                  </a:cxn>
                  <a:cxn ang="0">
                    <a:pos x="17" y="21"/>
                  </a:cxn>
                  <a:cxn ang="0">
                    <a:pos x="2" y="21"/>
                  </a:cxn>
                  <a:cxn ang="0">
                    <a:pos x="24" y="21"/>
                  </a:cxn>
                  <a:cxn ang="0">
                    <a:pos x="24" y="37"/>
                  </a:cxn>
                  <a:cxn ang="0">
                    <a:pos x="38" y="37"/>
                  </a:cxn>
                  <a:cxn ang="0">
                    <a:pos x="38" y="21"/>
                  </a:cxn>
                  <a:cxn ang="0">
                    <a:pos x="24" y="21"/>
                  </a:cxn>
                  <a:cxn ang="0">
                    <a:pos x="0" y="0"/>
                  </a:cxn>
                </a:cxnLst>
                <a:rect l="txL" t="txT" r="txR" b="txB"/>
                <a:pathLst>
                  <a:path w="42" h="41">
                    <a:moveTo>
                      <a:pt x="0" y="0"/>
                    </a:moveTo>
                    <a:lnTo>
                      <a:pt x="0" y="40"/>
                    </a:lnTo>
                    <a:lnTo>
                      <a:pt x="41" y="40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0"/>
                    </a:lnTo>
                    <a:lnTo>
                      <a:pt x="17" y="20"/>
                    </a:lnTo>
                    <a:lnTo>
                      <a:pt x="17" y="2"/>
                    </a:lnTo>
                    <a:lnTo>
                      <a:pt x="2" y="2"/>
                    </a:lnTo>
                    <a:lnTo>
                      <a:pt x="24" y="2"/>
                    </a:lnTo>
                    <a:lnTo>
                      <a:pt x="24" y="20"/>
                    </a:lnTo>
                    <a:lnTo>
                      <a:pt x="38" y="20"/>
                    </a:lnTo>
                    <a:lnTo>
                      <a:pt x="38" y="2"/>
                    </a:lnTo>
                    <a:lnTo>
                      <a:pt x="24" y="2"/>
                    </a:lnTo>
                    <a:lnTo>
                      <a:pt x="2" y="21"/>
                    </a:lnTo>
                    <a:lnTo>
                      <a:pt x="2" y="37"/>
                    </a:lnTo>
                    <a:lnTo>
                      <a:pt x="17" y="37"/>
                    </a:lnTo>
                    <a:lnTo>
                      <a:pt x="17" y="21"/>
                    </a:lnTo>
                    <a:lnTo>
                      <a:pt x="2" y="21"/>
                    </a:lnTo>
                    <a:lnTo>
                      <a:pt x="24" y="21"/>
                    </a:lnTo>
                    <a:lnTo>
                      <a:pt x="24" y="37"/>
                    </a:lnTo>
                    <a:lnTo>
                      <a:pt x="38" y="37"/>
                    </a:lnTo>
                    <a:lnTo>
                      <a:pt x="38" y="21"/>
                    </a:lnTo>
                    <a:lnTo>
                      <a:pt x="24" y="2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447" name="Rectangle 296"/>
              <p:cNvSpPr/>
              <p:nvPr/>
            </p:nvSpPr>
            <p:spPr>
              <a:xfrm>
                <a:off x="5693" y="1027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448" name="Rectangle 297"/>
              <p:cNvSpPr/>
              <p:nvPr/>
            </p:nvSpPr>
            <p:spPr>
              <a:xfrm>
                <a:off x="5689" y="1001"/>
                <a:ext cx="39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449" name="Rectangle 298"/>
              <p:cNvSpPr/>
              <p:nvPr/>
            </p:nvSpPr>
            <p:spPr>
              <a:xfrm>
                <a:off x="5693" y="1005"/>
                <a:ext cx="31" cy="17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450" name="Freeform 299"/>
              <p:cNvSpPr/>
              <p:nvPr/>
            </p:nvSpPr>
            <p:spPr>
              <a:xfrm>
                <a:off x="5688" y="999"/>
                <a:ext cx="41" cy="41"/>
              </a:xfrm>
              <a:custGeom>
                <a:avLst/>
                <a:gdLst>
                  <a:gd name="txL" fmla="*/ 0 w 41"/>
                  <a:gd name="txT" fmla="*/ 0 h 41"/>
                  <a:gd name="txR" fmla="*/ 41 w 41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0" y="40"/>
                  </a:cxn>
                  <a:cxn ang="0">
                    <a:pos x="4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0"/>
                  </a:cxn>
                  <a:cxn ang="0">
                    <a:pos x="17" y="20"/>
                  </a:cxn>
                  <a:cxn ang="0">
                    <a:pos x="17" y="2"/>
                  </a:cxn>
                  <a:cxn ang="0">
                    <a:pos x="2" y="2"/>
                  </a:cxn>
                  <a:cxn ang="0">
                    <a:pos x="23" y="2"/>
                  </a:cxn>
                  <a:cxn ang="0">
                    <a:pos x="23" y="20"/>
                  </a:cxn>
                  <a:cxn ang="0">
                    <a:pos x="38" y="20"/>
                  </a:cxn>
                  <a:cxn ang="0">
                    <a:pos x="38" y="2"/>
                  </a:cxn>
                  <a:cxn ang="0">
                    <a:pos x="23" y="2"/>
                  </a:cxn>
                  <a:cxn ang="0">
                    <a:pos x="2" y="21"/>
                  </a:cxn>
                  <a:cxn ang="0">
                    <a:pos x="2" y="37"/>
                  </a:cxn>
                  <a:cxn ang="0">
                    <a:pos x="17" y="37"/>
                  </a:cxn>
                  <a:cxn ang="0">
                    <a:pos x="17" y="21"/>
                  </a:cxn>
                  <a:cxn ang="0">
                    <a:pos x="2" y="21"/>
                  </a:cxn>
                  <a:cxn ang="0">
                    <a:pos x="23" y="21"/>
                  </a:cxn>
                  <a:cxn ang="0">
                    <a:pos x="23" y="37"/>
                  </a:cxn>
                  <a:cxn ang="0">
                    <a:pos x="38" y="37"/>
                  </a:cxn>
                  <a:cxn ang="0">
                    <a:pos x="38" y="21"/>
                  </a:cxn>
                  <a:cxn ang="0">
                    <a:pos x="23" y="21"/>
                  </a:cxn>
                  <a:cxn ang="0">
                    <a:pos x="0" y="0"/>
                  </a:cxn>
                </a:cxnLst>
                <a:rect l="txL" t="txT" r="txR" b="txB"/>
                <a:pathLst>
                  <a:path w="41" h="41">
                    <a:moveTo>
                      <a:pt x="0" y="0"/>
                    </a:moveTo>
                    <a:lnTo>
                      <a:pt x="0" y="40"/>
                    </a:lnTo>
                    <a:lnTo>
                      <a:pt x="40" y="40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0"/>
                    </a:lnTo>
                    <a:lnTo>
                      <a:pt x="17" y="20"/>
                    </a:lnTo>
                    <a:lnTo>
                      <a:pt x="17" y="2"/>
                    </a:lnTo>
                    <a:lnTo>
                      <a:pt x="2" y="2"/>
                    </a:lnTo>
                    <a:lnTo>
                      <a:pt x="23" y="2"/>
                    </a:lnTo>
                    <a:lnTo>
                      <a:pt x="23" y="20"/>
                    </a:lnTo>
                    <a:lnTo>
                      <a:pt x="38" y="20"/>
                    </a:lnTo>
                    <a:lnTo>
                      <a:pt x="38" y="2"/>
                    </a:lnTo>
                    <a:lnTo>
                      <a:pt x="23" y="2"/>
                    </a:lnTo>
                    <a:lnTo>
                      <a:pt x="2" y="21"/>
                    </a:lnTo>
                    <a:lnTo>
                      <a:pt x="2" y="37"/>
                    </a:lnTo>
                    <a:lnTo>
                      <a:pt x="17" y="37"/>
                    </a:lnTo>
                    <a:lnTo>
                      <a:pt x="17" y="21"/>
                    </a:lnTo>
                    <a:lnTo>
                      <a:pt x="2" y="21"/>
                    </a:lnTo>
                    <a:lnTo>
                      <a:pt x="23" y="21"/>
                    </a:lnTo>
                    <a:lnTo>
                      <a:pt x="23" y="37"/>
                    </a:lnTo>
                    <a:lnTo>
                      <a:pt x="38" y="37"/>
                    </a:lnTo>
                    <a:lnTo>
                      <a:pt x="38" y="21"/>
                    </a:lnTo>
                    <a:lnTo>
                      <a:pt x="23" y="2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451" name="Rectangle 300"/>
              <p:cNvSpPr/>
              <p:nvPr/>
            </p:nvSpPr>
            <p:spPr>
              <a:xfrm>
                <a:off x="5852" y="1027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452" name="Rectangle 301"/>
              <p:cNvSpPr/>
              <p:nvPr/>
            </p:nvSpPr>
            <p:spPr>
              <a:xfrm>
                <a:off x="5848" y="1000"/>
                <a:ext cx="39" cy="24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453" name="Rectangle 302"/>
              <p:cNvSpPr/>
              <p:nvPr/>
            </p:nvSpPr>
            <p:spPr>
              <a:xfrm>
                <a:off x="5852" y="1004"/>
                <a:ext cx="31" cy="18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454" name="Freeform 303"/>
              <p:cNvSpPr/>
              <p:nvPr/>
            </p:nvSpPr>
            <p:spPr>
              <a:xfrm>
                <a:off x="5847" y="999"/>
                <a:ext cx="41" cy="41"/>
              </a:xfrm>
              <a:custGeom>
                <a:avLst/>
                <a:gdLst>
                  <a:gd name="txL" fmla="*/ 0 w 41"/>
                  <a:gd name="txT" fmla="*/ 0 h 41"/>
                  <a:gd name="txR" fmla="*/ 41 w 41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0" y="40"/>
                  </a:cxn>
                  <a:cxn ang="0">
                    <a:pos x="40" y="0"/>
                  </a:cxn>
                  <a:cxn ang="0">
                    <a:pos x="0" y="0"/>
                  </a:cxn>
                  <a:cxn ang="0">
                    <a:pos x="1" y="2"/>
                  </a:cxn>
                  <a:cxn ang="0">
                    <a:pos x="1" y="20"/>
                  </a:cxn>
                  <a:cxn ang="0">
                    <a:pos x="16" y="20"/>
                  </a:cxn>
                  <a:cxn ang="0">
                    <a:pos x="16" y="2"/>
                  </a:cxn>
                  <a:cxn ang="0">
                    <a:pos x="1" y="2"/>
                  </a:cxn>
                  <a:cxn ang="0">
                    <a:pos x="22" y="2"/>
                  </a:cxn>
                  <a:cxn ang="0">
                    <a:pos x="22" y="20"/>
                  </a:cxn>
                  <a:cxn ang="0">
                    <a:pos x="37" y="20"/>
                  </a:cxn>
                  <a:cxn ang="0">
                    <a:pos x="37" y="2"/>
                  </a:cxn>
                  <a:cxn ang="0">
                    <a:pos x="22" y="2"/>
                  </a:cxn>
                  <a:cxn ang="0">
                    <a:pos x="1" y="20"/>
                  </a:cxn>
                  <a:cxn ang="0">
                    <a:pos x="1" y="37"/>
                  </a:cxn>
                  <a:cxn ang="0">
                    <a:pos x="16" y="37"/>
                  </a:cxn>
                  <a:cxn ang="0">
                    <a:pos x="16" y="20"/>
                  </a:cxn>
                  <a:cxn ang="0">
                    <a:pos x="1" y="20"/>
                  </a:cxn>
                  <a:cxn ang="0">
                    <a:pos x="22" y="20"/>
                  </a:cxn>
                  <a:cxn ang="0">
                    <a:pos x="22" y="37"/>
                  </a:cxn>
                  <a:cxn ang="0">
                    <a:pos x="37" y="37"/>
                  </a:cxn>
                  <a:cxn ang="0">
                    <a:pos x="37" y="20"/>
                  </a:cxn>
                  <a:cxn ang="0">
                    <a:pos x="22" y="20"/>
                  </a:cxn>
                  <a:cxn ang="0">
                    <a:pos x="0" y="0"/>
                  </a:cxn>
                </a:cxnLst>
                <a:rect l="txL" t="txT" r="txR" b="txB"/>
                <a:pathLst>
                  <a:path w="41" h="41">
                    <a:moveTo>
                      <a:pt x="0" y="0"/>
                    </a:moveTo>
                    <a:lnTo>
                      <a:pt x="0" y="40"/>
                    </a:lnTo>
                    <a:lnTo>
                      <a:pt x="40" y="40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20"/>
                    </a:lnTo>
                    <a:lnTo>
                      <a:pt x="16" y="20"/>
                    </a:lnTo>
                    <a:lnTo>
                      <a:pt x="16" y="2"/>
                    </a:lnTo>
                    <a:lnTo>
                      <a:pt x="1" y="2"/>
                    </a:lnTo>
                    <a:lnTo>
                      <a:pt x="22" y="2"/>
                    </a:lnTo>
                    <a:lnTo>
                      <a:pt x="22" y="20"/>
                    </a:lnTo>
                    <a:lnTo>
                      <a:pt x="37" y="20"/>
                    </a:lnTo>
                    <a:lnTo>
                      <a:pt x="37" y="2"/>
                    </a:lnTo>
                    <a:lnTo>
                      <a:pt x="22" y="2"/>
                    </a:lnTo>
                    <a:lnTo>
                      <a:pt x="1" y="20"/>
                    </a:lnTo>
                    <a:lnTo>
                      <a:pt x="1" y="37"/>
                    </a:lnTo>
                    <a:lnTo>
                      <a:pt x="16" y="37"/>
                    </a:lnTo>
                    <a:lnTo>
                      <a:pt x="16" y="20"/>
                    </a:lnTo>
                    <a:lnTo>
                      <a:pt x="1" y="20"/>
                    </a:lnTo>
                    <a:lnTo>
                      <a:pt x="22" y="20"/>
                    </a:lnTo>
                    <a:lnTo>
                      <a:pt x="22" y="37"/>
                    </a:lnTo>
                    <a:lnTo>
                      <a:pt x="37" y="37"/>
                    </a:lnTo>
                    <a:lnTo>
                      <a:pt x="37" y="20"/>
                    </a:lnTo>
                    <a:lnTo>
                      <a:pt x="22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455" name="Rectangle 304"/>
              <p:cNvSpPr/>
              <p:nvPr/>
            </p:nvSpPr>
            <p:spPr>
              <a:xfrm>
                <a:off x="5799" y="1027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456" name="Rectangle 305"/>
              <p:cNvSpPr/>
              <p:nvPr/>
            </p:nvSpPr>
            <p:spPr>
              <a:xfrm>
                <a:off x="5795" y="1000"/>
                <a:ext cx="39" cy="24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457" name="Rectangle 306"/>
              <p:cNvSpPr/>
              <p:nvPr/>
            </p:nvSpPr>
            <p:spPr>
              <a:xfrm>
                <a:off x="5799" y="1004"/>
                <a:ext cx="31" cy="18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458" name="Freeform 307"/>
              <p:cNvSpPr/>
              <p:nvPr/>
            </p:nvSpPr>
            <p:spPr>
              <a:xfrm>
                <a:off x="5793" y="999"/>
                <a:ext cx="42" cy="41"/>
              </a:xfrm>
              <a:custGeom>
                <a:avLst/>
                <a:gdLst>
                  <a:gd name="txL" fmla="*/ 0 w 42"/>
                  <a:gd name="txT" fmla="*/ 0 h 41"/>
                  <a:gd name="txR" fmla="*/ 42 w 42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1" y="40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0"/>
                  </a:cxn>
                  <a:cxn ang="0">
                    <a:pos x="18" y="20"/>
                  </a:cxn>
                  <a:cxn ang="0">
                    <a:pos x="18" y="2"/>
                  </a:cxn>
                  <a:cxn ang="0">
                    <a:pos x="2" y="2"/>
                  </a:cxn>
                  <a:cxn ang="0">
                    <a:pos x="24" y="2"/>
                  </a:cxn>
                  <a:cxn ang="0">
                    <a:pos x="24" y="20"/>
                  </a:cxn>
                  <a:cxn ang="0">
                    <a:pos x="39" y="20"/>
                  </a:cxn>
                  <a:cxn ang="0">
                    <a:pos x="39" y="2"/>
                  </a:cxn>
                  <a:cxn ang="0">
                    <a:pos x="24" y="2"/>
                  </a:cxn>
                  <a:cxn ang="0">
                    <a:pos x="2" y="20"/>
                  </a:cxn>
                  <a:cxn ang="0">
                    <a:pos x="2" y="37"/>
                  </a:cxn>
                  <a:cxn ang="0">
                    <a:pos x="18" y="37"/>
                  </a:cxn>
                  <a:cxn ang="0">
                    <a:pos x="18" y="20"/>
                  </a:cxn>
                  <a:cxn ang="0">
                    <a:pos x="2" y="20"/>
                  </a:cxn>
                  <a:cxn ang="0">
                    <a:pos x="24" y="20"/>
                  </a:cxn>
                  <a:cxn ang="0">
                    <a:pos x="24" y="37"/>
                  </a:cxn>
                  <a:cxn ang="0">
                    <a:pos x="39" y="37"/>
                  </a:cxn>
                  <a:cxn ang="0">
                    <a:pos x="39" y="20"/>
                  </a:cxn>
                  <a:cxn ang="0">
                    <a:pos x="24" y="20"/>
                  </a:cxn>
                  <a:cxn ang="0">
                    <a:pos x="0" y="0"/>
                  </a:cxn>
                </a:cxnLst>
                <a:rect l="txL" t="txT" r="txR" b="txB"/>
                <a:pathLst>
                  <a:path w="42" h="41">
                    <a:moveTo>
                      <a:pt x="0" y="0"/>
                    </a:moveTo>
                    <a:lnTo>
                      <a:pt x="0" y="40"/>
                    </a:lnTo>
                    <a:lnTo>
                      <a:pt x="41" y="40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0"/>
                    </a:lnTo>
                    <a:lnTo>
                      <a:pt x="18" y="20"/>
                    </a:lnTo>
                    <a:lnTo>
                      <a:pt x="18" y="2"/>
                    </a:lnTo>
                    <a:lnTo>
                      <a:pt x="2" y="2"/>
                    </a:lnTo>
                    <a:lnTo>
                      <a:pt x="24" y="2"/>
                    </a:lnTo>
                    <a:lnTo>
                      <a:pt x="24" y="20"/>
                    </a:lnTo>
                    <a:lnTo>
                      <a:pt x="39" y="20"/>
                    </a:lnTo>
                    <a:lnTo>
                      <a:pt x="39" y="2"/>
                    </a:lnTo>
                    <a:lnTo>
                      <a:pt x="24" y="2"/>
                    </a:lnTo>
                    <a:lnTo>
                      <a:pt x="2" y="20"/>
                    </a:lnTo>
                    <a:lnTo>
                      <a:pt x="2" y="37"/>
                    </a:lnTo>
                    <a:lnTo>
                      <a:pt x="18" y="37"/>
                    </a:lnTo>
                    <a:lnTo>
                      <a:pt x="18" y="20"/>
                    </a:lnTo>
                    <a:lnTo>
                      <a:pt x="2" y="20"/>
                    </a:lnTo>
                    <a:lnTo>
                      <a:pt x="24" y="20"/>
                    </a:lnTo>
                    <a:lnTo>
                      <a:pt x="24" y="37"/>
                    </a:lnTo>
                    <a:lnTo>
                      <a:pt x="39" y="37"/>
                    </a:lnTo>
                    <a:lnTo>
                      <a:pt x="39" y="20"/>
                    </a:lnTo>
                    <a:lnTo>
                      <a:pt x="24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459" name="Rectangle 308"/>
              <p:cNvSpPr/>
              <p:nvPr/>
            </p:nvSpPr>
            <p:spPr>
              <a:xfrm>
                <a:off x="5905" y="1099"/>
                <a:ext cx="30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460" name="Rectangle 309"/>
              <p:cNvSpPr/>
              <p:nvPr/>
            </p:nvSpPr>
            <p:spPr>
              <a:xfrm>
                <a:off x="5901" y="1072"/>
                <a:ext cx="38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461" name="Rectangle 310"/>
              <p:cNvSpPr/>
              <p:nvPr/>
            </p:nvSpPr>
            <p:spPr>
              <a:xfrm>
                <a:off x="5905" y="1076"/>
                <a:ext cx="30" cy="16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462" name="Freeform 311"/>
              <p:cNvSpPr/>
              <p:nvPr/>
            </p:nvSpPr>
            <p:spPr>
              <a:xfrm>
                <a:off x="5897" y="1071"/>
                <a:ext cx="43" cy="41"/>
              </a:xfrm>
              <a:custGeom>
                <a:avLst/>
                <a:gdLst>
                  <a:gd name="txL" fmla="*/ 0 w 43"/>
                  <a:gd name="txT" fmla="*/ 0 h 41"/>
                  <a:gd name="txR" fmla="*/ 43 w 43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2" y="40"/>
                  </a:cxn>
                  <a:cxn ang="0">
                    <a:pos x="42" y="0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2" y="18"/>
                  </a:cxn>
                  <a:cxn ang="0">
                    <a:pos x="18" y="18"/>
                  </a:cxn>
                  <a:cxn ang="0">
                    <a:pos x="18" y="1"/>
                  </a:cxn>
                  <a:cxn ang="0">
                    <a:pos x="2" y="1"/>
                  </a:cxn>
                  <a:cxn ang="0">
                    <a:pos x="24" y="1"/>
                  </a:cxn>
                  <a:cxn ang="0">
                    <a:pos x="24" y="18"/>
                  </a:cxn>
                  <a:cxn ang="0">
                    <a:pos x="40" y="18"/>
                  </a:cxn>
                  <a:cxn ang="0">
                    <a:pos x="40" y="1"/>
                  </a:cxn>
                  <a:cxn ang="0">
                    <a:pos x="24" y="1"/>
                  </a:cxn>
                  <a:cxn ang="0">
                    <a:pos x="2" y="20"/>
                  </a:cxn>
                  <a:cxn ang="0">
                    <a:pos x="2" y="37"/>
                  </a:cxn>
                  <a:cxn ang="0">
                    <a:pos x="18" y="37"/>
                  </a:cxn>
                  <a:cxn ang="0">
                    <a:pos x="18" y="20"/>
                  </a:cxn>
                  <a:cxn ang="0">
                    <a:pos x="2" y="20"/>
                  </a:cxn>
                  <a:cxn ang="0">
                    <a:pos x="24" y="20"/>
                  </a:cxn>
                  <a:cxn ang="0">
                    <a:pos x="24" y="37"/>
                  </a:cxn>
                  <a:cxn ang="0">
                    <a:pos x="40" y="37"/>
                  </a:cxn>
                  <a:cxn ang="0">
                    <a:pos x="40" y="20"/>
                  </a:cxn>
                  <a:cxn ang="0">
                    <a:pos x="24" y="20"/>
                  </a:cxn>
                  <a:cxn ang="0">
                    <a:pos x="0" y="0"/>
                  </a:cxn>
                </a:cxnLst>
                <a:rect l="txL" t="txT" r="txR" b="txB"/>
                <a:pathLst>
                  <a:path w="43" h="41">
                    <a:moveTo>
                      <a:pt x="0" y="0"/>
                    </a:moveTo>
                    <a:lnTo>
                      <a:pt x="0" y="40"/>
                    </a:lnTo>
                    <a:lnTo>
                      <a:pt x="42" y="40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2" y="18"/>
                    </a:lnTo>
                    <a:lnTo>
                      <a:pt x="18" y="18"/>
                    </a:lnTo>
                    <a:lnTo>
                      <a:pt x="18" y="1"/>
                    </a:lnTo>
                    <a:lnTo>
                      <a:pt x="2" y="1"/>
                    </a:lnTo>
                    <a:lnTo>
                      <a:pt x="24" y="1"/>
                    </a:lnTo>
                    <a:lnTo>
                      <a:pt x="24" y="18"/>
                    </a:lnTo>
                    <a:lnTo>
                      <a:pt x="40" y="18"/>
                    </a:lnTo>
                    <a:lnTo>
                      <a:pt x="40" y="1"/>
                    </a:lnTo>
                    <a:lnTo>
                      <a:pt x="24" y="1"/>
                    </a:lnTo>
                    <a:lnTo>
                      <a:pt x="2" y="20"/>
                    </a:lnTo>
                    <a:lnTo>
                      <a:pt x="2" y="37"/>
                    </a:lnTo>
                    <a:lnTo>
                      <a:pt x="18" y="37"/>
                    </a:lnTo>
                    <a:lnTo>
                      <a:pt x="18" y="20"/>
                    </a:lnTo>
                    <a:lnTo>
                      <a:pt x="2" y="20"/>
                    </a:lnTo>
                    <a:lnTo>
                      <a:pt x="24" y="20"/>
                    </a:lnTo>
                    <a:lnTo>
                      <a:pt x="24" y="37"/>
                    </a:lnTo>
                    <a:lnTo>
                      <a:pt x="40" y="37"/>
                    </a:lnTo>
                    <a:lnTo>
                      <a:pt x="40" y="20"/>
                    </a:lnTo>
                    <a:lnTo>
                      <a:pt x="24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463" name="Rectangle 312"/>
              <p:cNvSpPr/>
              <p:nvPr/>
            </p:nvSpPr>
            <p:spPr>
              <a:xfrm>
                <a:off x="5705" y="1071"/>
                <a:ext cx="78" cy="72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464" name="Rectangle 313"/>
              <p:cNvSpPr/>
              <p:nvPr/>
            </p:nvSpPr>
            <p:spPr>
              <a:xfrm>
                <a:off x="5709" y="1075"/>
                <a:ext cx="70" cy="65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465" name="Freeform 314"/>
              <p:cNvSpPr/>
              <p:nvPr/>
            </p:nvSpPr>
            <p:spPr>
              <a:xfrm>
                <a:off x="5962" y="970"/>
                <a:ext cx="103" cy="175"/>
              </a:xfrm>
              <a:custGeom>
                <a:avLst/>
                <a:gdLst>
                  <a:gd name="txL" fmla="*/ 0 w 103"/>
                  <a:gd name="txT" fmla="*/ 0 h 175"/>
                  <a:gd name="txR" fmla="*/ 103 w 103"/>
                  <a:gd name="txB" fmla="*/ 175 h 175"/>
                </a:gdLst>
                <a:ahLst/>
                <a:cxnLst>
                  <a:cxn ang="0">
                    <a:pos x="0" y="174"/>
                  </a:cxn>
                  <a:cxn ang="0">
                    <a:pos x="102" y="130"/>
                  </a:cxn>
                  <a:cxn ang="0">
                    <a:pos x="102" y="0"/>
                  </a:cxn>
                  <a:cxn ang="0">
                    <a:pos x="0" y="10"/>
                  </a:cxn>
                  <a:cxn ang="0">
                    <a:pos x="0" y="174"/>
                  </a:cxn>
                </a:cxnLst>
                <a:rect l="txL" t="txT" r="txR" b="txB"/>
                <a:pathLst>
                  <a:path w="103" h="175">
                    <a:moveTo>
                      <a:pt x="0" y="174"/>
                    </a:moveTo>
                    <a:lnTo>
                      <a:pt x="102" y="130"/>
                    </a:lnTo>
                    <a:lnTo>
                      <a:pt x="102" y="0"/>
                    </a:lnTo>
                    <a:lnTo>
                      <a:pt x="0" y="10"/>
                    </a:lnTo>
                    <a:lnTo>
                      <a:pt x="0" y="174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466" name="Freeform 315"/>
              <p:cNvSpPr/>
              <p:nvPr/>
            </p:nvSpPr>
            <p:spPr>
              <a:xfrm>
                <a:off x="5455" y="954"/>
                <a:ext cx="617" cy="32"/>
              </a:xfrm>
              <a:custGeom>
                <a:avLst/>
                <a:gdLst>
                  <a:gd name="txL" fmla="*/ 0 w 617"/>
                  <a:gd name="txT" fmla="*/ 0 h 32"/>
                  <a:gd name="txR" fmla="*/ 617 w 617"/>
                  <a:gd name="txB" fmla="*/ 32 h 32"/>
                </a:gdLst>
                <a:ahLst/>
                <a:cxnLst>
                  <a:cxn ang="0">
                    <a:pos x="0" y="13"/>
                  </a:cxn>
                  <a:cxn ang="0">
                    <a:pos x="212" y="2"/>
                  </a:cxn>
                  <a:cxn ang="0">
                    <a:pos x="616" y="0"/>
                  </a:cxn>
                  <a:cxn ang="0">
                    <a:pos x="616" y="18"/>
                  </a:cxn>
                  <a:cxn ang="0">
                    <a:pos x="514" y="31"/>
                  </a:cxn>
                  <a:cxn ang="0">
                    <a:pos x="1" y="21"/>
                  </a:cxn>
                  <a:cxn ang="0">
                    <a:pos x="0" y="13"/>
                  </a:cxn>
                </a:cxnLst>
                <a:rect l="txL" t="txT" r="txR" b="txB"/>
                <a:pathLst>
                  <a:path w="617" h="32">
                    <a:moveTo>
                      <a:pt x="0" y="13"/>
                    </a:moveTo>
                    <a:lnTo>
                      <a:pt x="212" y="2"/>
                    </a:lnTo>
                    <a:lnTo>
                      <a:pt x="616" y="0"/>
                    </a:lnTo>
                    <a:lnTo>
                      <a:pt x="616" y="18"/>
                    </a:lnTo>
                    <a:lnTo>
                      <a:pt x="514" y="31"/>
                    </a:lnTo>
                    <a:lnTo>
                      <a:pt x="1" y="21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8C8C8C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467" name="Freeform 316"/>
              <p:cNvSpPr/>
              <p:nvPr/>
            </p:nvSpPr>
            <p:spPr>
              <a:xfrm>
                <a:off x="5455" y="966"/>
                <a:ext cx="514" cy="20"/>
              </a:xfrm>
              <a:custGeom>
                <a:avLst/>
                <a:gdLst>
                  <a:gd name="txL" fmla="*/ 0 w 514"/>
                  <a:gd name="txT" fmla="*/ 0 h 20"/>
                  <a:gd name="txR" fmla="*/ 514 w 514"/>
                  <a:gd name="txB" fmla="*/ 20 h 20"/>
                </a:gdLst>
                <a:ahLst/>
                <a:cxnLst>
                  <a:cxn ang="0">
                    <a:pos x="0" y="0"/>
                  </a:cxn>
                  <a:cxn ang="0">
                    <a:pos x="0" y="19"/>
                  </a:cxn>
                  <a:cxn ang="0">
                    <a:pos x="513" y="19"/>
                  </a:cxn>
                  <a:cxn ang="0">
                    <a:pos x="513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514" h="20">
                    <a:moveTo>
                      <a:pt x="0" y="0"/>
                    </a:moveTo>
                    <a:lnTo>
                      <a:pt x="0" y="19"/>
                    </a:lnTo>
                    <a:lnTo>
                      <a:pt x="513" y="19"/>
                    </a:lnTo>
                    <a:lnTo>
                      <a:pt x="51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CC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468" name="Rectangle 317"/>
              <p:cNvSpPr/>
              <p:nvPr/>
            </p:nvSpPr>
            <p:spPr>
              <a:xfrm>
                <a:off x="5783" y="1080"/>
                <a:ext cx="8" cy="57"/>
              </a:xfrm>
              <a:prstGeom prst="rect">
                <a:avLst/>
              </a:prstGeom>
              <a:solidFill>
                <a:srgbClr val="E6E6E6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469" name="Rectangle 318"/>
              <p:cNvSpPr/>
              <p:nvPr/>
            </p:nvSpPr>
            <p:spPr>
              <a:xfrm>
                <a:off x="5707" y="1080"/>
                <a:ext cx="8" cy="59"/>
              </a:xfrm>
              <a:prstGeom prst="rect">
                <a:avLst/>
              </a:prstGeom>
              <a:solidFill>
                <a:srgbClr val="E6E6E6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470" name="Rectangle 319"/>
              <p:cNvSpPr/>
              <p:nvPr/>
            </p:nvSpPr>
            <p:spPr>
              <a:xfrm>
                <a:off x="5744" y="1082"/>
                <a:ext cx="8" cy="55"/>
              </a:xfrm>
              <a:prstGeom prst="rect">
                <a:avLst/>
              </a:prstGeom>
              <a:solidFill>
                <a:srgbClr val="E6E6E6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471" name="Freeform 320"/>
              <p:cNvSpPr/>
              <p:nvPr/>
            </p:nvSpPr>
            <p:spPr>
              <a:xfrm>
                <a:off x="5692" y="1139"/>
                <a:ext cx="90" cy="17"/>
              </a:xfrm>
              <a:custGeom>
                <a:avLst/>
                <a:gdLst>
                  <a:gd name="txL" fmla="*/ 0 w 90"/>
                  <a:gd name="txT" fmla="*/ 0 h 17"/>
                  <a:gd name="txR" fmla="*/ 90 w 90"/>
                  <a:gd name="txB" fmla="*/ 17 h 17"/>
                </a:gdLst>
                <a:ahLst/>
                <a:cxnLst>
                  <a:cxn ang="0">
                    <a:pos x="0" y="4"/>
                  </a:cxn>
                  <a:cxn ang="0">
                    <a:pos x="12" y="0"/>
                  </a:cxn>
                  <a:cxn ang="0">
                    <a:pos x="89" y="0"/>
                  </a:cxn>
                  <a:cxn ang="0">
                    <a:pos x="89" y="11"/>
                  </a:cxn>
                  <a:cxn ang="0">
                    <a:pos x="83" y="16"/>
                  </a:cxn>
                  <a:cxn ang="0">
                    <a:pos x="1" y="13"/>
                  </a:cxn>
                  <a:cxn ang="0">
                    <a:pos x="0" y="4"/>
                  </a:cxn>
                </a:cxnLst>
                <a:rect l="txL" t="txT" r="txR" b="txB"/>
                <a:pathLst>
                  <a:path w="90" h="17">
                    <a:moveTo>
                      <a:pt x="0" y="4"/>
                    </a:moveTo>
                    <a:lnTo>
                      <a:pt x="12" y="0"/>
                    </a:lnTo>
                    <a:lnTo>
                      <a:pt x="89" y="0"/>
                    </a:lnTo>
                    <a:lnTo>
                      <a:pt x="89" y="11"/>
                    </a:lnTo>
                    <a:lnTo>
                      <a:pt x="83" y="16"/>
                    </a:lnTo>
                    <a:lnTo>
                      <a:pt x="1" y="13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E6E6E6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472" name="Rectangle 321"/>
              <p:cNvSpPr/>
              <p:nvPr/>
            </p:nvSpPr>
            <p:spPr>
              <a:xfrm>
                <a:off x="5696" y="1148"/>
                <a:ext cx="76" cy="8"/>
              </a:xfrm>
              <a:prstGeom prst="rect">
                <a:avLst/>
              </a:prstGeom>
              <a:solidFill>
                <a:srgbClr val="FFFFFF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473" name="Freeform 322"/>
              <p:cNvSpPr/>
              <p:nvPr/>
            </p:nvSpPr>
            <p:spPr>
              <a:xfrm>
                <a:off x="5688" y="1071"/>
                <a:ext cx="96" cy="17"/>
              </a:xfrm>
              <a:custGeom>
                <a:avLst/>
                <a:gdLst>
                  <a:gd name="txL" fmla="*/ 0 w 96"/>
                  <a:gd name="txT" fmla="*/ 0 h 17"/>
                  <a:gd name="txR" fmla="*/ 96 w 96"/>
                  <a:gd name="txB" fmla="*/ 17 h 17"/>
                </a:gdLst>
                <a:ahLst/>
                <a:cxnLst>
                  <a:cxn ang="0">
                    <a:pos x="0" y="5"/>
                  </a:cxn>
                  <a:cxn ang="0">
                    <a:pos x="16" y="0"/>
                  </a:cxn>
                  <a:cxn ang="0">
                    <a:pos x="95" y="0"/>
                  </a:cxn>
                  <a:cxn ang="0">
                    <a:pos x="95" y="10"/>
                  </a:cxn>
                  <a:cxn ang="0">
                    <a:pos x="86" y="16"/>
                  </a:cxn>
                  <a:cxn ang="0">
                    <a:pos x="1" y="16"/>
                  </a:cxn>
                  <a:cxn ang="0">
                    <a:pos x="0" y="5"/>
                  </a:cxn>
                </a:cxnLst>
                <a:rect l="txL" t="txT" r="txR" b="txB"/>
                <a:pathLst>
                  <a:path w="96" h="17">
                    <a:moveTo>
                      <a:pt x="0" y="5"/>
                    </a:moveTo>
                    <a:lnTo>
                      <a:pt x="16" y="0"/>
                    </a:lnTo>
                    <a:lnTo>
                      <a:pt x="95" y="0"/>
                    </a:lnTo>
                    <a:lnTo>
                      <a:pt x="95" y="10"/>
                    </a:lnTo>
                    <a:lnTo>
                      <a:pt x="86" y="16"/>
                    </a:lnTo>
                    <a:lnTo>
                      <a:pt x="1" y="16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E6E6E6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474" name="Rectangle 323"/>
              <p:cNvSpPr/>
              <p:nvPr/>
            </p:nvSpPr>
            <p:spPr>
              <a:xfrm>
                <a:off x="5692" y="1077"/>
                <a:ext cx="80" cy="8"/>
              </a:xfrm>
              <a:prstGeom prst="rect">
                <a:avLst/>
              </a:prstGeom>
              <a:solidFill>
                <a:srgbClr val="FFFFFF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475" name="Oval 324"/>
              <p:cNvSpPr/>
              <p:nvPr/>
            </p:nvSpPr>
            <p:spPr>
              <a:xfrm>
                <a:off x="5740" y="1112"/>
                <a:ext cx="8" cy="8"/>
              </a:xfrm>
              <a:prstGeom prst="ellipse">
                <a:avLst/>
              </a:prstGeom>
              <a:solidFill>
                <a:srgbClr val="E6E6E6"/>
              </a:solidFill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476" name="Freeform 325"/>
              <p:cNvSpPr/>
              <p:nvPr/>
            </p:nvSpPr>
            <p:spPr>
              <a:xfrm>
                <a:off x="5707" y="1136"/>
                <a:ext cx="32" cy="17"/>
              </a:xfrm>
              <a:custGeom>
                <a:avLst/>
                <a:gdLst>
                  <a:gd name="txL" fmla="*/ 0 w 32"/>
                  <a:gd name="txT" fmla="*/ 0 h 17"/>
                  <a:gd name="txR" fmla="*/ 32 w 32"/>
                  <a:gd name="txB" fmla="*/ 17 h 17"/>
                </a:gdLst>
                <a:ahLst/>
                <a:cxnLst>
                  <a:cxn ang="0">
                    <a:pos x="0" y="16"/>
                  </a:cxn>
                  <a:cxn ang="0">
                    <a:pos x="2" y="10"/>
                  </a:cxn>
                  <a:cxn ang="0">
                    <a:pos x="4" y="10"/>
                  </a:cxn>
                  <a:cxn ang="0">
                    <a:pos x="8" y="0"/>
                  </a:cxn>
                  <a:cxn ang="0">
                    <a:pos x="31" y="0"/>
                  </a:cxn>
                  <a:cxn ang="0">
                    <a:pos x="29" y="5"/>
                  </a:cxn>
                  <a:cxn ang="0">
                    <a:pos x="31" y="10"/>
                  </a:cxn>
                  <a:cxn ang="0">
                    <a:pos x="29" y="16"/>
                  </a:cxn>
                  <a:cxn ang="0">
                    <a:pos x="28" y="16"/>
                  </a:cxn>
                  <a:cxn ang="0">
                    <a:pos x="0" y="16"/>
                  </a:cxn>
                </a:cxnLst>
                <a:rect l="txL" t="txT" r="txR" b="txB"/>
                <a:pathLst>
                  <a:path w="32" h="17">
                    <a:moveTo>
                      <a:pt x="0" y="16"/>
                    </a:moveTo>
                    <a:lnTo>
                      <a:pt x="2" y="10"/>
                    </a:lnTo>
                    <a:lnTo>
                      <a:pt x="4" y="10"/>
                    </a:lnTo>
                    <a:lnTo>
                      <a:pt x="8" y="0"/>
                    </a:lnTo>
                    <a:lnTo>
                      <a:pt x="31" y="0"/>
                    </a:lnTo>
                    <a:lnTo>
                      <a:pt x="29" y="5"/>
                    </a:lnTo>
                    <a:lnTo>
                      <a:pt x="31" y="10"/>
                    </a:lnTo>
                    <a:lnTo>
                      <a:pt x="29" y="16"/>
                    </a:lnTo>
                    <a:lnTo>
                      <a:pt x="28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E6E6E6">
                  <a:alpha val="100000"/>
                </a:srgbClr>
              </a:solidFill>
              <a:ln w="9525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477" name="Freeform 326"/>
              <p:cNvSpPr/>
              <p:nvPr/>
            </p:nvSpPr>
            <p:spPr>
              <a:xfrm>
                <a:off x="5742" y="1137"/>
                <a:ext cx="35" cy="17"/>
              </a:xfrm>
              <a:custGeom>
                <a:avLst/>
                <a:gdLst>
                  <a:gd name="txL" fmla="*/ 0 w 35"/>
                  <a:gd name="txT" fmla="*/ 0 h 17"/>
                  <a:gd name="txR" fmla="*/ 35 w 35"/>
                  <a:gd name="txB" fmla="*/ 17 h 17"/>
                </a:gdLst>
                <a:ahLst/>
                <a:cxnLst>
                  <a:cxn ang="0">
                    <a:pos x="0" y="16"/>
                  </a:cxn>
                  <a:cxn ang="0">
                    <a:pos x="10" y="0"/>
                  </a:cxn>
                  <a:cxn ang="0">
                    <a:pos x="34" y="0"/>
                  </a:cxn>
                  <a:cxn ang="0">
                    <a:pos x="32" y="16"/>
                  </a:cxn>
                  <a:cxn ang="0">
                    <a:pos x="34" y="16"/>
                  </a:cxn>
                  <a:cxn ang="0">
                    <a:pos x="31" y="16"/>
                  </a:cxn>
                  <a:cxn ang="0">
                    <a:pos x="0" y="16"/>
                  </a:cxn>
                </a:cxnLst>
                <a:rect l="txL" t="txT" r="txR" b="txB"/>
                <a:pathLst>
                  <a:path w="35" h="17">
                    <a:moveTo>
                      <a:pt x="0" y="16"/>
                    </a:moveTo>
                    <a:lnTo>
                      <a:pt x="10" y="0"/>
                    </a:lnTo>
                    <a:lnTo>
                      <a:pt x="34" y="0"/>
                    </a:lnTo>
                    <a:lnTo>
                      <a:pt x="32" y="16"/>
                    </a:lnTo>
                    <a:lnTo>
                      <a:pt x="34" y="16"/>
                    </a:lnTo>
                    <a:lnTo>
                      <a:pt x="31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E6E6E6">
                  <a:alpha val="100000"/>
                </a:srgbClr>
              </a:solidFill>
              <a:ln w="9525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grpSp>
        <p:nvGrpSpPr>
          <p:cNvPr id="1034" name="Group 338"/>
          <p:cNvGrpSpPr/>
          <p:nvPr/>
        </p:nvGrpSpPr>
        <p:grpSpPr>
          <a:xfrm>
            <a:off x="4225925" y="3170238"/>
            <a:ext cx="1196975" cy="715962"/>
            <a:chOff x="1868" y="3380"/>
            <a:chExt cx="1040" cy="432"/>
          </a:xfrm>
        </p:grpSpPr>
        <p:sp>
          <p:nvSpPr>
            <p:cNvPr id="1944" name="AutoShape 339"/>
            <p:cNvSpPr/>
            <p:nvPr/>
          </p:nvSpPr>
          <p:spPr>
            <a:xfrm>
              <a:off x="1868" y="3380"/>
              <a:ext cx="1040" cy="43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45" name="Freeform 340"/>
            <p:cNvSpPr/>
            <p:nvPr/>
          </p:nvSpPr>
          <p:spPr>
            <a:xfrm>
              <a:off x="1964" y="3505"/>
              <a:ext cx="419" cy="30"/>
            </a:xfrm>
            <a:custGeom>
              <a:avLst/>
              <a:gdLst>
                <a:gd name="txL" fmla="*/ 0 w 781"/>
                <a:gd name="txT" fmla="*/ 0 h 64"/>
                <a:gd name="txR" fmla="*/ 781 w 781"/>
                <a:gd name="txB" fmla="*/ 64 h 64"/>
              </a:gdLst>
              <a:ahLst/>
              <a:cxnLst>
                <a:cxn ang="0">
                  <a:pos x="10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</a:cxnLst>
              <a:rect l="txL" t="txT" r="txR" b="txB"/>
              <a:pathLst>
                <a:path w="781" h="64">
                  <a:moveTo>
                    <a:pt x="780" y="0"/>
                  </a:moveTo>
                  <a:lnTo>
                    <a:pt x="187" y="48"/>
                  </a:lnTo>
                  <a:lnTo>
                    <a:pt x="13" y="63"/>
                  </a:lnTo>
                  <a:lnTo>
                    <a:pt x="0" y="58"/>
                  </a:lnTo>
                  <a:lnTo>
                    <a:pt x="776" y="0"/>
                  </a:lnTo>
                  <a:lnTo>
                    <a:pt x="780" y="0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46" name="Freeform 341"/>
            <p:cNvSpPr/>
            <p:nvPr/>
          </p:nvSpPr>
          <p:spPr>
            <a:xfrm>
              <a:off x="2387" y="3505"/>
              <a:ext cx="466" cy="66"/>
            </a:xfrm>
            <a:custGeom>
              <a:avLst/>
              <a:gdLst>
                <a:gd name="txL" fmla="*/ 0 w 870"/>
                <a:gd name="txT" fmla="*/ 0 h 140"/>
                <a:gd name="txR" fmla="*/ 870 w 870"/>
                <a:gd name="txB" fmla="*/ 140 h 140"/>
              </a:gdLst>
              <a:ahLst/>
              <a:cxnLst>
                <a:cxn ang="0">
                  <a:pos x="11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1" y="0"/>
                </a:cxn>
              </a:cxnLst>
              <a:rect l="txL" t="txT" r="txR" b="txB"/>
              <a:pathLst>
                <a:path w="870" h="140">
                  <a:moveTo>
                    <a:pt x="869" y="134"/>
                  </a:moveTo>
                  <a:lnTo>
                    <a:pt x="849" y="139"/>
                  </a:lnTo>
                  <a:lnTo>
                    <a:pt x="842" y="136"/>
                  </a:lnTo>
                  <a:lnTo>
                    <a:pt x="605" y="97"/>
                  </a:lnTo>
                  <a:lnTo>
                    <a:pt x="371" y="60"/>
                  </a:lnTo>
                  <a:lnTo>
                    <a:pt x="82" y="14"/>
                  </a:lnTo>
                  <a:lnTo>
                    <a:pt x="0" y="2"/>
                  </a:lnTo>
                  <a:lnTo>
                    <a:pt x="0" y="0"/>
                  </a:lnTo>
                  <a:lnTo>
                    <a:pt x="523" y="80"/>
                  </a:lnTo>
                  <a:lnTo>
                    <a:pt x="869" y="134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47" name="Freeform 342"/>
            <p:cNvSpPr/>
            <p:nvPr/>
          </p:nvSpPr>
          <p:spPr>
            <a:xfrm>
              <a:off x="1975" y="3507"/>
              <a:ext cx="862" cy="124"/>
            </a:xfrm>
            <a:custGeom>
              <a:avLst/>
              <a:gdLst>
                <a:gd name="txL" fmla="*/ 0 w 1607"/>
                <a:gd name="txT" fmla="*/ 0 h 263"/>
                <a:gd name="txR" fmla="*/ 1607 w 1607"/>
                <a:gd name="txB" fmla="*/ 263 h 263"/>
              </a:gdLst>
              <a:ahLst/>
              <a:cxnLst>
                <a:cxn ang="0">
                  <a:pos x="9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7" y="0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20" y="0"/>
                </a:cxn>
                <a:cxn ang="0">
                  <a:pos x="19" y="1"/>
                </a:cxn>
                <a:cxn ang="0">
                  <a:pos x="12" y="1"/>
                </a:cxn>
                <a:cxn ang="0">
                  <a:pos x="8" y="1"/>
                </a:cxn>
                <a:cxn ang="0">
                  <a:pos x="4" y="1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9" y="0"/>
                </a:cxn>
              </a:cxnLst>
              <a:rect l="txL" t="txT" r="txR" b="txB"/>
              <a:pathLst>
                <a:path w="1607" h="263">
                  <a:moveTo>
                    <a:pt x="707" y="7"/>
                  </a:moveTo>
                  <a:lnTo>
                    <a:pt x="516" y="24"/>
                  </a:lnTo>
                  <a:lnTo>
                    <a:pt x="513" y="26"/>
                  </a:lnTo>
                  <a:lnTo>
                    <a:pt x="513" y="41"/>
                  </a:lnTo>
                  <a:lnTo>
                    <a:pt x="520" y="50"/>
                  </a:lnTo>
                  <a:lnTo>
                    <a:pt x="536" y="55"/>
                  </a:lnTo>
                  <a:lnTo>
                    <a:pt x="625" y="45"/>
                  </a:lnTo>
                  <a:lnTo>
                    <a:pt x="819" y="29"/>
                  </a:lnTo>
                  <a:lnTo>
                    <a:pt x="822" y="24"/>
                  </a:lnTo>
                  <a:lnTo>
                    <a:pt x="826" y="19"/>
                  </a:lnTo>
                  <a:lnTo>
                    <a:pt x="826" y="9"/>
                  </a:lnTo>
                  <a:lnTo>
                    <a:pt x="1049" y="45"/>
                  </a:lnTo>
                  <a:lnTo>
                    <a:pt x="1201" y="67"/>
                  </a:lnTo>
                  <a:lnTo>
                    <a:pt x="898" y="101"/>
                  </a:lnTo>
                  <a:lnTo>
                    <a:pt x="898" y="104"/>
                  </a:lnTo>
                  <a:lnTo>
                    <a:pt x="898" y="121"/>
                  </a:lnTo>
                  <a:lnTo>
                    <a:pt x="898" y="123"/>
                  </a:lnTo>
                  <a:lnTo>
                    <a:pt x="905" y="133"/>
                  </a:lnTo>
                  <a:lnTo>
                    <a:pt x="928" y="136"/>
                  </a:lnTo>
                  <a:lnTo>
                    <a:pt x="1227" y="99"/>
                  </a:lnTo>
                  <a:lnTo>
                    <a:pt x="1250" y="97"/>
                  </a:lnTo>
                  <a:lnTo>
                    <a:pt x="1257" y="89"/>
                  </a:lnTo>
                  <a:lnTo>
                    <a:pt x="1257" y="77"/>
                  </a:lnTo>
                  <a:lnTo>
                    <a:pt x="1606" y="133"/>
                  </a:lnTo>
                  <a:lnTo>
                    <a:pt x="1497" y="147"/>
                  </a:lnTo>
                  <a:lnTo>
                    <a:pt x="977" y="216"/>
                  </a:lnTo>
                  <a:lnTo>
                    <a:pt x="622" y="262"/>
                  </a:lnTo>
                  <a:lnTo>
                    <a:pt x="283" y="150"/>
                  </a:lnTo>
                  <a:lnTo>
                    <a:pt x="0" y="60"/>
                  </a:lnTo>
                  <a:lnTo>
                    <a:pt x="368" y="29"/>
                  </a:lnTo>
                  <a:lnTo>
                    <a:pt x="477" y="21"/>
                  </a:lnTo>
                  <a:lnTo>
                    <a:pt x="497" y="19"/>
                  </a:lnTo>
                  <a:lnTo>
                    <a:pt x="506" y="19"/>
                  </a:lnTo>
                  <a:lnTo>
                    <a:pt x="556" y="14"/>
                  </a:lnTo>
                  <a:lnTo>
                    <a:pt x="756" y="0"/>
                  </a:lnTo>
                  <a:lnTo>
                    <a:pt x="783" y="2"/>
                  </a:lnTo>
                  <a:lnTo>
                    <a:pt x="707" y="7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48" name="Freeform 343"/>
            <p:cNvSpPr/>
            <p:nvPr/>
          </p:nvSpPr>
          <p:spPr>
            <a:xfrm>
              <a:off x="2257" y="3510"/>
              <a:ext cx="153" cy="12"/>
            </a:xfrm>
            <a:custGeom>
              <a:avLst/>
              <a:gdLst>
                <a:gd name="txL" fmla="*/ 0 w 284"/>
                <a:gd name="txT" fmla="*/ 0 h 27"/>
                <a:gd name="txR" fmla="*/ 284 w 284"/>
                <a:gd name="txB" fmla="*/ 27 h 27"/>
              </a:gdLst>
              <a:ahLst/>
              <a:cxnLst>
                <a:cxn ang="0">
                  <a:pos x="4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0"/>
                </a:cxn>
              </a:cxnLst>
              <a:rect l="txL" t="txT" r="txR" b="txB"/>
              <a:pathLst>
                <a:path w="284" h="27">
                  <a:moveTo>
                    <a:pt x="283" y="2"/>
                  </a:moveTo>
                  <a:lnTo>
                    <a:pt x="13" y="26"/>
                  </a:lnTo>
                  <a:lnTo>
                    <a:pt x="0" y="21"/>
                  </a:lnTo>
                  <a:lnTo>
                    <a:pt x="266" y="0"/>
                  </a:lnTo>
                  <a:lnTo>
                    <a:pt x="283" y="2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49" name="Freeform 344"/>
            <p:cNvSpPr/>
            <p:nvPr/>
          </p:nvSpPr>
          <p:spPr>
            <a:xfrm>
              <a:off x="2266" y="3512"/>
              <a:ext cx="153" cy="16"/>
            </a:xfrm>
            <a:custGeom>
              <a:avLst/>
              <a:gdLst>
                <a:gd name="txL" fmla="*/ 0 w 284"/>
                <a:gd name="txT" fmla="*/ 0 h 34"/>
                <a:gd name="txR" fmla="*/ 284 w 284"/>
                <a:gd name="txB" fmla="*/ 34 h 34"/>
              </a:gdLst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0"/>
                </a:cxn>
              </a:cxnLst>
              <a:rect l="txL" t="txT" r="txR" b="txB"/>
              <a:pathLst>
                <a:path w="284" h="34">
                  <a:moveTo>
                    <a:pt x="283" y="7"/>
                  </a:moveTo>
                  <a:lnTo>
                    <a:pt x="279" y="7"/>
                  </a:lnTo>
                  <a:lnTo>
                    <a:pt x="279" y="9"/>
                  </a:lnTo>
                  <a:lnTo>
                    <a:pt x="0" y="33"/>
                  </a:lnTo>
                  <a:lnTo>
                    <a:pt x="3" y="23"/>
                  </a:lnTo>
                  <a:lnTo>
                    <a:pt x="263" y="0"/>
                  </a:lnTo>
                  <a:lnTo>
                    <a:pt x="276" y="0"/>
                  </a:lnTo>
                  <a:lnTo>
                    <a:pt x="279" y="0"/>
                  </a:lnTo>
                  <a:lnTo>
                    <a:pt x="283" y="7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0" name="Freeform 345"/>
            <p:cNvSpPr/>
            <p:nvPr/>
          </p:nvSpPr>
          <p:spPr>
            <a:xfrm>
              <a:off x="2265" y="3518"/>
              <a:ext cx="150" cy="14"/>
            </a:xfrm>
            <a:custGeom>
              <a:avLst/>
              <a:gdLst>
                <a:gd name="txL" fmla="*/ 0 w 280"/>
                <a:gd name="txT" fmla="*/ 0 h 30"/>
                <a:gd name="txR" fmla="*/ 280 w 280"/>
                <a:gd name="txB" fmla="*/ 30 h 30"/>
              </a:gdLst>
              <a:ahLst/>
              <a:cxnLst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txL" t="txT" r="txR" b="txB"/>
              <a:pathLst>
                <a:path w="280" h="30">
                  <a:moveTo>
                    <a:pt x="279" y="4"/>
                  </a:moveTo>
                  <a:lnTo>
                    <a:pt x="0" y="29"/>
                  </a:lnTo>
                  <a:lnTo>
                    <a:pt x="0" y="24"/>
                  </a:lnTo>
                  <a:lnTo>
                    <a:pt x="269" y="0"/>
                  </a:lnTo>
                  <a:lnTo>
                    <a:pt x="275" y="0"/>
                  </a:lnTo>
                  <a:lnTo>
                    <a:pt x="279" y="0"/>
                  </a:lnTo>
                  <a:lnTo>
                    <a:pt x="279" y="4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1" name="Freeform 346"/>
            <p:cNvSpPr/>
            <p:nvPr/>
          </p:nvSpPr>
          <p:spPr>
            <a:xfrm>
              <a:off x="2254" y="3521"/>
              <a:ext cx="11" cy="11"/>
            </a:xfrm>
            <a:custGeom>
              <a:avLst/>
              <a:gdLst>
                <a:gd name="txL" fmla="*/ 0 w 21"/>
                <a:gd name="txT" fmla="*/ 0 h 23"/>
                <a:gd name="txR" fmla="*/ 21 w 21"/>
                <a:gd name="txB" fmla="*/ 23 h 23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21" h="23">
                  <a:moveTo>
                    <a:pt x="20" y="4"/>
                  </a:moveTo>
                  <a:lnTo>
                    <a:pt x="20" y="14"/>
                  </a:lnTo>
                  <a:lnTo>
                    <a:pt x="13" y="19"/>
                  </a:lnTo>
                  <a:lnTo>
                    <a:pt x="13" y="22"/>
                  </a:lnTo>
                  <a:lnTo>
                    <a:pt x="10" y="22"/>
                  </a:lnTo>
                  <a:lnTo>
                    <a:pt x="3" y="19"/>
                  </a:lnTo>
                  <a:lnTo>
                    <a:pt x="0" y="12"/>
                  </a:lnTo>
                  <a:lnTo>
                    <a:pt x="0" y="0"/>
                  </a:lnTo>
                  <a:lnTo>
                    <a:pt x="20" y="2"/>
                  </a:lnTo>
                  <a:lnTo>
                    <a:pt x="20" y="4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2" name="Freeform 347"/>
            <p:cNvSpPr/>
            <p:nvPr/>
          </p:nvSpPr>
          <p:spPr>
            <a:xfrm>
              <a:off x="2053" y="3525"/>
              <a:ext cx="136" cy="24"/>
            </a:xfrm>
            <a:custGeom>
              <a:avLst/>
              <a:gdLst>
                <a:gd name="txL" fmla="*/ 0 w 254"/>
                <a:gd name="txT" fmla="*/ 0 h 50"/>
                <a:gd name="txR" fmla="*/ 254 w 254"/>
                <a:gd name="txB" fmla="*/ 50 h 50"/>
              </a:gdLst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txL" t="txT" r="txR" b="txB"/>
              <a:pathLst>
                <a:path w="254" h="50">
                  <a:moveTo>
                    <a:pt x="249" y="4"/>
                  </a:moveTo>
                  <a:lnTo>
                    <a:pt x="253" y="7"/>
                  </a:lnTo>
                  <a:lnTo>
                    <a:pt x="249" y="19"/>
                  </a:lnTo>
                  <a:lnTo>
                    <a:pt x="246" y="24"/>
                  </a:lnTo>
                  <a:lnTo>
                    <a:pt x="246" y="26"/>
                  </a:lnTo>
                  <a:lnTo>
                    <a:pt x="236" y="29"/>
                  </a:lnTo>
                  <a:lnTo>
                    <a:pt x="13" y="49"/>
                  </a:lnTo>
                  <a:lnTo>
                    <a:pt x="3" y="46"/>
                  </a:lnTo>
                  <a:lnTo>
                    <a:pt x="3" y="36"/>
                  </a:lnTo>
                  <a:lnTo>
                    <a:pt x="0" y="31"/>
                  </a:lnTo>
                  <a:lnTo>
                    <a:pt x="0" y="19"/>
                  </a:lnTo>
                  <a:lnTo>
                    <a:pt x="3" y="17"/>
                  </a:lnTo>
                  <a:lnTo>
                    <a:pt x="216" y="0"/>
                  </a:lnTo>
                  <a:lnTo>
                    <a:pt x="229" y="0"/>
                  </a:lnTo>
                  <a:lnTo>
                    <a:pt x="249" y="4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3" name="Freeform 348"/>
            <p:cNvSpPr/>
            <p:nvPr/>
          </p:nvSpPr>
          <p:spPr>
            <a:xfrm>
              <a:off x="2058" y="3527"/>
              <a:ext cx="124" cy="10"/>
            </a:xfrm>
            <a:custGeom>
              <a:avLst/>
              <a:gdLst>
                <a:gd name="txL" fmla="*/ 0 w 231"/>
                <a:gd name="txT" fmla="*/ 0 h 23"/>
                <a:gd name="txR" fmla="*/ 231 w 231"/>
                <a:gd name="txB" fmla="*/ 23 h 23"/>
              </a:gdLst>
              <a:ahLst/>
              <a:cxnLst>
                <a:cxn ang="0">
                  <a:pos x="3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txL" t="txT" r="txR" b="txB"/>
              <a:pathLst>
                <a:path w="231" h="23">
                  <a:moveTo>
                    <a:pt x="230" y="2"/>
                  </a:moveTo>
                  <a:lnTo>
                    <a:pt x="13" y="22"/>
                  </a:lnTo>
                  <a:lnTo>
                    <a:pt x="0" y="17"/>
                  </a:lnTo>
                  <a:lnTo>
                    <a:pt x="164" y="2"/>
                  </a:lnTo>
                  <a:lnTo>
                    <a:pt x="210" y="0"/>
                  </a:lnTo>
                  <a:lnTo>
                    <a:pt x="216" y="0"/>
                  </a:lnTo>
                  <a:lnTo>
                    <a:pt x="230" y="2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4" name="Freeform 349"/>
            <p:cNvSpPr/>
            <p:nvPr/>
          </p:nvSpPr>
          <p:spPr>
            <a:xfrm>
              <a:off x="2065" y="3529"/>
              <a:ext cx="122" cy="16"/>
            </a:xfrm>
            <a:custGeom>
              <a:avLst/>
              <a:gdLst>
                <a:gd name="txL" fmla="*/ 0 w 227"/>
                <a:gd name="txT" fmla="*/ 0 h 33"/>
                <a:gd name="txR" fmla="*/ 227 w 227"/>
                <a:gd name="txB" fmla="*/ 33 h 33"/>
              </a:gdLst>
              <a:ahLst/>
              <a:cxnLst>
                <a:cxn ang="0">
                  <a:pos x="3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txL" t="txT" r="txR" b="txB"/>
              <a:pathLst>
                <a:path w="227" h="33">
                  <a:moveTo>
                    <a:pt x="226" y="9"/>
                  </a:moveTo>
                  <a:lnTo>
                    <a:pt x="0" y="32"/>
                  </a:lnTo>
                  <a:lnTo>
                    <a:pt x="3" y="19"/>
                  </a:lnTo>
                  <a:lnTo>
                    <a:pt x="222" y="0"/>
                  </a:lnTo>
                  <a:lnTo>
                    <a:pt x="226" y="2"/>
                  </a:lnTo>
                  <a:lnTo>
                    <a:pt x="226" y="9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5" name="Freeform 350"/>
            <p:cNvSpPr/>
            <p:nvPr/>
          </p:nvSpPr>
          <p:spPr>
            <a:xfrm>
              <a:off x="1961" y="3532"/>
              <a:ext cx="349" cy="173"/>
            </a:xfrm>
            <a:custGeom>
              <a:avLst/>
              <a:gdLst>
                <a:gd name="txL" fmla="*/ 0 w 650"/>
                <a:gd name="txT" fmla="*/ 0 h 366"/>
                <a:gd name="txR" fmla="*/ 650 w 650"/>
                <a:gd name="txB" fmla="*/ 366 h 366"/>
              </a:gdLst>
              <a:ahLst/>
              <a:cxnLst>
                <a:cxn ang="0">
                  <a:pos x="9" y="1"/>
                </a:cxn>
                <a:cxn ang="0">
                  <a:pos x="9" y="1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8" y="2"/>
                </a:cxn>
                <a:cxn ang="0">
                  <a:pos x="3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6" y="1"/>
                </a:cxn>
                <a:cxn ang="0">
                  <a:pos x="9" y="1"/>
                </a:cxn>
              </a:cxnLst>
              <a:rect l="txL" t="txT" r="txR" b="txB"/>
              <a:pathLst>
                <a:path w="650" h="366">
                  <a:moveTo>
                    <a:pt x="645" y="209"/>
                  </a:moveTo>
                  <a:lnTo>
                    <a:pt x="645" y="211"/>
                  </a:lnTo>
                  <a:lnTo>
                    <a:pt x="649" y="365"/>
                  </a:lnTo>
                  <a:lnTo>
                    <a:pt x="645" y="365"/>
                  </a:lnTo>
                  <a:lnTo>
                    <a:pt x="609" y="350"/>
                  </a:lnTo>
                  <a:lnTo>
                    <a:pt x="240" y="197"/>
                  </a:lnTo>
                  <a:lnTo>
                    <a:pt x="0" y="97"/>
                  </a:lnTo>
                  <a:lnTo>
                    <a:pt x="0" y="2"/>
                  </a:lnTo>
                  <a:lnTo>
                    <a:pt x="0" y="0"/>
                  </a:lnTo>
                  <a:lnTo>
                    <a:pt x="507" y="165"/>
                  </a:lnTo>
                  <a:lnTo>
                    <a:pt x="645" y="209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6" name="Freeform 351"/>
            <p:cNvSpPr/>
            <p:nvPr/>
          </p:nvSpPr>
          <p:spPr>
            <a:xfrm>
              <a:off x="2054" y="3536"/>
              <a:ext cx="12" cy="12"/>
            </a:xfrm>
            <a:custGeom>
              <a:avLst/>
              <a:gdLst>
                <a:gd name="txL" fmla="*/ 0 w 21"/>
                <a:gd name="txT" fmla="*/ 0 h 26"/>
                <a:gd name="txR" fmla="*/ 21 w 21"/>
                <a:gd name="txB" fmla="*/ 26 h 26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21" h="26">
                  <a:moveTo>
                    <a:pt x="16" y="17"/>
                  </a:moveTo>
                  <a:lnTo>
                    <a:pt x="13" y="20"/>
                  </a:lnTo>
                  <a:lnTo>
                    <a:pt x="10" y="25"/>
                  </a:lnTo>
                  <a:lnTo>
                    <a:pt x="3" y="22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0" y="5"/>
                  </a:lnTo>
                  <a:lnTo>
                    <a:pt x="16" y="17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7" name="Freeform 352"/>
            <p:cNvSpPr/>
            <p:nvPr/>
          </p:nvSpPr>
          <p:spPr>
            <a:xfrm>
              <a:off x="2061" y="3536"/>
              <a:ext cx="123" cy="12"/>
            </a:xfrm>
            <a:custGeom>
              <a:avLst/>
              <a:gdLst>
                <a:gd name="txL" fmla="*/ 0 w 229"/>
                <a:gd name="txT" fmla="*/ 0 h 26"/>
                <a:gd name="txR" fmla="*/ 229 w 229"/>
                <a:gd name="txB" fmla="*/ 26 h 26"/>
              </a:gdLst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txL" t="txT" r="txR" b="txB"/>
              <a:pathLst>
                <a:path w="229" h="26">
                  <a:moveTo>
                    <a:pt x="228" y="2"/>
                  </a:moveTo>
                  <a:lnTo>
                    <a:pt x="224" y="5"/>
                  </a:lnTo>
                  <a:lnTo>
                    <a:pt x="0" y="25"/>
                  </a:lnTo>
                  <a:lnTo>
                    <a:pt x="3" y="20"/>
                  </a:lnTo>
                  <a:lnTo>
                    <a:pt x="9" y="20"/>
                  </a:lnTo>
                  <a:lnTo>
                    <a:pt x="224" y="0"/>
                  </a:lnTo>
                  <a:lnTo>
                    <a:pt x="228" y="0"/>
                  </a:lnTo>
                  <a:lnTo>
                    <a:pt x="228" y="2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8" name="Freeform 353"/>
            <p:cNvSpPr/>
            <p:nvPr/>
          </p:nvSpPr>
          <p:spPr>
            <a:xfrm>
              <a:off x="2372" y="3536"/>
              <a:ext cx="34" cy="10"/>
            </a:xfrm>
            <a:custGeom>
              <a:avLst/>
              <a:gdLst>
                <a:gd name="txL" fmla="*/ 0 w 64"/>
                <a:gd name="txT" fmla="*/ 0 h 21"/>
                <a:gd name="txR" fmla="*/ 64 w 64"/>
                <a:gd name="txB" fmla="*/ 21 h 21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64" h="21">
                  <a:moveTo>
                    <a:pt x="59" y="10"/>
                  </a:moveTo>
                  <a:lnTo>
                    <a:pt x="63" y="12"/>
                  </a:lnTo>
                  <a:lnTo>
                    <a:pt x="63" y="15"/>
                  </a:lnTo>
                  <a:lnTo>
                    <a:pt x="56" y="17"/>
                  </a:lnTo>
                  <a:lnTo>
                    <a:pt x="29" y="20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6" y="5"/>
                  </a:lnTo>
                  <a:lnTo>
                    <a:pt x="13" y="2"/>
                  </a:lnTo>
                  <a:lnTo>
                    <a:pt x="19" y="0"/>
                  </a:lnTo>
                  <a:lnTo>
                    <a:pt x="33" y="2"/>
                  </a:lnTo>
                  <a:lnTo>
                    <a:pt x="59" y="10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9" name="Freeform 354"/>
            <p:cNvSpPr/>
            <p:nvPr/>
          </p:nvSpPr>
          <p:spPr>
            <a:xfrm>
              <a:off x="2376" y="3537"/>
              <a:ext cx="21" cy="8"/>
            </a:xfrm>
            <a:custGeom>
              <a:avLst/>
              <a:gdLst>
                <a:gd name="txL" fmla="*/ 0 w 40"/>
                <a:gd name="txT" fmla="*/ 0 h 17"/>
                <a:gd name="txR" fmla="*/ 40 w 40"/>
                <a:gd name="txB" fmla="*/ 17 h 17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40" h="17">
                  <a:moveTo>
                    <a:pt x="39" y="5"/>
                  </a:moveTo>
                  <a:lnTo>
                    <a:pt x="26" y="8"/>
                  </a:lnTo>
                  <a:lnTo>
                    <a:pt x="22" y="13"/>
                  </a:lnTo>
                  <a:lnTo>
                    <a:pt x="22" y="16"/>
                  </a:lnTo>
                  <a:lnTo>
                    <a:pt x="0" y="10"/>
                  </a:lnTo>
                  <a:lnTo>
                    <a:pt x="0" y="8"/>
                  </a:lnTo>
                  <a:lnTo>
                    <a:pt x="3" y="2"/>
                  </a:lnTo>
                  <a:lnTo>
                    <a:pt x="6" y="2"/>
                  </a:lnTo>
                  <a:lnTo>
                    <a:pt x="9" y="2"/>
                  </a:lnTo>
                  <a:lnTo>
                    <a:pt x="13" y="0"/>
                  </a:lnTo>
                  <a:lnTo>
                    <a:pt x="22" y="2"/>
                  </a:lnTo>
                  <a:lnTo>
                    <a:pt x="39" y="5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60" name="Freeform 355"/>
            <p:cNvSpPr/>
            <p:nvPr/>
          </p:nvSpPr>
          <p:spPr>
            <a:xfrm>
              <a:off x="2464" y="3540"/>
              <a:ext cx="177" cy="19"/>
            </a:xfrm>
            <a:custGeom>
              <a:avLst/>
              <a:gdLst>
                <a:gd name="txL" fmla="*/ 0 w 330"/>
                <a:gd name="txT" fmla="*/ 0 h 40"/>
                <a:gd name="txR" fmla="*/ 330 w 330"/>
                <a:gd name="txB" fmla="*/ 40 h 40"/>
              </a:gdLst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txL" t="txT" r="txR" b="txB"/>
              <a:pathLst>
                <a:path w="330" h="40">
                  <a:moveTo>
                    <a:pt x="325" y="4"/>
                  </a:moveTo>
                  <a:lnTo>
                    <a:pt x="329" y="4"/>
                  </a:lnTo>
                  <a:lnTo>
                    <a:pt x="101" y="29"/>
                  </a:lnTo>
                  <a:lnTo>
                    <a:pt x="23" y="39"/>
                  </a:lnTo>
                  <a:lnTo>
                    <a:pt x="0" y="34"/>
                  </a:lnTo>
                  <a:lnTo>
                    <a:pt x="154" y="17"/>
                  </a:lnTo>
                  <a:lnTo>
                    <a:pt x="296" y="0"/>
                  </a:lnTo>
                  <a:lnTo>
                    <a:pt x="315" y="2"/>
                  </a:lnTo>
                  <a:lnTo>
                    <a:pt x="325" y="4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61" name="Freeform 356"/>
            <p:cNvSpPr/>
            <p:nvPr/>
          </p:nvSpPr>
          <p:spPr>
            <a:xfrm>
              <a:off x="2390" y="3540"/>
              <a:ext cx="15" cy="8"/>
            </a:xfrm>
            <a:custGeom>
              <a:avLst/>
              <a:gdLst>
                <a:gd name="txL" fmla="*/ 0 w 28"/>
                <a:gd name="txT" fmla="*/ 0 h 17"/>
                <a:gd name="txR" fmla="*/ 28 w 28"/>
                <a:gd name="txB" fmla="*/ 17 h 17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28" h="17">
                  <a:moveTo>
                    <a:pt x="27" y="10"/>
                  </a:moveTo>
                  <a:lnTo>
                    <a:pt x="20" y="10"/>
                  </a:lnTo>
                  <a:lnTo>
                    <a:pt x="0" y="16"/>
                  </a:lnTo>
                  <a:lnTo>
                    <a:pt x="0" y="5"/>
                  </a:lnTo>
                  <a:lnTo>
                    <a:pt x="13" y="0"/>
                  </a:lnTo>
                  <a:lnTo>
                    <a:pt x="23" y="0"/>
                  </a:lnTo>
                  <a:lnTo>
                    <a:pt x="27" y="10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62" name="Freeform 357"/>
            <p:cNvSpPr/>
            <p:nvPr/>
          </p:nvSpPr>
          <p:spPr>
            <a:xfrm>
              <a:off x="2478" y="3543"/>
              <a:ext cx="170" cy="23"/>
            </a:xfrm>
            <a:custGeom>
              <a:avLst/>
              <a:gdLst>
                <a:gd name="txL" fmla="*/ 0 w 316"/>
                <a:gd name="txT" fmla="*/ 0 h 50"/>
                <a:gd name="txR" fmla="*/ 316 w 316"/>
                <a:gd name="txB" fmla="*/ 50 h 50"/>
              </a:gdLst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txL" t="txT" r="txR" b="txB"/>
              <a:pathLst>
                <a:path w="316" h="50">
                  <a:moveTo>
                    <a:pt x="315" y="7"/>
                  </a:moveTo>
                  <a:lnTo>
                    <a:pt x="315" y="14"/>
                  </a:lnTo>
                  <a:lnTo>
                    <a:pt x="91" y="39"/>
                  </a:lnTo>
                  <a:lnTo>
                    <a:pt x="3" y="49"/>
                  </a:lnTo>
                  <a:lnTo>
                    <a:pt x="0" y="49"/>
                  </a:lnTo>
                  <a:lnTo>
                    <a:pt x="0" y="36"/>
                  </a:lnTo>
                  <a:lnTo>
                    <a:pt x="308" y="0"/>
                  </a:lnTo>
                  <a:lnTo>
                    <a:pt x="311" y="2"/>
                  </a:lnTo>
                  <a:lnTo>
                    <a:pt x="315" y="7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63" name="Freeform 358"/>
            <p:cNvSpPr/>
            <p:nvPr/>
          </p:nvSpPr>
          <p:spPr>
            <a:xfrm>
              <a:off x="2259" y="3544"/>
              <a:ext cx="33" cy="9"/>
            </a:xfrm>
            <a:custGeom>
              <a:avLst/>
              <a:gdLst>
                <a:gd name="txL" fmla="*/ 0 w 60"/>
                <a:gd name="txT" fmla="*/ 0 h 18"/>
                <a:gd name="txR" fmla="*/ 60 w 60"/>
                <a:gd name="txB" fmla="*/ 18 h 18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60" h="18">
                  <a:moveTo>
                    <a:pt x="52" y="7"/>
                  </a:moveTo>
                  <a:lnTo>
                    <a:pt x="59" y="12"/>
                  </a:lnTo>
                  <a:lnTo>
                    <a:pt x="59" y="14"/>
                  </a:lnTo>
                  <a:lnTo>
                    <a:pt x="26" y="17"/>
                  </a:lnTo>
                  <a:lnTo>
                    <a:pt x="0" y="12"/>
                  </a:lnTo>
                  <a:lnTo>
                    <a:pt x="0" y="9"/>
                  </a:lnTo>
                  <a:lnTo>
                    <a:pt x="6" y="4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39" y="2"/>
                  </a:lnTo>
                  <a:lnTo>
                    <a:pt x="52" y="7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64" name="Freeform 359"/>
            <p:cNvSpPr/>
            <p:nvPr/>
          </p:nvSpPr>
          <p:spPr>
            <a:xfrm>
              <a:off x="2263" y="3545"/>
              <a:ext cx="20" cy="8"/>
            </a:xfrm>
            <a:custGeom>
              <a:avLst/>
              <a:gdLst>
                <a:gd name="txL" fmla="*/ 0 w 37"/>
                <a:gd name="txT" fmla="*/ 0 h 17"/>
                <a:gd name="txR" fmla="*/ 37 w 37"/>
                <a:gd name="txB" fmla="*/ 17 h 17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37" h="17">
                  <a:moveTo>
                    <a:pt x="36" y="5"/>
                  </a:moveTo>
                  <a:lnTo>
                    <a:pt x="26" y="8"/>
                  </a:lnTo>
                  <a:lnTo>
                    <a:pt x="22" y="10"/>
                  </a:lnTo>
                  <a:lnTo>
                    <a:pt x="19" y="16"/>
                  </a:lnTo>
                  <a:lnTo>
                    <a:pt x="0" y="8"/>
                  </a:lnTo>
                  <a:lnTo>
                    <a:pt x="0" y="5"/>
                  </a:lnTo>
                  <a:lnTo>
                    <a:pt x="9" y="0"/>
                  </a:lnTo>
                  <a:lnTo>
                    <a:pt x="19" y="0"/>
                  </a:lnTo>
                  <a:lnTo>
                    <a:pt x="36" y="5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65" name="Freeform 360"/>
            <p:cNvSpPr/>
            <p:nvPr/>
          </p:nvSpPr>
          <p:spPr>
            <a:xfrm>
              <a:off x="1964" y="3545"/>
              <a:ext cx="330" cy="113"/>
            </a:xfrm>
            <a:custGeom>
              <a:avLst/>
              <a:gdLst>
                <a:gd name="txL" fmla="*/ 0 w 614"/>
                <a:gd name="txT" fmla="*/ 0 h 239"/>
                <a:gd name="txR" fmla="*/ 614 w 614"/>
                <a:gd name="txB" fmla="*/ 239 h 239"/>
              </a:gdLst>
              <a:ahLst/>
              <a:cxnLst>
                <a:cxn ang="0">
                  <a:pos x="8" y="1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6" y="1"/>
                </a:cxn>
                <a:cxn ang="0">
                  <a:pos x="8" y="1"/>
                </a:cxn>
              </a:cxnLst>
              <a:rect l="txL" t="txT" r="txR" b="txB"/>
              <a:pathLst>
                <a:path w="614" h="239">
                  <a:moveTo>
                    <a:pt x="613" y="213"/>
                  </a:moveTo>
                  <a:lnTo>
                    <a:pt x="613" y="238"/>
                  </a:lnTo>
                  <a:lnTo>
                    <a:pt x="593" y="230"/>
                  </a:lnTo>
                  <a:lnTo>
                    <a:pt x="339" y="140"/>
                  </a:lnTo>
                  <a:lnTo>
                    <a:pt x="0" y="17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8" y="155"/>
                  </a:lnTo>
                  <a:lnTo>
                    <a:pt x="613" y="213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66" name="Freeform 361"/>
            <p:cNvSpPr/>
            <p:nvPr/>
          </p:nvSpPr>
          <p:spPr>
            <a:xfrm>
              <a:off x="1966" y="3547"/>
              <a:ext cx="328" cy="110"/>
            </a:xfrm>
            <a:custGeom>
              <a:avLst/>
              <a:gdLst>
                <a:gd name="txL" fmla="*/ 0 w 611"/>
                <a:gd name="txT" fmla="*/ 0 h 232"/>
                <a:gd name="txR" fmla="*/ 611 w 611"/>
                <a:gd name="txB" fmla="*/ 232 h 232"/>
              </a:gdLst>
              <a:ahLst/>
              <a:cxnLst>
                <a:cxn ang="0">
                  <a:pos x="8" y="1"/>
                </a:cxn>
                <a:cxn ang="0">
                  <a:pos x="8" y="1"/>
                </a:cxn>
                <a:cxn ang="0">
                  <a:pos x="5" y="1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5" y="1"/>
                </a:cxn>
                <a:cxn ang="0">
                  <a:pos x="8" y="1"/>
                </a:cxn>
              </a:cxnLst>
              <a:rect l="txL" t="txT" r="txR" b="txB"/>
              <a:pathLst>
                <a:path w="611" h="232">
                  <a:moveTo>
                    <a:pt x="610" y="209"/>
                  </a:moveTo>
                  <a:lnTo>
                    <a:pt x="606" y="231"/>
                  </a:lnTo>
                  <a:lnTo>
                    <a:pt x="411" y="160"/>
                  </a:lnTo>
                  <a:lnTo>
                    <a:pt x="264" y="106"/>
                  </a:lnTo>
                  <a:lnTo>
                    <a:pt x="0" y="9"/>
                  </a:lnTo>
                  <a:lnTo>
                    <a:pt x="0" y="0"/>
                  </a:lnTo>
                  <a:lnTo>
                    <a:pt x="425" y="146"/>
                  </a:lnTo>
                  <a:lnTo>
                    <a:pt x="610" y="209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67" name="Freeform 362"/>
            <p:cNvSpPr/>
            <p:nvPr/>
          </p:nvSpPr>
          <p:spPr>
            <a:xfrm>
              <a:off x="1966" y="3548"/>
              <a:ext cx="326" cy="106"/>
            </a:xfrm>
            <a:custGeom>
              <a:avLst/>
              <a:gdLst>
                <a:gd name="txL" fmla="*/ 0 w 607"/>
                <a:gd name="txT" fmla="*/ 0 h 225"/>
                <a:gd name="txR" fmla="*/ 607 w 607"/>
                <a:gd name="txB" fmla="*/ 225 h 225"/>
              </a:gdLst>
              <a:ahLst/>
              <a:cxnLst>
                <a:cxn ang="0">
                  <a:pos x="8" y="1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8" y="1"/>
                </a:cxn>
              </a:cxnLst>
              <a:rect l="txL" t="txT" r="txR" b="txB"/>
              <a:pathLst>
                <a:path w="607" h="225">
                  <a:moveTo>
                    <a:pt x="606" y="209"/>
                  </a:moveTo>
                  <a:lnTo>
                    <a:pt x="602" y="221"/>
                  </a:lnTo>
                  <a:lnTo>
                    <a:pt x="602" y="224"/>
                  </a:lnTo>
                  <a:lnTo>
                    <a:pt x="365" y="138"/>
                  </a:lnTo>
                  <a:lnTo>
                    <a:pt x="0" y="7"/>
                  </a:lnTo>
                  <a:lnTo>
                    <a:pt x="0" y="0"/>
                  </a:lnTo>
                  <a:lnTo>
                    <a:pt x="171" y="58"/>
                  </a:lnTo>
                  <a:lnTo>
                    <a:pt x="606" y="209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68" name="Freeform 363"/>
            <p:cNvSpPr/>
            <p:nvPr/>
          </p:nvSpPr>
          <p:spPr>
            <a:xfrm>
              <a:off x="2275" y="3548"/>
              <a:ext cx="15" cy="8"/>
            </a:xfrm>
            <a:custGeom>
              <a:avLst/>
              <a:gdLst>
                <a:gd name="txL" fmla="*/ 0 w 27"/>
                <a:gd name="txT" fmla="*/ 0 h 17"/>
                <a:gd name="txR" fmla="*/ 27 w 27"/>
                <a:gd name="txB" fmla="*/ 17 h 17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27" h="17">
                  <a:moveTo>
                    <a:pt x="26" y="8"/>
                  </a:moveTo>
                  <a:lnTo>
                    <a:pt x="26" y="1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8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69" name="Freeform 364"/>
            <p:cNvSpPr/>
            <p:nvPr/>
          </p:nvSpPr>
          <p:spPr>
            <a:xfrm>
              <a:off x="1968" y="3550"/>
              <a:ext cx="9" cy="8"/>
            </a:xfrm>
            <a:custGeom>
              <a:avLst/>
              <a:gdLst>
                <a:gd name="txL" fmla="*/ 0 w 17"/>
                <a:gd name="txT" fmla="*/ 0 h 17"/>
                <a:gd name="txR" fmla="*/ 17 w 17"/>
                <a:gd name="txB" fmla="*/ 17 h 17"/>
              </a:gdLst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7" h="17">
                  <a:moveTo>
                    <a:pt x="10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6" y="8"/>
                  </a:lnTo>
                  <a:lnTo>
                    <a:pt x="10" y="16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C2E3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70" name="Freeform 365"/>
            <p:cNvSpPr/>
            <p:nvPr/>
          </p:nvSpPr>
          <p:spPr>
            <a:xfrm>
              <a:off x="2475" y="3552"/>
              <a:ext cx="170" cy="19"/>
            </a:xfrm>
            <a:custGeom>
              <a:avLst/>
              <a:gdLst>
                <a:gd name="txL" fmla="*/ 0 w 317"/>
                <a:gd name="txT" fmla="*/ 0 h 40"/>
                <a:gd name="txR" fmla="*/ 317 w 317"/>
                <a:gd name="txB" fmla="*/ 40 h 40"/>
              </a:gdLst>
              <a:ahLst/>
              <a:cxnLst>
                <a:cxn ang="0">
                  <a:pos x="4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txL" t="txT" r="txR" b="txB"/>
              <a:pathLst>
                <a:path w="317" h="40">
                  <a:moveTo>
                    <a:pt x="316" y="0"/>
                  </a:moveTo>
                  <a:lnTo>
                    <a:pt x="190" y="14"/>
                  </a:lnTo>
                  <a:lnTo>
                    <a:pt x="3" y="39"/>
                  </a:lnTo>
                  <a:lnTo>
                    <a:pt x="0" y="39"/>
                  </a:lnTo>
                  <a:lnTo>
                    <a:pt x="0" y="34"/>
                  </a:lnTo>
                  <a:lnTo>
                    <a:pt x="19" y="31"/>
                  </a:lnTo>
                  <a:lnTo>
                    <a:pt x="312" y="0"/>
                  </a:lnTo>
                  <a:lnTo>
                    <a:pt x="316" y="0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71" name="Freeform 366"/>
            <p:cNvSpPr/>
            <p:nvPr/>
          </p:nvSpPr>
          <p:spPr>
            <a:xfrm>
              <a:off x="1973" y="3552"/>
              <a:ext cx="9" cy="8"/>
            </a:xfrm>
            <a:custGeom>
              <a:avLst/>
              <a:gdLst>
                <a:gd name="txL" fmla="*/ 0 w 17"/>
                <a:gd name="txT" fmla="*/ 0 h 17"/>
                <a:gd name="txR" fmla="*/ 17 w 17"/>
                <a:gd name="txB" fmla="*/ 17 h 17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7" h="17">
                  <a:moveTo>
                    <a:pt x="16" y="8"/>
                  </a:moveTo>
                  <a:lnTo>
                    <a:pt x="16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6" y="8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C2E3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72" name="Freeform 367"/>
            <p:cNvSpPr/>
            <p:nvPr/>
          </p:nvSpPr>
          <p:spPr>
            <a:xfrm>
              <a:off x="1980" y="3553"/>
              <a:ext cx="9" cy="8"/>
            </a:xfrm>
            <a:custGeom>
              <a:avLst/>
              <a:gdLst>
                <a:gd name="txL" fmla="*/ 0 w 17"/>
                <a:gd name="txT" fmla="*/ 0 h 17"/>
                <a:gd name="txR" fmla="*/ 17 w 17"/>
                <a:gd name="txB" fmla="*/ 17 h 17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8" y="8"/>
                  </a:lnTo>
                  <a:lnTo>
                    <a:pt x="16" y="16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C2E3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73" name="Freeform 368"/>
            <p:cNvSpPr/>
            <p:nvPr/>
          </p:nvSpPr>
          <p:spPr>
            <a:xfrm>
              <a:off x="1986" y="3555"/>
              <a:ext cx="9" cy="8"/>
            </a:xfrm>
            <a:custGeom>
              <a:avLst/>
              <a:gdLst>
                <a:gd name="txL" fmla="*/ 0 w 17"/>
                <a:gd name="txT" fmla="*/ 0 h 17"/>
                <a:gd name="txR" fmla="*/ 17 w 17"/>
                <a:gd name="txB" fmla="*/ 17 h 17"/>
              </a:gdLst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7" h="17">
                  <a:moveTo>
                    <a:pt x="16" y="16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16" y="8"/>
                  </a:lnTo>
                  <a:lnTo>
                    <a:pt x="16" y="16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C2E3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74" name="Freeform 369"/>
            <p:cNvSpPr/>
            <p:nvPr/>
          </p:nvSpPr>
          <p:spPr>
            <a:xfrm>
              <a:off x="1991" y="3556"/>
              <a:ext cx="9" cy="8"/>
            </a:xfrm>
            <a:custGeom>
              <a:avLst/>
              <a:gdLst>
                <a:gd name="txL" fmla="*/ 0 w 17"/>
                <a:gd name="txT" fmla="*/ 0 h 17"/>
                <a:gd name="txR" fmla="*/ 17 w 17"/>
                <a:gd name="txB" fmla="*/ 17 h 17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7" h="17">
                  <a:moveTo>
                    <a:pt x="16" y="10"/>
                  </a:moveTo>
                  <a:lnTo>
                    <a:pt x="16" y="16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0" y="5"/>
                  </a:lnTo>
                  <a:lnTo>
                    <a:pt x="16" y="10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C2E3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75" name="Freeform 370"/>
            <p:cNvSpPr/>
            <p:nvPr/>
          </p:nvSpPr>
          <p:spPr>
            <a:xfrm>
              <a:off x="2459" y="3556"/>
              <a:ext cx="18" cy="15"/>
            </a:xfrm>
            <a:custGeom>
              <a:avLst/>
              <a:gdLst>
                <a:gd name="txL" fmla="*/ 0 w 34"/>
                <a:gd name="txT" fmla="*/ 0 h 31"/>
                <a:gd name="txR" fmla="*/ 34 w 34"/>
                <a:gd name="txB" fmla="*/ 31 h 31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34" h="31">
                  <a:moveTo>
                    <a:pt x="33" y="20"/>
                  </a:moveTo>
                  <a:lnTo>
                    <a:pt x="29" y="22"/>
                  </a:lnTo>
                  <a:lnTo>
                    <a:pt x="23" y="27"/>
                  </a:lnTo>
                  <a:lnTo>
                    <a:pt x="23" y="30"/>
                  </a:lnTo>
                  <a:lnTo>
                    <a:pt x="6" y="25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9" y="7"/>
                  </a:lnTo>
                  <a:lnTo>
                    <a:pt x="33" y="20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76" name="Freeform 371"/>
            <p:cNvSpPr/>
            <p:nvPr/>
          </p:nvSpPr>
          <p:spPr>
            <a:xfrm>
              <a:off x="1998" y="3559"/>
              <a:ext cx="9" cy="8"/>
            </a:xfrm>
            <a:custGeom>
              <a:avLst/>
              <a:gdLst>
                <a:gd name="txL" fmla="*/ 0 w 17"/>
                <a:gd name="txT" fmla="*/ 0 h 17"/>
                <a:gd name="txR" fmla="*/ 17 w 17"/>
                <a:gd name="txB" fmla="*/ 17 h 17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7" h="17">
                  <a:moveTo>
                    <a:pt x="16" y="8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16" y="8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C2E3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77" name="Freeform 372"/>
            <p:cNvSpPr/>
            <p:nvPr/>
          </p:nvSpPr>
          <p:spPr>
            <a:xfrm>
              <a:off x="2003" y="3560"/>
              <a:ext cx="10" cy="8"/>
            </a:xfrm>
            <a:custGeom>
              <a:avLst/>
              <a:gdLst>
                <a:gd name="txL" fmla="*/ 0 w 17"/>
                <a:gd name="txT" fmla="*/ 0 h 17"/>
                <a:gd name="txR" fmla="*/ 17 w 17"/>
                <a:gd name="txB" fmla="*/ 17 h 17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0" y="5"/>
                  </a:lnTo>
                  <a:lnTo>
                    <a:pt x="16" y="16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C2E3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78" name="Freeform 373"/>
            <p:cNvSpPr/>
            <p:nvPr/>
          </p:nvSpPr>
          <p:spPr>
            <a:xfrm>
              <a:off x="2010" y="3562"/>
              <a:ext cx="9" cy="8"/>
            </a:xfrm>
            <a:custGeom>
              <a:avLst/>
              <a:gdLst>
                <a:gd name="txL" fmla="*/ 0 w 17"/>
                <a:gd name="txT" fmla="*/ 0 h 17"/>
                <a:gd name="txR" fmla="*/ 17 w 17"/>
                <a:gd name="txB" fmla="*/ 17 h 17"/>
              </a:gdLst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7" h="17">
                  <a:moveTo>
                    <a:pt x="16" y="16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10" y="5"/>
                  </a:lnTo>
                  <a:lnTo>
                    <a:pt x="16" y="16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C2E3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79" name="Freeform 374"/>
            <p:cNvSpPr/>
            <p:nvPr/>
          </p:nvSpPr>
          <p:spPr>
            <a:xfrm>
              <a:off x="2226" y="3564"/>
              <a:ext cx="161" cy="32"/>
            </a:xfrm>
            <a:custGeom>
              <a:avLst/>
              <a:gdLst>
                <a:gd name="txL" fmla="*/ 0 w 300"/>
                <a:gd name="txT" fmla="*/ 0 h 67"/>
                <a:gd name="txR" fmla="*/ 300 w 300"/>
                <a:gd name="txB" fmla="*/ 67 h 67"/>
              </a:gdLst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0"/>
                </a:cxn>
              </a:cxnLst>
              <a:rect l="txL" t="txT" r="txR" b="txB"/>
              <a:pathLst>
                <a:path w="300" h="67">
                  <a:moveTo>
                    <a:pt x="299" y="22"/>
                  </a:moveTo>
                  <a:lnTo>
                    <a:pt x="299" y="24"/>
                  </a:lnTo>
                  <a:lnTo>
                    <a:pt x="292" y="31"/>
                  </a:lnTo>
                  <a:lnTo>
                    <a:pt x="292" y="34"/>
                  </a:lnTo>
                  <a:lnTo>
                    <a:pt x="289" y="34"/>
                  </a:lnTo>
                  <a:lnTo>
                    <a:pt x="19" y="66"/>
                  </a:lnTo>
                  <a:lnTo>
                    <a:pt x="9" y="63"/>
                  </a:lnTo>
                  <a:lnTo>
                    <a:pt x="3" y="51"/>
                  </a:lnTo>
                  <a:lnTo>
                    <a:pt x="0" y="46"/>
                  </a:lnTo>
                  <a:lnTo>
                    <a:pt x="0" y="29"/>
                  </a:lnTo>
                  <a:lnTo>
                    <a:pt x="105" y="17"/>
                  </a:lnTo>
                  <a:lnTo>
                    <a:pt x="266" y="0"/>
                  </a:lnTo>
                  <a:lnTo>
                    <a:pt x="299" y="7"/>
                  </a:lnTo>
                  <a:lnTo>
                    <a:pt x="299" y="22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80" name="Freeform 375"/>
            <p:cNvSpPr/>
            <p:nvPr/>
          </p:nvSpPr>
          <p:spPr>
            <a:xfrm>
              <a:off x="2017" y="3564"/>
              <a:ext cx="9" cy="8"/>
            </a:xfrm>
            <a:custGeom>
              <a:avLst/>
              <a:gdLst>
                <a:gd name="txL" fmla="*/ 0 w 17"/>
                <a:gd name="txT" fmla="*/ 0 h 17"/>
                <a:gd name="txR" fmla="*/ 17 w 17"/>
                <a:gd name="txB" fmla="*/ 17 h 17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6" y="5"/>
                  </a:lnTo>
                  <a:lnTo>
                    <a:pt x="16" y="16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C2E3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81" name="Freeform 376"/>
            <p:cNvSpPr/>
            <p:nvPr/>
          </p:nvSpPr>
          <p:spPr>
            <a:xfrm>
              <a:off x="2233" y="3566"/>
              <a:ext cx="148" cy="16"/>
            </a:xfrm>
            <a:custGeom>
              <a:avLst/>
              <a:gdLst>
                <a:gd name="txL" fmla="*/ 0 w 277"/>
                <a:gd name="txT" fmla="*/ 0 h 35"/>
                <a:gd name="txR" fmla="*/ 277 w 277"/>
                <a:gd name="txB" fmla="*/ 35 h 35"/>
              </a:gdLst>
              <a:ahLst/>
              <a:cxnLst>
                <a:cxn ang="0">
                  <a:pos x="3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txL" t="txT" r="txR" b="txB"/>
              <a:pathLst>
                <a:path w="277" h="35">
                  <a:moveTo>
                    <a:pt x="276" y="4"/>
                  </a:moveTo>
                  <a:lnTo>
                    <a:pt x="16" y="34"/>
                  </a:lnTo>
                  <a:lnTo>
                    <a:pt x="0" y="26"/>
                  </a:lnTo>
                  <a:lnTo>
                    <a:pt x="252" y="0"/>
                  </a:lnTo>
                  <a:lnTo>
                    <a:pt x="276" y="2"/>
                  </a:lnTo>
                  <a:lnTo>
                    <a:pt x="276" y="4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82" name="Freeform 377"/>
            <p:cNvSpPr/>
            <p:nvPr/>
          </p:nvSpPr>
          <p:spPr>
            <a:xfrm>
              <a:off x="2024" y="3567"/>
              <a:ext cx="9" cy="8"/>
            </a:xfrm>
            <a:custGeom>
              <a:avLst/>
              <a:gdLst>
                <a:gd name="txL" fmla="*/ 0 w 17"/>
                <a:gd name="txT" fmla="*/ 0 h 17"/>
                <a:gd name="txR" fmla="*/ 17 w 17"/>
                <a:gd name="txB" fmla="*/ 17 h 17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7" h="17">
                  <a:moveTo>
                    <a:pt x="16" y="12"/>
                  </a:moveTo>
                  <a:lnTo>
                    <a:pt x="16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6" y="12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C2E3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83" name="Freeform 378"/>
            <p:cNvSpPr/>
            <p:nvPr/>
          </p:nvSpPr>
          <p:spPr>
            <a:xfrm>
              <a:off x="2245" y="3569"/>
              <a:ext cx="140" cy="21"/>
            </a:xfrm>
            <a:custGeom>
              <a:avLst/>
              <a:gdLst>
                <a:gd name="txL" fmla="*/ 0 w 261"/>
                <a:gd name="txT" fmla="*/ 0 h 45"/>
                <a:gd name="txR" fmla="*/ 261 w 261"/>
                <a:gd name="txB" fmla="*/ 45 h 45"/>
              </a:gdLst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txL" t="txT" r="txR" b="txB"/>
              <a:pathLst>
                <a:path w="261" h="45">
                  <a:moveTo>
                    <a:pt x="260" y="12"/>
                  </a:moveTo>
                  <a:lnTo>
                    <a:pt x="253" y="14"/>
                  </a:lnTo>
                  <a:lnTo>
                    <a:pt x="190" y="21"/>
                  </a:lnTo>
                  <a:lnTo>
                    <a:pt x="0" y="44"/>
                  </a:lnTo>
                  <a:lnTo>
                    <a:pt x="0" y="29"/>
                  </a:lnTo>
                  <a:lnTo>
                    <a:pt x="19" y="26"/>
                  </a:lnTo>
                  <a:lnTo>
                    <a:pt x="260" y="0"/>
                  </a:lnTo>
                  <a:lnTo>
                    <a:pt x="260" y="12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84" name="Freeform 379"/>
            <p:cNvSpPr/>
            <p:nvPr/>
          </p:nvSpPr>
          <p:spPr>
            <a:xfrm>
              <a:off x="2519" y="3569"/>
              <a:ext cx="41" cy="11"/>
            </a:xfrm>
            <a:custGeom>
              <a:avLst/>
              <a:gdLst>
                <a:gd name="txL" fmla="*/ 0 w 76"/>
                <a:gd name="txT" fmla="*/ 0 h 23"/>
                <a:gd name="txR" fmla="*/ 76 w 76"/>
                <a:gd name="txB" fmla="*/ 23 h 23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76" h="23">
                  <a:moveTo>
                    <a:pt x="65" y="7"/>
                  </a:moveTo>
                  <a:lnTo>
                    <a:pt x="75" y="12"/>
                  </a:lnTo>
                  <a:lnTo>
                    <a:pt x="75" y="14"/>
                  </a:lnTo>
                  <a:lnTo>
                    <a:pt x="75" y="17"/>
                  </a:lnTo>
                  <a:lnTo>
                    <a:pt x="35" y="22"/>
                  </a:lnTo>
                  <a:lnTo>
                    <a:pt x="0" y="14"/>
                  </a:lnTo>
                  <a:lnTo>
                    <a:pt x="0" y="9"/>
                  </a:lnTo>
                  <a:lnTo>
                    <a:pt x="6" y="4"/>
                  </a:lnTo>
                  <a:lnTo>
                    <a:pt x="16" y="2"/>
                  </a:lnTo>
                  <a:lnTo>
                    <a:pt x="29" y="0"/>
                  </a:lnTo>
                  <a:lnTo>
                    <a:pt x="45" y="2"/>
                  </a:lnTo>
                  <a:lnTo>
                    <a:pt x="65" y="7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85" name="Freeform 380"/>
            <p:cNvSpPr/>
            <p:nvPr/>
          </p:nvSpPr>
          <p:spPr>
            <a:xfrm>
              <a:off x="2309" y="3569"/>
              <a:ext cx="547" cy="136"/>
            </a:xfrm>
            <a:custGeom>
              <a:avLst/>
              <a:gdLst>
                <a:gd name="txL" fmla="*/ 0 w 1019"/>
                <a:gd name="txT" fmla="*/ 0 h 288"/>
                <a:gd name="txR" fmla="*/ 1019 w 1019"/>
                <a:gd name="txB" fmla="*/ 288 h 288"/>
              </a:gdLst>
              <a:ahLst/>
              <a:cxnLst>
                <a:cxn ang="0">
                  <a:pos x="13" y="0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1" y="1"/>
                </a:cxn>
                <a:cxn ang="0">
                  <a:pos x="11" y="1"/>
                </a:cxn>
                <a:cxn ang="0">
                  <a:pos x="11" y="1"/>
                </a:cxn>
                <a:cxn ang="0">
                  <a:pos x="10" y="1"/>
                </a:cxn>
                <a:cxn ang="0">
                  <a:pos x="10" y="1"/>
                </a:cxn>
                <a:cxn ang="0">
                  <a:pos x="10" y="1"/>
                </a:cxn>
                <a:cxn ang="0">
                  <a:pos x="10" y="1"/>
                </a:cxn>
                <a:cxn ang="0">
                  <a:pos x="10" y="1"/>
                </a:cxn>
                <a:cxn ang="0">
                  <a:pos x="10" y="1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txL" t="txT" r="txR" b="txB"/>
              <a:pathLst>
                <a:path w="1019" h="288">
                  <a:moveTo>
                    <a:pt x="1018" y="119"/>
                  </a:moveTo>
                  <a:lnTo>
                    <a:pt x="1014" y="119"/>
                  </a:lnTo>
                  <a:lnTo>
                    <a:pt x="1014" y="14"/>
                  </a:lnTo>
                  <a:lnTo>
                    <a:pt x="1008" y="14"/>
                  </a:lnTo>
                  <a:lnTo>
                    <a:pt x="1008" y="119"/>
                  </a:lnTo>
                  <a:lnTo>
                    <a:pt x="1002" y="121"/>
                  </a:lnTo>
                  <a:lnTo>
                    <a:pt x="1002" y="24"/>
                  </a:lnTo>
                  <a:lnTo>
                    <a:pt x="998" y="26"/>
                  </a:lnTo>
                  <a:lnTo>
                    <a:pt x="998" y="121"/>
                  </a:lnTo>
                  <a:lnTo>
                    <a:pt x="992" y="121"/>
                  </a:lnTo>
                  <a:lnTo>
                    <a:pt x="992" y="21"/>
                  </a:lnTo>
                  <a:lnTo>
                    <a:pt x="988" y="24"/>
                  </a:lnTo>
                  <a:lnTo>
                    <a:pt x="985" y="124"/>
                  </a:lnTo>
                  <a:lnTo>
                    <a:pt x="979" y="124"/>
                  </a:lnTo>
                  <a:lnTo>
                    <a:pt x="979" y="19"/>
                  </a:lnTo>
                  <a:lnTo>
                    <a:pt x="975" y="126"/>
                  </a:lnTo>
                  <a:lnTo>
                    <a:pt x="965" y="126"/>
                  </a:lnTo>
                  <a:lnTo>
                    <a:pt x="965" y="38"/>
                  </a:lnTo>
                  <a:lnTo>
                    <a:pt x="962" y="43"/>
                  </a:lnTo>
                  <a:lnTo>
                    <a:pt x="962" y="128"/>
                  </a:lnTo>
                  <a:lnTo>
                    <a:pt x="952" y="128"/>
                  </a:lnTo>
                  <a:lnTo>
                    <a:pt x="952" y="33"/>
                  </a:lnTo>
                  <a:lnTo>
                    <a:pt x="949" y="36"/>
                  </a:lnTo>
                  <a:lnTo>
                    <a:pt x="949" y="128"/>
                  </a:lnTo>
                  <a:lnTo>
                    <a:pt x="939" y="131"/>
                  </a:lnTo>
                  <a:lnTo>
                    <a:pt x="939" y="28"/>
                  </a:lnTo>
                  <a:lnTo>
                    <a:pt x="936" y="28"/>
                  </a:lnTo>
                  <a:lnTo>
                    <a:pt x="936" y="131"/>
                  </a:lnTo>
                  <a:lnTo>
                    <a:pt x="926" y="133"/>
                  </a:lnTo>
                  <a:lnTo>
                    <a:pt x="926" y="48"/>
                  </a:lnTo>
                  <a:lnTo>
                    <a:pt x="923" y="48"/>
                  </a:lnTo>
                  <a:lnTo>
                    <a:pt x="923" y="133"/>
                  </a:lnTo>
                  <a:lnTo>
                    <a:pt x="913" y="135"/>
                  </a:lnTo>
                  <a:lnTo>
                    <a:pt x="913" y="60"/>
                  </a:lnTo>
                  <a:lnTo>
                    <a:pt x="909" y="60"/>
                  </a:lnTo>
                  <a:lnTo>
                    <a:pt x="909" y="135"/>
                  </a:lnTo>
                  <a:lnTo>
                    <a:pt x="900" y="138"/>
                  </a:lnTo>
                  <a:lnTo>
                    <a:pt x="900" y="43"/>
                  </a:lnTo>
                  <a:lnTo>
                    <a:pt x="900" y="41"/>
                  </a:lnTo>
                  <a:lnTo>
                    <a:pt x="896" y="138"/>
                  </a:lnTo>
                  <a:lnTo>
                    <a:pt x="886" y="138"/>
                  </a:lnTo>
                  <a:lnTo>
                    <a:pt x="886" y="48"/>
                  </a:lnTo>
                  <a:lnTo>
                    <a:pt x="883" y="75"/>
                  </a:lnTo>
                  <a:lnTo>
                    <a:pt x="883" y="140"/>
                  </a:lnTo>
                  <a:lnTo>
                    <a:pt x="877" y="140"/>
                  </a:lnTo>
                  <a:lnTo>
                    <a:pt x="877" y="75"/>
                  </a:lnTo>
                  <a:lnTo>
                    <a:pt x="873" y="75"/>
                  </a:lnTo>
                  <a:lnTo>
                    <a:pt x="873" y="143"/>
                  </a:lnTo>
                  <a:lnTo>
                    <a:pt x="867" y="143"/>
                  </a:lnTo>
                  <a:lnTo>
                    <a:pt x="863" y="143"/>
                  </a:lnTo>
                  <a:lnTo>
                    <a:pt x="863" y="85"/>
                  </a:lnTo>
                  <a:lnTo>
                    <a:pt x="860" y="143"/>
                  </a:lnTo>
                  <a:lnTo>
                    <a:pt x="854" y="145"/>
                  </a:lnTo>
                  <a:lnTo>
                    <a:pt x="854" y="77"/>
                  </a:lnTo>
                  <a:lnTo>
                    <a:pt x="850" y="77"/>
                  </a:lnTo>
                  <a:lnTo>
                    <a:pt x="850" y="145"/>
                  </a:lnTo>
                  <a:lnTo>
                    <a:pt x="840" y="148"/>
                  </a:lnTo>
                  <a:lnTo>
                    <a:pt x="840" y="87"/>
                  </a:lnTo>
                  <a:lnTo>
                    <a:pt x="837" y="87"/>
                  </a:lnTo>
                  <a:lnTo>
                    <a:pt x="837" y="148"/>
                  </a:lnTo>
                  <a:lnTo>
                    <a:pt x="827" y="150"/>
                  </a:lnTo>
                  <a:lnTo>
                    <a:pt x="827" y="87"/>
                  </a:lnTo>
                  <a:lnTo>
                    <a:pt x="824" y="87"/>
                  </a:lnTo>
                  <a:lnTo>
                    <a:pt x="824" y="150"/>
                  </a:lnTo>
                  <a:lnTo>
                    <a:pt x="814" y="150"/>
                  </a:lnTo>
                  <a:lnTo>
                    <a:pt x="814" y="97"/>
                  </a:lnTo>
                  <a:lnTo>
                    <a:pt x="811" y="99"/>
                  </a:lnTo>
                  <a:lnTo>
                    <a:pt x="811" y="153"/>
                  </a:lnTo>
                  <a:lnTo>
                    <a:pt x="801" y="155"/>
                  </a:lnTo>
                  <a:lnTo>
                    <a:pt x="801" y="121"/>
                  </a:lnTo>
                  <a:lnTo>
                    <a:pt x="798" y="121"/>
                  </a:lnTo>
                  <a:lnTo>
                    <a:pt x="798" y="155"/>
                  </a:lnTo>
                  <a:lnTo>
                    <a:pt x="788" y="155"/>
                  </a:lnTo>
                  <a:lnTo>
                    <a:pt x="788" y="121"/>
                  </a:lnTo>
                  <a:lnTo>
                    <a:pt x="784" y="126"/>
                  </a:lnTo>
                  <a:lnTo>
                    <a:pt x="784" y="157"/>
                  </a:lnTo>
                  <a:lnTo>
                    <a:pt x="775" y="157"/>
                  </a:lnTo>
                  <a:lnTo>
                    <a:pt x="775" y="102"/>
                  </a:lnTo>
                  <a:lnTo>
                    <a:pt x="771" y="102"/>
                  </a:lnTo>
                  <a:lnTo>
                    <a:pt x="771" y="157"/>
                  </a:lnTo>
                  <a:lnTo>
                    <a:pt x="765" y="160"/>
                  </a:lnTo>
                  <a:lnTo>
                    <a:pt x="765" y="111"/>
                  </a:lnTo>
                  <a:lnTo>
                    <a:pt x="761" y="111"/>
                  </a:lnTo>
                  <a:lnTo>
                    <a:pt x="758" y="160"/>
                  </a:lnTo>
                  <a:lnTo>
                    <a:pt x="751" y="162"/>
                  </a:lnTo>
                  <a:lnTo>
                    <a:pt x="751" y="128"/>
                  </a:lnTo>
                  <a:lnTo>
                    <a:pt x="745" y="128"/>
                  </a:lnTo>
                  <a:lnTo>
                    <a:pt x="745" y="162"/>
                  </a:lnTo>
                  <a:lnTo>
                    <a:pt x="738" y="165"/>
                  </a:lnTo>
                  <a:lnTo>
                    <a:pt x="738" y="119"/>
                  </a:lnTo>
                  <a:lnTo>
                    <a:pt x="735" y="119"/>
                  </a:lnTo>
                  <a:lnTo>
                    <a:pt x="735" y="165"/>
                  </a:lnTo>
                  <a:lnTo>
                    <a:pt x="725" y="165"/>
                  </a:lnTo>
                  <a:lnTo>
                    <a:pt x="725" y="138"/>
                  </a:lnTo>
                  <a:lnTo>
                    <a:pt x="722" y="138"/>
                  </a:lnTo>
                  <a:lnTo>
                    <a:pt x="722" y="167"/>
                  </a:lnTo>
                  <a:lnTo>
                    <a:pt x="712" y="167"/>
                  </a:lnTo>
                  <a:lnTo>
                    <a:pt x="712" y="153"/>
                  </a:lnTo>
                  <a:lnTo>
                    <a:pt x="709" y="153"/>
                  </a:lnTo>
                  <a:lnTo>
                    <a:pt x="709" y="167"/>
                  </a:lnTo>
                  <a:lnTo>
                    <a:pt x="702" y="170"/>
                  </a:lnTo>
                  <a:lnTo>
                    <a:pt x="0" y="287"/>
                  </a:lnTo>
                  <a:lnTo>
                    <a:pt x="0" y="133"/>
                  </a:lnTo>
                  <a:lnTo>
                    <a:pt x="6" y="133"/>
                  </a:lnTo>
                  <a:lnTo>
                    <a:pt x="9" y="257"/>
                  </a:lnTo>
                  <a:lnTo>
                    <a:pt x="12" y="257"/>
                  </a:lnTo>
                  <a:lnTo>
                    <a:pt x="9" y="131"/>
                  </a:lnTo>
                  <a:lnTo>
                    <a:pt x="19" y="131"/>
                  </a:lnTo>
                  <a:lnTo>
                    <a:pt x="19" y="257"/>
                  </a:lnTo>
                  <a:lnTo>
                    <a:pt x="22" y="255"/>
                  </a:lnTo>
                  <a:lnTo>
                    <a:pt x="22" y="131"/>
                  </a:lnTo>
                  <a:lnTo>
                    <a:pt x="32" y="128"/>
                  </a:lnTo>
                  <a:lnTo>
                    <a:pt x="32" y="272"/>
                  </a:lnTo>
                  <a:lnTo>
                    <a:pt x="35" y="272"/>
                  </a:lnTo>
                  <a:lnTo>
                    <a:pt x="35" y="128"/>
                  </a:lnTo>
                  <a:lnTo>
                    <a:pt x="45" y="128"/>
                  </a:lnTo>
                  <a:lnTo>
                    <a:pt x="45" y="265"/>
                  </a:lnTo>
                  <a:lnTo>
                    <a:pt x="48" y="262"/>
                  </a:lnTo>
                  <a:lnTo>
                    <a:pt x="48" y="126"/>
                  </a:lnTo>
                  <a:lnTo>
                    <a:pt x="55" y="126"/>
                  </a:lnTo>
                  <a:lnTo>
                    <a:pt x="55" y="252"/>
                  </a:lnTo>
                  <a:lnTo>
                    <a:pt x="61" y="252"/>
                  </a:lnTo>
                  <a:lnTo>
                    <a:pt x="61" y="126"/>
                  </a:lnTo>
                  <a:lnTo>
                    <a:pt x="68" y="124"/>
                  </a:lnTo>
                  <a:lnTo>
                    <a:pt x="71" y="240"/>
                  </a:lnTo>
                  <a:lnTo>
                    <a:pt x="75" y="124"/>
                  </a:lnTo>
                  <a:lnTo>
                    <a:pt x="85" y="121"/>
                  </a:lnTo>
                  <a:lnTo>
                    <a:pt x="85" y="216"/>
                  </a:lnTo>
                  <a:lnTo>
                    <a:pt x="88" y="219"/>
                  </a:lnTo>
                  <a:lnTo>
                    <a:pt x="88" y="121"/>
                  </a:lnTo>
                  <a:lnTo>
                    <a:pt x="101" y="121"/>
                  </a:lnTo>
                  <a:lnTo>
                    <a:pt x="101" y="219"/>
                  </a:lnTo>
                  <a:lnTo>
                    <a:pt x="104" y="219"/>
                  </a:lnTo>
                  <a:lnTo>
                    <a:pt x="104" y="119"/>
                  </a:lnTo>
                  <a:lnTo>
                    <a:pt x="111" y="119"/>
                  </a:lnTo>
                  <a:lnTo>
                    <a:pt x="111" y="199"/>
                  </a:lnTo>
                  <a:lnTo>
                    <a:pt x="114" y="199"/>
                  </a:lnTo>
                  <a:lnTo>
                    <a:pt x="117" y="119"/>
                  </a:lnTo>
                  <a:lnTo>
                    <a:pt x="127" y="116"/>
                  </a:lnTo>
                  <a:lnTo>
                    <a:pt x="124" y="192"/>
                  </a:lnTo>
                  <a:lnTo>
                    <a:pt x="127" y="192"/>
                  </a:lnTo>
                  <a:lnTo>
                    <a:pt x="127" y="116"/>
                  </a:lnTo>
                  <a:lnTo>
                    <a:pt x="137" y="116"/>
                  </a:lnTo>
                  <a:lnTo>
                    <a:pt x="137" y="211"/>
                  </a:lnTo>
                  <a:lnTo>
                    <a:pt x="140" y="211"/>
                  </a:lnTo>
                  <a:lnTo>
                    <a:pt x="140" y="114"/>
                  </a:lnTo>
                  <a:lnTo>
                    <a:pt x="147" y="114"/>
                  </a:lnTo>
                  <a:lnTo>
                    <a:pt x="147" y="236"/>
                  </a:lnTo>
                  <a:lnTo>
                    <a:pt x="150" y="233"/>
                  </a:lnTo>
                  <a:lnTo>
                    <a:pt x="150" y="114"/>
                  </a:lnTo>
                  <a:lnTo>
                    <a:pt x="160" y="111"/>
                  </a:lnTo>
                  <a:lnTo>
                    <a:pt x="160" y="199"/>
                  </a:lnTo>
                  <a:lnTo>
                    <a:pt x="163" y="194"/>
                  </a:lnTo>
                  <a:lnTo>
                    <a:pt x="163" y="111"/>
                  </a:lnTo>
                  <a:lnTo>
                    <a:pt x="173" y="109"/>
                  </a:lnTo>
                  <a:lnTo>
                    <a:pt x="173" y="187"/>
                  </a:lnTo>
                  <a:lnTo>
                    <a:pt x="177" y="187"/>
                  </a:lnTo>
                  <a:lnTo>
                    <a:pt x="180" y="109"/>
                  </a:lnTo>
                  <a:lnTo>
                    <a:pt x="187" y="109"/>
                  </a:lnTo>
                  <a:lnTo>
                    <a:pt x="187" y="172"/>
                  </a:lnTo>
                  <a:lnTo>
                    <a:pt x="190" y="172"/>
                  </a:lnTo>
                  <a:lnTo>
                    <a:pt x="190" y="109"/>
                  </a:lnTo>
                  <a:lnTo>
                    <a:pt x="203" y="107"/>
                  </a:lnTo>
                  <a:lnTo>
                    <a:pt x="203" y="167"/>
                  </a:lnTo>
                  <a:lnTo>
                    <a:pt x="203" y="170"/>
                  </a:lnTo>
                  <a:lnTo>
                    <a:pt x="206" y="167"/>
                  </a:lnTo>
                  <a:lnTo>
                    <a:pt x="206" y="107"/>
                  </a:lnTo>
                  <a:lnTo>
                    <a:pt x="213" y="107"/>
                  </a:lnTo>
                  <a:lnTo>
                    <a:pt x="213" y="143"/>
                  </a:lnTo>
                  <a:lnTo>
                    <a:pt x="219" y="140"/>
                  </a:lnTo>
                  <a:lnTo>
                    <a:pt x="216" y="104"/>
                  </a:lnTo>
                  <a:lnTo>
                    <a:pt x="229" y="104"/>
                  </a:lnTo>
                  <a:lnTo>
                    <a:pt x="229" y="157"/>
                  </a:lnTo>
                  <a:lnTo>
                    <a:pt x="233" y="155"/>
                  </a:lnTo>
                  <a:lnTo>
                    <a:pt x="233" y="104"/>
                  </a:lnTo>
                  <a:lnTo>
                    <a:pt x="239" y="102"/>
                  </a:lnTo>
                  <a:lnTo>
                    <a:pt x="242" y="145"/>
                  </a:lnTo>
                  <a:lnTo>
                    <a:pt x="246" y="145"/>
                  </a:lnTo>
                  <a:lnTo>
                    <a:pt x="246" y="102"/>
                  </a:lnTo>
                  <a:lnTo>
                    <a:pt x="256" y="99"/>
                  </a:lnTo>
                  <a:lnTo>
                    <a:pt x="256" y="131"/>
                  </a:lnTo>
                  <a:lnTo>
                    <a:pt x="259" y="131"/>
                  </a:lnTo>
                  <a:lnTo>
                    <a:pt x="259" y="99"/>
                  </a:lnTo>
                  <a:lnTo>
                    <a:pt x="269" y="99"/>
                  </a:lnTo>
                  <a:lnTo>
                    <a:pt x="269" y="126"/>
                  </a:lnTo>
                  <a:lnTo>
                    <a:pt x="272" y="126"/>
                  </a:lnTo>
                  <a:lnTo>
                    <a:pt x="272" y="99"/>
                  </a:lnTo>
                  <a:lnTo>
                    <a:pt x="279" y="97"/>
                  </a:lnTo>
                  <a:lnTo>
                    <a:pt x="279" y="114"/>
                  </a:lnTo>
                  <a:lnTo>
                    <a:pt x="282" y="114"/>
                  </a:lnTo>
                  <a:lnTo>
                    <a:pt x="282" y="97"/>
                  </a:lnTo>
                  <a:lnTo>
                    <a:pt x="1018" y="0"/>
                  </a:lnTo>
                  <a:lnTo>
                    <a:pt x="1018" y="119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86" name="Freeform 381"/>
            <p:cNvSpPr/>
            <p:nvPr/>
          </p:nvSpPr>
          <p:spPr>
            <a:xfrm>
              <a:off x="2033" y="3569"/>
              <a:ext cx="9" cy="8"/>
            </a:xfrm>
            <a:custGeom>
              <a:avLst/>
              <a:gdLst>
                <a:gd name="txL" fmla="*/ 0 w 17"/>
                <a:gd name="txT" fmla="*/ 0 h 17"/>
                <a:gd name="txR" fmla="*/ 17 w 17"/>
                <a:gd name="txB" fmla="*/ 17 h 17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7" h="17">
                  <a:moveTo>
                    <a:pt x="16" y="8"/>
                  </a:moveTo>
                  <a:lnTo>
                    <a:pt x="16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10" y="8"/>
                  </a:lnTo>
                  <a:lnTo>
                    <a:pt x="16" y="8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C2E3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87" name="Freeform 382"/>
            <p:cNvSpPr/>
            <p:nvPr/>
          </p:nvSpPr>
          <p:spPr>
            <a:xfrm>
              <a:off x="2520" y="3570"/>
              <a:ext cx="29" cy="8"/>
            </a:xfrm>
            <a:custGeom>
              <a:avLst/>
              <a:gdLst>
                <a:gd name="txL" fmla="*/ 0 w 54"/>
                <a:gd name="txT" fmla="*/ 0 h 17"/>
                <a:gd name="txR" fmla="*/ 54 w 54"/>
                <a:gd name="txB" fmla="*/ 17 h 17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54" h="17">
                  <a:moveTo>
                    <a:pt x="53" y="4"/>
                  </a:moveTo>
                  <a:lnTo>
                    <a:pt x="36" y="7"/>
                  </a:lnTo>
                  <a:lnTo>
                    <a:pt x="29" y="11"/>
                  </a:lnTo>
                  <a:lnTo>
                    <a:pt x="29" y="16"/>
                  </a:lnTo>
                  <a:lnTo>
                    <a:pt x="23" y="16"/>
                  </a:lnTo>
                  <a:lnTo>
                    <a:pt x="0" y="11"/>
                  </a:lnTo>
                  <a:lnTo>
                    <a:pt x="3" y="7"/>
                  </a:lnTo>
                  <a:lnTo>
                    <a:pt x="6" y="4"/>
                  </a:lnTo>
                  <a:lnTo>
                    <a:pt x="23" y="0"/>
                  </a:lnTo>
                  <a:lnTo>
                    <a:pt x="43" y="2"/>
                  </a:lnTo>
                  <a:lnTo>
                    <a:pt x="53" y="4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88" name="Freeform 383"/>
            <p:cNvSpPr/>
            <p:nvPr/>
          </p:nvSpPr>
          <p:spPr>
            <a:xfrm>
              <a:off x="2040" y="3571"/>
              <a:ext cx="10" cy="8"/>
            </a:xfrm>
            <a:custGeom>
              <a:avLst/>
              <a:gdLst>
                <a:gd name="txL" fmla="*/ 0 w 17"/>
                <a:gd name="txT" fmla="*/ 0 h 17"/>
                <a:gd name="txR" fmla="*/ 17 w 17"/>
                <a:gd name="txB" fmla="*/ 17 h 17"/>
              </a:gdLst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7" h="17">
                  <a:moveTo>
                    <a:pt x="16" y="16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16" y="8"/>
                  </a:lnTo>
                  <a:lnTo>
                    <a:pt x="16" y="16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C2E3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89" name="Freeform 384"/>
            <p:cNvSpPr/>
            <p:nvPr/>
          </p:nvSpPr>
          <p:spPr>
            <a:xfrm>
              <a:off x="2538" y="3574"/>
              <a:ext cx="20" cy="8"/>
            </a:xfrm>
            <a:custGeom>
              <a:avLst/>
              <a:gdLst>
                <a:gd name="txL" fmla="*/ 0 w 38"/>
                <a:gd name="txT" fmla="*/ 0 h 17"/>
                <a:gd name="txR" fmla="*/ 38 w 38"/>
                <a:gd name="txB" fmla="*/ 17 h 17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38" h="17">
                  <a:moveTo>
                    <a:pt x="37" y="7"/>
                  </a:moveTo>
                  <a:lnTo>
                    <a:pt x="37" y="7"/>
                  </a:lnTo>
                  <a:lnTo>
                    <a:pt x="0" y="16"/>
                  </a:lnTo>
                  <a:lnTo>
                    <a:pt x="3" y="7"/>
                  </a:lnTo>
                  <a:lnTo>
                    <a:pt x="13" y="4"/>
                  </a:lnTo>
                  <a:lnTo>
                    <a:pt x="20" y="0"/>
                  </a:lnTo>
                  <a:lnTo>
                    <a:pt x="30" y="4"/>
                  </a:lnTo>
                  <a:lnTo>
                    <a:pt x="37" y="7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90" name="Freeform 385"/>
            <p:cNvSpPr/>
            <p:nvPr/>
          </p:nvSpPr>
          <p:spPr>
            <a:xfrm>
              <a:off x="2049" y="3575"/>
              <a:ext cx="9" cy="8"/>
            </a:xfrm>
            <a:custGeom>
              <a:avLst/>
              <a:gdLst>
                <a:gd name="txL" fmla="*/ 0 w 17"/>
                <a:gd name="txT" fmla="*/ 0 h 17"/>
                <a:gd name="txR" fmla="*/ 17 w 17"/>
                <a:gd name="txB" fmla="*/ 17 h 17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7" h="17">
                  <a:moveTo>
                    <a:pt x="16" y="16"/>
                  </a:moveTo>
                  <a:lnTo>
                    <a:pt x="12" y="16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2" y="4"/>
                  </a:lnTo>
                  <a:lnTo>
                    <a:pt x="16" y="16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C2E3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91" name="Freeform 386"/>
            <p:cNvSpPr/>
            <p:nvPr/>
          </p:nvSpPr>
          <p:spPr>
            <a:xfrm>
              <a:off x="2241" y="3577"/>
              <a:ext cx="142" cy="17"/>
            </a:xfrm>
            <a:custGeom>
              <a:avLst/>
              <a:gdLst>
                <a:gd name="txL" fmla="*/ 0 w 265"/>
                <a:gd name="txT" fmla="*/ 0 h 37"/>
                <a:gd name="txR" fmla="*/ 265 w 265"/>
                <a:gd name="txB" fmla="*/ 37 h 37"/>
              </a:gdLst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txL" t="txT" r="txR" b="txB"/>
              <a:pathLst>
                <a:path w="265" h="37">
                  <a:moveTo>
                    <a:pt x="260" y="4"/>
                  </a:moveTo>
                  <a:lnTo>
                    <a:pt x="244" y="7"/>
                  </a:lnTo>
                  <a:lnTo>
                    <a:pt x="112" y="24"/>
                  </a:lnTo>
                  <a:lnTo>
                    <a:pt x="0" y="36"/>
                  </a:lnTo>
                  <a:lnTo>
                    <a:pt x="6" y="28"/>
                  </a:lnTo>
                  <a:lnTo>
                    <a:pt x="260" y="0"/>
                  </a:lnTo>
                  <a:lnTo>
                    <a:pt x="264" y="0"/>
                  </a:lnTo>
                  <a:lnTo>
                    <a:pt x="260" y="4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92" name="Freeform 387"/>
            <p:cNvSpPr/>
            <p:nvPr/>
          </p:nvSpPr>
          <p:spPr>
            <a:xfrm>
              <a:off x="2058" y="3577"/>
              <a:ext cx="9" cy="8"/>
            </a:xfrm>
            <a:custGeom>
              <a:avLst/>
              <a:gdLst>
                <a:gd name="txL" fmla="*/ 0 w 17"/>
                <a:gd name="txT" fmla="*/ 0 h 17"/>
                <a:gd name="txR" fmla="*/ 17 w 17"/>
                <a:gd name="txB" fmla="*/ 17 h 17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7" h="17">
                  <a:moveTo>
                    <a:pt x="16" y="12"/>
                  </a:moveTo>
                  <a:lnTo>
                    <a:pt x="16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12" y="4"/>
                  </a:lnTo>
                  <a:lnTo>
                    <a:pt x="16" y="12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C2E3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93" name="Freeform 388"/>
            <p:cNvSpPr/>
            <p:nvPr/>
          </p:nvSpPr>
          <p:spPr>
            <a:xfrm>
              <a:off x="2227" y="3578"/>
              <a:ext cx="17" cy="16"/>
            </a:xfrm>
            <a:custGeom>
              <a:avLst/>
              <a:gdLst>
                <a:gd name="txL" fmla="*/ 0 w 31"/>
                <a:gd name="txT" fmla="*/ 0 h 35"/>
                <a:gd name="txR" fmla="*/ 31 w 31"/>
                <a:gd name="txB" fmla="*/ 35 h 35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31" h="35">
                  <a:moveTo>
                    <a:pt x="26" y="12"/>
                  </a:moveTo>
                  <a:lnTo>
                    <a:pt x="30" y="24"/>
                  </a:lnTo>
                  <a:lnTo>
                    <a:pt x="20" y="34"/>
                  </a:lnTo>
                  <a:lnTo>
                    <a:pt x="16" y="34"/>
                  </a:lnTo>
                  <a:lnTo>
                    <a:pt x="6" y="31"/>
                  </a:lnTo>
                  <a:lnTo>
                    <a:pt x="6" y="24"/>
                  </a:lnTo>
                  <a:lnTo>
                    <a:pt x="0" y="19"/>
                  </a:lnTo>
                  <a:lnTo>
                    <a:pt x="0" y="0"/>
                  </a:lnTo>
                  <a:lnTo>
                    <a:pt x="26" y="7"/>
                  </a:lnTo>
                  <a:lnTo>
                    <a:pt x="26" y="12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94" name="Freeform 389"/>
            <p:cNvSpPr/>
            <p:nvPr/>
          </p:nvSpPr>
          <p:spPr>
            <a:xfrm>
              <a:off x="2067" y="3579"/>
              <a:ext cx="9" cy="8"/>
            </a:xfrm>
            <a:custGeom>
              <a:avLst/>
              <a:gdLst>
                <a:gd name="txL" fmla="*/ 0 w 17"/>
                <a:gd name="txT" fmla="*/ 0 h 17"/>
                <a:gd name="txR" fmla="*/ 17 w 17"/>
                <a:gd name="txB" fmla="*/ 17 h 17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7" h="17">
                  <a:moveTo>
                    <a:pt x="16" y="8"/>
                  </a:moveTo>
                  <a:lnTo>
                    <a:pt x="16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16" y="8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C2E3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95" name="Freeform 390"/>
            <p:cNvSpPr/>
            <p:nvPr/>
          </p:nvSpPr>
          <p:spPr>
            <a:xfrm>
              <a:off x="2075" y="3583"/>
              <a:ext cx="9" cy="8"/>
            </a:xfrm>
            <a:custGeom>
              <a:avLst/>
              <a:gdLst>
                <a:gd name="txL" fmla="*/ 0 w 17"/>
                <a:gd name="txT" fmla="*/ 0 h 17"/>
                <a:gd name="txR" fmla="*/ 17 w 17"/>
                <a:gd name="txB" fmla="*/ 17 h 17"/>
              </a:gdLst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7" h="17">
                  <a:moveTo>
                    <a:pt x="16" y="16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16" y="8"/>
                  </a:lnTo>
                  <a:lnTo>
                    <a:pt x="16" y="16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C2E3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96" name="Freeform 391"/>
            <p:cNvSpPr/>
            <p:nvPr/>
          </p:nvSpPr>
          <p:spPr>
            <a:xfrm>
              <a:off x="2085" y="3585"/>
              <a:ext cx="9" cy="8"/>
            </a:xfrm>
            <a:custGeom>
              <a:avLst/>
              <a:gdLst>
                <a:gd name="txL" fmla="*/ 0 w 17"/>
                <a:gd name="txT" fmla="*/ 0 h 17"/>
                <a:gd name="txR" fmla="*/ 17 w 17"/>
                <a:gd name="txB" fmla="*/ 17 h 17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0" y="16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6" y="5"/>
                  </a:lnTo>
                  <a:lnTo>
                    <a:pt x="16" y="16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C2E3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97" name="Freeform 392"/>
            <p:cNvSpPr/>
            <p:nvPr/>
          </p:nvSpPr>
          <p:spPr>
            <a:xfrm>
              <a:off x="2091" y="3587"/>
              <a:ext cx="10" cy="8"/>
            </a:xfrm>
            <a:custGeom>
              <a:avLst/>
              <a:gdLst>
                <a:gd name="txL" fmla="*/ 0 w 17"/>
                <a:gd name="txT" fmla="*/ 0 h 17"/>
                <a:gd name="txR" fmla="*/ 17 w 17"/>
                <a:gd name="txB" fmla="*/ 17 h 17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7" h="17">
                  <a:moveTo>
                    <a:pt x="16" y="8"/>
                  </a:moveTo>
                  <a:lnTo>
                    <a:pt x="16" y="12"/>
                  </a:lnTo>
                  <a:lnTo>
                    <a:pt x="16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16" y="4"/>
                  </a:lnTo>
                  <a:lnTo>
                    <a:pt x="16" y="8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C2E3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98" name="Freeform 393"/>
            <p:cNvSpPr/>
            <p:nvPr/>
          </p:nvSpPr>
          <p:spPr>
            <a:xfrm>
              <a:off x="2099" y="3590"/>
              <a:ext cx="9" cy="8"/>
            </a:xfrm>
            <a:custGeom>
              <a:avLst/>
              <a:gdLst>
                <a:gd name="txL" fmla="*/ 0 w 17"/>
                <a:gd name="txT" fmla="*/ 0 h 17"/>
                <a:gd name="txR" fmla="*/ 17 w 17"/>
                <a:gd name="txB" fmla="*/ 17 h 17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7" h="17">
                  <a:moveTo>
                    <a:pt x="16" y="16"/>
                  </a:moveTo>
                  <a:lnTo>
                    <a:pt x="8" y="12"/>
                  </a:lnTo>
                  <a:lnTo>
                    <a:pt x="0" y="8"/>
                  </a:lnTo>
                  <a:lnTo>
                    <a:pt x="0" y="0"/>
                  </a:lnTo>
                  <a:lnTo>
                    <a:pt x="16" y="8"/>
                  </a:lnTo>
                  <a:lnTo>
                    <a:pt x="16" y="16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C2E3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99" name="Freeform 394"/>
            <p:cNvSpPr/>
            <p:nvPr/>
          </p:nvSpPr>
          <p:spPr>
            <a:xfrm>
              <a:off x="2109" y="3593"/>
              <a:ext cx="10" cy="8"/>
            </a:xfrm>
            <a:custGeom>
              <a:avLst/>
              <a:gdLst>
                <a:gd name="txL" fmla="*/ 0 w 18"/>
                <a:gd name="txT" fmla="*/ 0 h 17"/>
                <a:gd name="txR" fmla="*/ 18 w 18"/>
                <a:gd name="txB" fmla="*/ 17 h 17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8" h="17">
                  <a:moveTo>
                    <a:pt x="17" y="8"/>
                  </a:moveTo>
                  <a:lnTo>
                    <a:pt x="17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13" y="8"/>
                  </a:lnTo>
                  <a:lnTo>
                    <a:pt x="17" y="8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C2E3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00" name="Freeform 395"/>
            <p:cNvSpPr/>
            <p:nvPr/>
          </p:nvSpPr>
          <p:spPr>
            <a:xfrm>
              <a:off x="2120" y="3596"/>
              <a:ext cx="9" cy="8"/>
            </a:xfrm>
            <a:custGeom>
              <a:avLst/>
              <a:gdLst>
                <a:gd name="txL" fmla="*/ 0 w 17"/>
                <a:gd name="txT" fmla="*/ 0 h 17"/>
                <a:gd name="txR" fmla="*/ 17 w 17"/>
                <a:gd name="txB" fmla="*/ 17 h 17"/>
              </a:gdLst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7" h="17">
                  <a:moveTo>
                    <a:pt x="16" y="16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16" y="8"/>
                  </a:lnTo>
                  <a:lnTo>
                    <a:pt x="16" y="16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C2E3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01" name="Freeform 396"/>
            <p:cNvSpPr/>
            <p:nvPr/>
          </p:nvSpPr>
          <p:spPr>
            <a:xfrm>
              <a:off x="2007" y="3596"/>
              <a:ext cx="16" cy="19"/>
            </a:xfrm>
            <a:custGeom>
              <a:avLst/>
              <a:gdLst>
                <a:gd name="txL" fmla="*/ 0 w 31"/>
                <a:gd name="txT" fmla="*/ 0 h 40"/>
                <a:gd name="txR" fmla="*/ 31 w 31"/>
                <a:gd name="txB" fmla="*/ 40 h 40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31" h="40">
                  <a:moveTo>
                    <a:pt x="30" y="12"/>
                  </a:moveTo>
                  <a:lnTo>
                    <a:pt x="26" y="39"/>
                  </a:lnTo>
                  <a:lnTo>
                    <a:pt x="0" y="24"/>
                  </a:lnTo>
                  <a:lnTo>
                    <a:pt x="0" y="0"/>
                  </a:lnTo>
                  <a:lnTo>
                    <a:pt x="26" y="12"/>
                  </a:lnTo>
                  <a:lnTo>
                    <a:pt x="30" y="12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02" name="Freeform 397"/>
            <p:cNvSpPr/>
            <p:nvPr/>
          </p:nvSpPr>
          <p:spPr>
            <a:xfrm>
              <a:off x="2129" y="3599"/>
              <a:ext cx="9" cy="8"/>
            </a:xfrm>
            <a:custGeom>
              <a:avLst/>
              <a:gdLst>
                <a:gd name="txL" fmla="*/ 0 w 17"/>
                <a:gd name="txT" fmla="*/ 0 h 17"/>
                <a:gd name="txR" fmla="*/ 17 w 17"/>
                <a:gd name="txB" fmla="*/ 17 h 17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7" h="17">
                  <a:moveTo>
                    <a:pt x="16" y="16"/>
                  </a:moveTo>
                  <a:lnTo>
                    <a:pt x="3" y="9"/>
                  </a:lnTo>
                  <a:lnTo>
                    <a:pt x="0" y="6"/>
                  </a:lnTo>
                  <a:lnTo>
                    <a:pt x="0" y="0"/>
                  </a:lnTo>
                  <a:lnTo>
                    <a:pt x="16" y="6"/>
                  </a:lnTo>
                  <a:lnTo>
                    <a:pt x="16" y="16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C2E3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03" name="Freeform 398"/>
            <p:cNvSpPr/>
            <p:nvPr/>
          </p:nvSpPr>
          <p:spPr>
            <a:xfrm>
              <a:off x="2139" y="3602"/>
              <a:ext cx="9" cy="8"/>
            </a:xfrm>
            <a:custGeom>
              <a:avLst/>
              <a:gdLst>
                <a:gd name="txL" fmla="*/ 0 w 17"/>
                <a:gd name="txT" fmla="*/ 0 h 17"/>
                <a:gd name="txR" fmla="*/ 17 w 17"/>
                <a:gd name="txB" fmla="*/ 17 h 17"/>
              </a:gdLst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7" h="17">
                  <a:moveTo>
                    <a:pt x="16" y="16"/>
                  </a:moveTo>
                  <a:lnTo>
                    <a:pt x="0" y="6"/>
                  </a:lnTo>
                  <a:lnTo>
                    <a:pt x="3" y="0"/>
                  </a:lnTo>
                  <a:lnTo>
                    <a:pt x="16" y="6"/>
                  </a:lnTo>
                  <a:lnTo>
                    <a:pt x="16" y="16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C2E3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04" name="Freeform 399"/>
            <p:cNvSpPr/>
            <p:nvPr/>
          </p:nvSpPr>
          <p:spPr>
            <a:xfrm>
              <a:off x="2024" y="3603"/>
              <a:ext cx="28" cy="14"/>
            </a:xfrm>
            <a:custGeom>
              <a:avLst/>
              <a:gdLst>
                <a:gd name="txL" fmla="*/ 0 w 51"/>
                <a:gd name="txT" fmla="*/ 0 h 28"/>
                <a:gd name="txR" fmla="*/ 51 w 51"/>
                <a:gd name="txB" fmla="*/ 28 h 28"/>
              </a:gdLst>
              <a:ahLst/>
              <a:cxnLst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51" h="28">
                  <a:moveTo>
                    <a:pt x="6" y="24"/>
                  </a:moveTo>
                  <a:lnTo>
                    <a:pt x="0" y="27"/>
                  </a:lnTo>
                  <a:lnTo>
                    <a:pt x="0" y="24"/>
                  </a:lnTo>
                  <a:lnTo>
                    <a:pt x="0" y="0"/>
                  </a:lnTo>
                  <a:lnTo>
                    <a:pt x="50" y="19"/>
                  </a:lnTo>
                  <a:lnTo>
                    <a:pt x="6" y="24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05" name="Freeform 400"/>
            <p:cNvSpPr/>
            <p:nvPr/>
          </p:nvSpPr>
          <p:spPr>
            <a:xfrm>
              <a:off x="2151" y="3606"/>
              <a:ext cx="10" cy="8"/>
            </a:xfrm>
            <a:custGeom>
              <a:avLst/>
              <a:gdLst>
                <a:gd name="txL" fmla="*/ 0 w 17"/>
                <a:gd name="txT" fmla="*/ 0 h 17"/>
                <a:gd name="txR" fmla="*/ 17 w 17"/>
                <a:gd name="txB" fmla="*/ 17 h 17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7" h="17">
                  <a:moveTo>
                    <a:pt x="16" y="12"/>
                  </a:moveTo>
                  <a:lnTo>
                    <a:pt x="16" y="12"/>
                  </a:lnTo>
                  <a:lnTo>
                    <a:pt x="16" y="16"/>
                  </a:lnTo>
                  <a:lnTo>
                    <a:pt x="0" y="9"/>
                  </a:lnTo>
                  <a:lnTo>
                    <a:pt x="0" y="0"/>
                  </a:lnTo>
                  <a:lnTo>
                    <a:pt x="16" y="6"/>
                  </a:lnTo>
                  <a:lnTo>
                    <a:pt x="16" y="12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C2E3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06" name="Freeform 401"/>
            <p:cNvSpPr/>
            <p:nvPr/>
          </p:nvSpPr>
          <p:spPr>
            <a:xfrm>
              <a:off x="2164" y="3610"/>
              <a:ext cx="9" cy="8"/>
            </a:xfrm>
            <a:custGeom>
              <a:avLst/>
              <a:gdLst>
                <a:gd name="txL" fmla="*/ 0 w 17"/>
                <a:gd name="txT" fmla="*/ 0 h 17"/>
                <a:gd name="txR" fmla="*/ 17 w 17"/>
                <a:gd name="txB" fmla="*/ 17 h 17"/>
              </a:gdLst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7" h="17">
                  <a:moveTo>
                    <a:pt x="16" y="1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6" y="6"/>
                  </a:lnTo>
                  <a:lnTo>
                    <a:pt x="16" y="16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C2E3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07" name="Freeform 402"/>
            <p:cNvSpPr/>
            <p:nvPr/>
          </p:nvSpPr>
          <p:spPr>
            <a:xfrm>
              <a:off x="2039" y="3614"/>
              <a:ext cx="65" cy="32"/>
            </a:xfrm>
            <a:custGeom>
              <a:avLst/>
              <a:gdLst>
                <a:gd name="txL" fmla="*/ 0 w 122"/>
                <a:gd name="txT" fmla="*/ 0 h 69"/>
                <a:gd name="txR" fmla="*/ 122 w 122"/>
                <a:gd name="txB" fmla="*/ 69 h 69"/>
              </a:gdLst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</a:cxnLst>
              <a:rect l="txL" t="txT" r="txR" b="txB"/>
              <a:pathLst>
                <a:path w="122" h="69">
                  <a:moveTo>
                    <a:pt x="121" y="63"/>
                  </a:moveTo>
                  <a:lnTo>
                    <a:pt x="114" y="60"/>
                  </a:lnTo>
                  <a:lnTo>
                    <a:pt x="111" y="63"/>
                  </a:lnTo>
                  <a:lnTo>
                    <a:pt x="111" y="68"/>
                  </a:lnTo>
                  <a:lnTo>
                    <a:pt x="49" y="41"/>
                  </a:lnTo>
                  <a:lnTo>
                    <a:pt x="19" y="29"/>
                  </a:lnTo>
                  <a:lnTo>
                    <a:pt x="19" y="7"/>
                  </a:lnTo>
                  <a:lnTo>
                    <a:pt x="16" y="4"/>
                  </a:lnTo>
                  <a:lnTo>
                    <a:pt x="0" y="2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121" y="38"/>
                  </a:lnTo>
                  <a:lnTo>
                    <a:pt x="121" y="63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08" name="Freeform 403"/>
            <p:cNvSpPr/>
            <p:nvPr/>
          </p:nvSpPr>
          <p:spPr>
            <a:xfrm>
              <a:off x="2176" y="3614"/>
              <a:ext cx="10" cy="8"/>
            </a:xfrm>
            <a:custGeom>
              <a:avLst/>
              <a:gdLst>
                <a:gd name="txL" fmla="*/ 0 w 18"/>
                <a:gd name="txT" fmla="*/ 0 h 17"/>
                <a:gd name="txR" fmla="*/ 18 w 18"/>
                <a:gd name="txB" fmla="*/ 17 h 17"/>
              </a:gdLst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8" h="17">
                  <a:moveTo>
                    <a:pt x="17" y="16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17" y="6"/>
                  </a:lnTo>
                  <a:lnTo>
                    <a:pt x="17" y="16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C2E3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09" name="Freeform 404"/>
            <p:cNvSpPr/>
            <p:nvPr/>
          </p:nvSpPr>
          <p:spPr>
            <a:xfrm>
              <a:off x="1973" y="3615"/>
              <a:ext cx="72" cy="18"/>
            </a:xfrm>
            <a:custGeom>
              <a:avLst/>
              <a:gdLst>
                <a:gd name="txL" fmla="*/ 0 w 133"/>
                <a:gd name="txT" fmla="*/ 0 h 38"/>
                <a:gd name="txR" fmla="*/ 133 w 133"/>
                <a:gd name="txB" fmla="*/ 38 h 38"/>
              </a:gdLst>
              <a:ahLst/>
              <a:cxnLst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txL" t="txT" r="txR" b="txB"/>
              <a:pathLst>
                <a:path w="133" h="38">
                  <a:moveTo>
                    <a:pt x="105" y="14"/>
                  </a:moveTo>
                  <a:lnTo>
                    <a:pt x="26" y="37"/>
                  </a:lnTo>
                  <a:lnTo>
                    <a:pt x="0" y="29"/>
                  </a:lnTo>
                  <a:lnTo>
                    <a:pt x="105" y="2"/>
                  </a:lnTo>
                  <a:lnTo>
                    <a:pt x="105" y="0"/>
                  </a:lnTo>
                  <a:lnTo>
                    <a:pt x="132" y="4"/>
                  </a:lnTo>
                  <a:lnTo>
                    <a:pt x="105" y="14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10" name="Freeform 405"/>
            <p:cNvSpPr/>
            <p:nvPr/>
          </p:nvSpPr>
          <p:spPr>
            <a:xfrm>
              <a:off x="2186" y="3617"/>
              <a:ext cx="11" cy="8"/>
            </a:xfrm>
            <a:custGeom>
              <a:avLst/>
              <a:gdLst>
                <a:gd name="txL" fmla="*/ 0 w 19"/>
                <a:gd name="txT" fmla="*/ 0 h 17"/>
                <a:gd name="txR" fmla="*/ 19 w 19"/>
                <a:gd name="txB" fmla="*/ 17 h 17"/>
              </a:gdLst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9" h="17">
                  <a:moveTo>
                    <a:pt x="18" y="16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18" y="6"/>
                  </a:lnTo>
                  <a:lnTo>
                    <a:pt x="18" y="16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C2E3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11" name="Freeform 406"/>
            <p:cNvSpPr/>
            <p:nvPr/>
          </p:nvSpPr>
          <p:spPr>
            <a:xfrm>
              <a:off x="1989" y="3618"/>
              <a:ext cx="59" cy="28"/>
            </a:xfrm>
            <a:custGeom>
              <a:avLst/>
              <a:gdLst>
                <a:gd name="txL" fmla="*/ 0 w 109"/>
                <a:gd name="txT" fmla="*/ 0 h 59"/>
                <a:gd name="txR" fmla="*/ 109 w 109"/>
                <a:gd name="txB" fmla="*/ 59 h 59"/>
              </a:gdLst>
              <a:ahLst/>
              <a:cxnLst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txL" t="txT" r="txR" b="txB"/>
              <a:pathLst>
                <a:path w="109" h="59">
                  <a:moveTo>
                    <a:pt x="108" y="28"/>
                  </a:moveTo>
                  <a:lnTo>
                    <a:pt x="3" y="58"/>
                  </a:lnTo>
                  <a:lnTo>
                    <a:pt x="0" y="48"/>
                  </a:lnTo>
                  <a:lnTo>
                    <a:pt x="0" y="31"/>
                  </a:lnTo>
                  <a:lnTo>
                    <a:pt x="104" y="0"/>
                  </a:lnTo>
                  <a:lnTo>
                    <a:pt x="108" y="0"/>
                  </a:lnTo>
                  <a:lnTo>
                    <a:pt x="108" y="28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12" name="Freeform 407"/>
            <p:cNvSpPr/>
            <p:nvPr/>
          </p:nvSpPr>
          <p:spPr>
            <a:xfrm>
              <a:off x="2199" y="3621"/>
              <a:ext cx="12" cy="8"/>
            </a:xfrm>
            <a:custGeom>
              <a:avLst/>
              <a:gdLst>
                <a:gd name="txL" fmla="*/ 0 w 21"/>
                <a:gd name="txT" fmla="*/ 0 h 17"/>
                <a:gd name="txR" fmla="*/ 21 w 21"/>
                <a:gd name="txB" fmla="*/ 17 h 17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21" h="17">
                  <a:moveTo>
                    <a:pt x="20" y="16"/>
                  </a:moveTo>
                  <a:lnTo>
                    <a:pt x="16" y="16"/>
                  </a:lnTo>
                  <a:lnTo>
                    <a:pt x="0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6" y="6"/>
                  </a:lnTo>
                  <a:lnTo>
                    <a:pt x="20" y="16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C2E3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13" name="Freeform 408"/>
            <p:cNvSpPr/>
            <p:nvPr/>
          </p:nvSpPr>
          <p:spPr>
            <a:xfrm>
              <a:off x="2212" y="3624"/>
              <a:ext cx="9" cy="8"/>
            </a:xfrm>
            <a:custGeom>
              <a:avLst/>
              <a:gdLst>
                <a:gd name="txL" fmla="*/ 0 w 17"/>
                <a:gd name="txT" fmla="*/ 0 h 17"/>
                <a:gd name="txR" fmla="*/ 17 w 17"/>
                <a:gd name="txB" fmla="*/ 17 h 17"/>
              </a:gdLst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7" h="17">
                  <a:moveTo>
                    <a:pt x="16" y="16"/>
                  </a:moveTo>
                  <a:lnTo>
                    <a:pt x="0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6" y="9"/>
                  </a:lnTo>
                  <a:lnTo>
                    <a:pt x="16" y="16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C2E3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14" name="Freeform 409"/>
            <p:cNvSpPr/>
            <p:nvPr/>
          </p:nvSpPr>
          <p:spPr>
            <a:xfrm>
              <a:off x="2222" y="3627"/>
              <a:ext cx="11" cy="8"/>
            </a:xfrm>
            <a:custGeom>
              <a:avLst/>
              <a:gdLst>
                <a:gd name="txL" fmla="*/ 0 w 20"/>
                <a:gd name="txT" fmla="*/ 0 h 17"/>
                <a:gd name="txR" fmla="*/ 20 w 20"/>
                <a:gd name="txB" fmla="*/ 17 h 17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20" h="17">
                  <a:moveTo>
                    <a:pt x="19" y="13"/>
                  </a:moveTo>
                  <a:lnTo>
                    <a:pt x="19" y="16"/>
                  </a:lnTo>
                  <a:lnTo>
                    <a:pt x="3" y="10"/>
                  </a:lnTo>
                  <a:lnTo>
                    <a:pt x="0" y="5"/>
                  </a:lnTo>
                  <a:lnTo>
                    <a:pt x="0" y="0"/>
                  </a:lnTo>
                  <a:lnTo>
                    <a:pt x="19" y="7"/>
                  </a:lnTo>
                  <a:lnTo>
                    <a:pt x="19" y="13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C2E3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15" name="Freeform 410"/>
            <p:cNvSpPr/>
            <p:nvPr/>
          </p:nvSpPr>
          <p:spPr>
            <a:xfrm>
              <a:off x="1970" y="3630"/>
              <a:ext cx="18" cy="12"/>
            </a:xfrm>
            <a:custGeom>
              <a:avLst/>
              <a:gdLst>
                <a:gd name="txL" fmla="*/ 0 w 34"/>
                <a:gd name="txT" fmla="*/ 0 h 25"/>
                <a:gd name="txR" fmla="*/ 34 w 34"/>
                <a:gd name="txB" fmla="*/ 25 h 25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34" h="25">
                  <a:moveTo>
                    <a:pt x="33" y="24"/>
                  </a:moveTo>
                  <a:lnTo>
                    <a:pt x="23" y="24"/>
                  </a:lnTo>
                  <a:lnTo>
                    <a:pt x="6" y="24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3" y="0"/>
                  </a:lnTo>
                  <a:lnTo>
                    <a:pt x="33" y="7"/>
                  </a:lnTo>
                  <a:lnTo>
                    <a:pt x="33" y="24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16" name="Freeform 411"/>
            <p:cNvSpPr/>
            <p:nvPr/>
          </p:nvSpPr>
          <p:spPr>
            <a:xfrm>
              <a:off x="2528" y="3631"/>
              <a:ext cx="295" cy="53"/>
            </a:xfrm>
            <a:custGeom>
              <a:avLst/>
              <a:gdLst>
                <a:gd name="txL" fmla="*/ 0 w 551"/>
                <a:gd name="txT" fmla="*/ 0 h 113"/>
                <a:gd name="txR" fmla="*/ 551 w 551"/>
                <a:gd name="txB" fmla="*/ 113 h 113"/>
              </a:gdLst>
              <a:ahLst/>
              <a:cxnLst>
                <a:cxn ang="0">
                  <a:pos x="7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</a:cxnLst>
              <a:rect l="txL" t="txT" r="txR" b="txB"/>
              <a:pathLst>
                <a:path w="551" h="113">
                  <a:moveTo>
                    <a:pt x="550" y="17"/>
                  </a:moveTo>
                  <a:lnTo>
                    <a:pt x="75" y="97"/>
                  </a:lnTo>
                  <a:lnTo>
                    <a:pt x="0" y="112"/>
                  </a:lnTo>
                  <a:lnTo>
                    <a:pt x="0" y="90"/>
                  </a:lnTo>
                  <a:lnTo>
                    <a:pt x="543" y="0"/>
                  </a:lnTo>
                  <a:lnTo>
                    <a:pt x="550" y="0"/>
                  </a:lnTo>
                  <a:lnTo>
                    <a:pt x="550" y="17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17" name="Freeform 412"/>
            <p:cNvSpPr/>
            <p:nvPr/>
          </p:nvSpPr>
          <p:spPr>
            <a:xfrm>
              <a:off x="2235" y="3632"/>
              <a:ext cx="9" cy="8"/>
            </a:xfrm>
            <a:custGeom>
              <a:avLst/>
              <a:gdLst>
                <a:gd name="txL" fmla="*/ 0 w 17"/>
                <a:gd name="txT" fmla="*/ 0 h 17"/>
                <a:gd name="txR" fmla="*/ 17 w 17"/>
                <a:gd name="txB" fmla="*/ 17 h 17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7" h="17">
                  <a:moveTo>
                    <a:pt x="16" y="3"/>
                  </a:moveTo>
                  <a:lnTo>
                    <a:pt x="16" y="6"/>
                  </a:lnTo>
                  <a:lnTo>
                    <a:pt x="16" y="16"/>
                  </a:lnTo>
                  <a:lnTo>
                    <a:pt x="0" y="9"/>
                  </a:lnTo>
                  <a:lnTo>
                    <a:pt x="0" y="0"/>
                  </a:lnTo>
                  <a:lnTo>
                    <a:pt x="12" y="3"/>
                  </a:lnTo>
                  <a:lnTo>
                    <a:pt x="16" y="3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C2E3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18" name="Freeform 413"/>
            <p:cNvSpPr/>
            <p:nvPr/>
          </p:nvSpPr>
          <p:spPr>
            <a:xfrm>
              <a:off x="2106" y="3633"/>
              <a:ext cx="9" cy="16"/>
            </a:xfrm>
            <a:custGeom>
              <a:avLst/>
              <a:gdLst>
                <a:gd name="txL" fmla="*/ 0 w 17"/>
                <a:gd name="txT" fmla="*/ 0 h 33"/>
                <a:gd name="txR" fmla="*/ 17 w 17"/>
                <a:gd name="txB" fmla="*/ 33 h 33"/>
              </a:gdLst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7" h="33">
                  <a:moveTo>
                    <a:pt x="16" y="32"/>
                  </a:moveTo>
                  <a:lnTo>
                    <a:pt x="0" y="29"/>
                  </a:lnTo>
                  <a:lnTo>
                    <a:pt x="16" y="0"/>
                  </a:lnTo>
                  <a:lnTo>
                    <a:pt x="16" y="32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19" name="Freeform 414"/>
            <p:cNvSpPr/>
            <p:nvPr/>
          </p:nvSpPr>
          <p:spPr>
            <a:xfrm>
              <a:off x="2109" y="3634"/>
              <a:ext cx="9" cy="17"/>
            </a:xfrm>
            <a:custGeom>
              <a:avLst/>
              <a:gdLst>
                <a:gd name="txL" fmla="*/ 0 w 17"/>
                <a:gd name="txT" fmla="*/ 0 h 36"/>
                <a:gd name="txR" fmla="*/ 17 w 17"/>
                <a:gd name="txB" fmla="*/ 36 h 36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7" h="36">
                  <a:moveTo>
                    <a:pt x="16" y="35"/>
                  </a:moveTo>
                  <a:lnTo>
                    <a:pt x="8" y="32"/>
                  </a:lnTo>
                  <a:lnTo>
                    <a:pt x="0" y="30"/>
                  </a:lnTo>
                  <a:lnTo>
                    <a:pt x="8" y="0"/>
                  </a:lnTo>
                  <a:lnTo>
                    <a:pt x="16" y="2"/>
                  </a:lnTo>
                  <a:lnTo>
                    <a:pt x="16" y="35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20" name="Freeform 415"/>
            <p:cNvSpPr/>
            <p:nvPr/>
          </p:nvSpPr>
          <p:spPr>
            <a:xfrm>
              <a:off x="2039" y="3634"/>
              <a:ext cx="9" cy="8"/>
            </a:xfrm>
            <a:custGeom>
              <a:avLst/>
              <a:gdLst>
                <a:gd name="txL" fmla="*/ 0 w 17"/>
                <a:gd name="txT" fmla="*/ 0 h 17"/>
                <a:gd name="txR" fmla="*/ 17 w 17"/>
                <a:gd name="txB" fmla="*/ 17 h 17"/>
              </a:gdLst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7" h="17">
                  <a:moveTo>
                    <a:pt x="8" y="16"/>
                  </a:moveTo>
                  <a:lnTo>
                    <a:pt x="0" y="16"/>
                  </a:lnTo>
                  <a:lnTo>
                    <a:pt x="0" y="12"/>
                  </a:lnTo>
                  <a:lnTo>
                    <a:pt x="0" y="4"/>
                  </a:lnTo>
                  <a:lnTo>
                    <a:pt x="8" y="0"/>
                  </a:lnTo>
                  <a:lnTo>
                    <a:pt x="16" y="8"/>
                  </a:lnTo>
                  <a:lnTo>
                    <a:pt x="8" y="16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21" name="Freeform 416"/>
            <p:cNvSpPr/>
            <p:nvPr/>
          </p:nvSpPr>
          <p:spPr>
            <a:xfrm>
              <a:off x="2245" y="3634"/>
              <a:ext cx="11" cy="8"/>
            </a:xfrm>
            <a:custGeom>
              <a:avLst/>
              <a:gdLst>
                <a:gd name="txL" fmla="*/ 0 w 21"/>
                <a:gd name="txT" fmla="*/ 0 h 17"/>
                <a:gd name="txR" fmla="*/ 21 w 21"/>
                <a:gd name="txB" fmla="*/ 17 h 17"/>
              </a:gdLst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21" h="17">
                  <a:moveTo>
                    <a:pt x="20" y="16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0" y="8"/>
                  </a:lnTo>
                  <a:lnTo>
                    <a:pt x="20" y="16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C2E3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22" name="Freeform 417"/>
            <p:cNvSpPr/>
            <p:nvPr/>
          </p:nvSpPr>
          <p:spPr>
            <a:xfrm>
              <a:off x="2115" y="3635"/>
              <a:ext cx="17" cy="22"/>
            </a:xfrm>
            <a:custGeom>
              <a:avLst/>
              <a:gdLst>
                <a:gd name="txL" fmla="*/ 0 w 32"/>
                <a:gd name="txT" fmla="*/ 0 h 45"/>
                <a:gd name="txR" fmla="*/ 32 w 32"/>
                <a:gd name="txB" fmla="*/ 45 h 45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32" h="45">
                  <a:moveTo>
                    <a:pt x="31" y="39"/>
                  </a:moveTo>
                  <a:lnTo>
                    <a:pt x="27" y="41"/>
                  </a:lnTo>
                  <a:lnTo>
                    <a:pt x="27" y="44"/>
                  </a:lnTo>
                  <a:lnTo>
                    <a:pt x="0" y="31"/>
                  </a:lnTo>
                  <a:lnTo>
                    <a:pt x="0" y="0"/>
                  </a:lnTo>
                  <a:lnTo>
                    <a:pt x="31" y="14"/>
                  </a:lnTo>
                  <a:lnTo>
                    <a:pt x="31" y="39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23" name="Freeform 418"/>
            <p:cNvSpPr/>
            <p:nvPr/>
          </p:nvSpPr>
          <p:spPr>
            <a:xfrm>
              <a:off x="2032" y="3636"/>
              <a:ext cx="9" cy="8"/>
            </a:xfrm>
            <a:custGeom>
              <a:avLst/>
              <a:gdLst>
                <a:gd name="txL" fmla="*/ 0 w 17"/>
                <a:gd name="txT" fmla="*/ 0 h 17"/>
                <a:gd name="txR" fmla="*/ 17 w 17"/>
                <a:gd name="txB" fmla="*/ 17 h 17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7" h="17">
                  <a:moveTo>
                    <a:pt x="16" y="12"/>
                  </a:moveTo>
                  <a:lnTo>
                    <a:pt x="8" y="16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4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2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24" name="Freeform 419"/>
            <p:cNvSpPr/>
            <p:nvPr/>
          </p:nvSpPr>
          <p:spPr>
            <a:xfrm>
              <a:off x="2044" y="3636"/>
              <a:ext cx="9" cy="8"/>
            </a:xfrm>
            <a:custGeom>
              <a:avLst/>
              <a:gdLst>
                <a:gd name="txL" fmla="*/ 0 w 17"/>
                <a:gd name="txT" fmla="*/ 0 h 17"/>
                <a:gd name="txR" fmla="*/ 17 w 17"/>
                <a:gd name="txB" fmla="*/ 17 h 17"/>
              </a:gdLst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7" h="17">
                  <a:moveTo>
                    <a:pt x="1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25" name="Freeform 420"/>
            <p:cNvSpPr/>
            <p:nvPr/>
          </p:nvSpPr>
          <p:spPr>
            <a:xfrm>
              <a:off x="2257" y="3638"/>
              <a:ext cx="9" cy="8"/>
            </a:xfrm>
            <a:custGeom>
              <a:avLst/>
              <a:gdLst>
                <a:gd name="txL" fmla="*/ 0 w 17"/>
                <a:gd name="txT" fmla="*/ 0 h 17"/>
                <a:gd name="txR" fmla="*/ 17 w 17"/>
                <a:gd name="txB" fmla="*/ 17 h 17"/>
              </a:gdLst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7" h="17">
                  <a:moveTo>
                    <a:pt x="16" y="16"/>
                  </a:moveTo>
                  <a:lnTo>
                    <a:pt x="0" y="10"/>
                  </a:lnTo>
                  <a:lnTo>
                    <a:pt x="0" y="8"/>
                  </a:lnTo>
                  <a:lnTo>
                    <a:pt x="0" y="0"/>
                  </a:lnTo>
                  <a:lnTo>
                    <a:pt x="16" y="8"/>
                  </a:lnTo>
                  <a:lnTo>
                    <a:pt x="16" y="16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C2E3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26" name="Freeform 421"/>
            <p:cNvSpPr/>
            <p:nvPr/>
          </p:nvSpPr>
          <p:spPr>
            <a:xfrm>
              <a:off x="1970" y="3639"/>
              <a:ext cx="0" cy="10"/>
            </a:xfrm>
            <a:custGeom>
              <a:avLst/>
              <a:gdLst>
                <a:gd name="txL" fmla="*/ 0 w 1"/>
                <a:gd name="txT" fmla="*/ 0 h 21"/>
                <a:gd name="txR" fmla="*/ 0 w 1"/>
                <a:gd name="txB" fmla="*/ 21 h 2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" h="21">
                  <a:moveTo>
                    <a:pt x="0" y="2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0" y="20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D9D9D9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27" name="Freeform 422"/>
            <p:cNvSpPr/>
            <p:nvPr/>
          </p:nvSpPr>
          <p:spPr>
            <a:xfrm>
              <a:off x="1991" y="3639"/>
              <a:ext cx="39" cy="21"/>
            </a:xfrm>
            <a:custGeom>
              <a:avLst/>
              <a:gdLst>
                <a:gd name="txL" fmla="*/ 0 w 74"/>
                <a:gd name="txT" fmla="*/ 0 h 45"/>
                <a:gd name="txR" fmla="*/ 74 w 74"/>
                <a:gd name="txB" fmla="*/ 45 h 45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74" h="45">
                  <a:moveTo>
                    <a:pt x="66" y="2"/>
                  </a:moveTo>
                  <a:lnTo>
                    <a:pt x="73" y="7"/>
                  </a:lnTo>
                  <a:lnTo>
                    <a:pt x="49" y="14"/>
                  </a:lnTo>
                  <a:lnTo>
                    <a:pt x="23" y="22"/>
                  </a:lnTo>
                  <a:lnTo>
                    <a:pt x="23" y="24"/>
                  </a:lnTo>
                  <a:lnTo>
                    <a:pt x="26" y="24"/>
                  </a:lnTo>
                  <a:lnTo>
                    <a:pt x="26" y="29"/>
                  </a:lnTo>
                  <a:lnTo>
                    <a:pt x="16" y="34"/>
                  </a:lnTo>
                  <a:lnTo>
                    <a:pt x="13" y="39"/>
                  </a:lnTo>
                  <a:lnTo>
                    <a:pt x="0" y="44"/>
                  </a:lnTo>
                  <a:lnTo>
                    <a:pt x="0" y="41"/>
                  </a:lnTo>
                  <a:lnTo>
                    <a:pt x="6" y="31"/>
                  </a:lnTo>
                  <a:lnTo>
                    <a:pt x="3" y="19"/>
                  </a:lnTo>
                  <a:lnTo>
                    <a:pt x="3" y="17"/>
                  </a:lnTo>
                  <a:lnTo>
                    <a:pt x="13" y="22"/>
                  </a:lnTo>
                  <a:lnTo>
                    <a:pt x="13" y="14"/>
                  </a:lnTo>
                  <a:lnTo>
                    <a:pt x="66" y="0"/>
                  </a:lnTo>
                  <a:lnTo>
                    <a:pt x="66" y="2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28" name="Freeform 423"/>
            <p:cNvSpPr/>
            <p:nvPr/>
          </p:nvSpPr>
          <p:spPr>
            <a:xfrm>
              <a:off x="2037" y="3640"/>
              <a:ext cx="0" cy="1"/>
            </a:xfrm>
            <a:custGeom>
              <a:avLst/>
              <a:gdLst>
                <a:gd name="txL" fmla="*/ 0 w 1"/>
                <a:gd name="txT" fmla="*/ 0 h 1"/>
                <a:gd name="txR" fmla="*/ 0 w 1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29" name="Freeform 424"/>
            <p:cNvSpPr/>
            <p:nvPr/>
          </p:nvSpPr>
          <p:spPr>
            <a:xfrm>
              <a:off x="2528" y="3640"/>
              <a:ext cx="295" cy="67"/>
            </a:xfrm>
            <a:custGeom>
              <a:avLst/>
              <a:gdLst>
                <a:gd name="txL" fmla="*/ 0 w 551"/>
                <a:gd name="txT" fmla="*/ 0 h 142"/>
                <a:gd name="txR" fmla="*/ 551 w 551"/>
                <a:gd name="txB" fmla="*/ 142 h 142"/>
              </a:gdLst>
              <a:ahLst/>
              <a:cxnLst>
                <a:cxn ang="0">
                  <a:pos x="7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6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</a:cxnLst>
              <a:rect l="txL" t="txT" r="txR" b="txB"/>
              <a:pathLst>
                <a:path w="551" h="142">
                  <a:moveTo>
                    <a:pt x="550" y="48"/>
                  </a:moveTo>
                  <a:lnTo>
                    <a:pt x="98" y="131"/>
                  </a:lnTo>
                  <a:lnTo>
                    <a:pt x="39" y="141"/>
                  </a:lnTo>
                  <a:lnTo>
                    <a:pt x="3" y="128"/>
                  </a:lnTo>
                  <a:lnTo>
                    <a:pt x="0" y="126"/>
                  </a:lnTo>
                  <a:lnTo>
                    <a:pt x="0" y="94"/>
                  </a:lnTo>
                  <a:lnTo>
                    <a:pt x="72" y="82"/>
                  </a:lnTo>
                  <a:lnTo>
                    <a:pt x="474" y="12"/>
                  </a:lnTo>
                  <a:lnTo>
                    <a:pt x="546" y="0"/>
                  </a:lnTo>
                  <a:lnTo>
                    <a:pt x="550" y="0"/>
                  </a:lnTo>
                  <a:lnTo>
                    <a:pt x="550" y="48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30" name="Freeform 425"/>
            <p:cNvSpPr/>
            <p:nvPr/>
          </p:nvSpPr>
          <p:spPr>
            <a:xfrm>
              <a:off x="2268" y="3641"/>
              <a:ext cx="10" cy="8"/>
            </a:xfrm>
            <a:custGeom>
              <a:avLst/>
              <a:gdLst>
                <a:gd name="txL" fmla="*/ 0 w 17"/>
                <a:gd name="txT" fmla="*/ 0 h 17"/>
                <a:gd name="txR" fmla="*/ 17 w 17"/>
                <a:gd name="txB" fmla="*/ 17 h 17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7" h="17">
                  <a:moveTo>
                    <a:pt x="12" y="16"/>
                  </a:moveTo>
                  <a:lnTo>
                    <a:pt x="12" y="16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16" y="6"/>
                  </a:lnTo>
                  <a:lnTo>
                    <a:pt x="12" y="16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C2E3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31" name="Freeform 426"/>
            <p:cNvSpPr/>
            <p:nvPr/>
          </p:nvSpPr>
          <p:spPr>
            <a:xfrm>
              <a:off x="1972" y="3642"/>
              <a:ext cx="14" cy="8"/>
            </a:xfrm>
            <a:custGeom>
              <a:avLst/>
              <a:gdLst>
                <a:gd name="txL" fmla="*/ 0 w 27"/>
                <a:gd name="txT" fmla="*/ 0 h 17"/>
                <a:gd name="txR" fmla="*/ 27 w 27"/>
                <a:gd name="txB" fmla="*/ 17 h 17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27" h="17">
                  <a:moveTo>
                    <a:pt x="26" y="0"/>
                  </a:moveTo>
                  <a:lnTo>
                    <a:pt x="26" y="16"/>
                  </a:lnTo>
                  <a:lnTo>
                    <a:pt x="22" y="16"/>
                  </a:lnTo>
                  <a:lnTo>
                    <a:pt x="0" y="16"/>
                  </a:lnTo>
                  <a:lnTo>
                    <a:pt x="3" y="0"/>
                  </a:lnTo>
                  <a:lnTo>
                    <a:pt x="6" y="0"/>
                  </a:lnTo>
                  <a:lnTo>
                    <a:pt x="26" y="0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32" name="Freeform 427"/>
            <p:cNvSpPr/>
            <p:nvPr/>
          </p:nvSpPr>
          <p:spPr>
            <a:xfrm>
              <a:off x="2134" y="3642"/>
              <a:ext cx="9" cy="18"/>
            </a:xfrm>
            <a:custGeom>
              <a:avLst/>
              <a:gdLst>
                <a:gd name="txL" fmla="*/ 0 w 17"/>
                <a:gd name="txT" fmla="*/ 0 h 38"/>
                <a:gd name="txR" fmla="*/ 17 w 17"/>
                <a:gd name="txB" fmla="*/ 38 h 38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7" h="38">
                  <a:moveTo>
                    <a:pt x="16" y="7"/>
                  </a:moveTo>
                  <a:lnTo>
                    <a:pt x="10" y="34"/>
                  </a:lnTo>
                  <a:lnTo>
                    <a:pt x="10" y="37"/>
                  </a:lnTo>
                  <a:lnTo>
                    <a:pt x="5" y="34"/>
                  </a:lnTo>
                  <a:lnTo>
                    <a:pt x="5" y="29"/>
                  </a:lnTo>
                  <a:lnTo>
                    <a:pt x="5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0" y="4"/>
                  </a:lnTo>
                  <a:lnTo>
                    <a:pt x="16" y="7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33" name="Freeform 428"/>
            <p:cNvSpPr/>
            <p:nvPr/>
          </p:nvSpPr>
          <p:spPr>
            <a:xfrm>
              <a:off x="1982" y="3643"/>
              <a:ext cx="9" cy="11"/>
            </a:xfrm>
            <a:custGeom>
              <a:avLst/>
              <a:gdLst>
                <a:gd name="txL" fmla="*/ 0 w 17"/>
                <a:gd name="txT" fmla="*/ 0 h 23"/>
                <a:gd name="txR" fmla="*/ 17 w 17"/>
                <a:gd name="txB" fmla="*/ 23 h 23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7" h="23">
                  <a:moveTo>
                    <a:pt x="12" y="7"/>
                  </a:moveTo>
                  <a:lnTo>
                    <a:pt x="16" y="12"/>
                  </a:lnTo>
                  <a:lnTo>
                    <a:pt x="6" y="12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6" y="12"/>
                  </a:lnTo>
                  <a:lnTo>
                    <a:pt x="6" y="9"/>
                  </a:lnTo>
                  <a:lnTo>
                    <a:pt x="6" y="4"/>
                  </a:lnTo>
                  <a:lnTo>
                    <a:pt x="6" y="7"/>
                  </a:lnTo>
                  <a:lnTo>
                    <a:pt x="9" y="9"/>
                  </a:lnTo>
                  <a:lnTo>
                    <a:pt x="12" y="7"/>
                  </a:lnTo>
                  <a:lnTo>
                    <a:pt x="12" y="2"/>
                  </a:lnTo>
                  <a:lnTo>
                    <a:pt x="9" y="0"/>
                  </a:lnTo>
                  <a:lnTo>
                    <a:pt x="12" y="4"/>
                  </a:lnTo>
                  <a:lnTo>
                    <a:pt x="12" y="7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34" name="Freeform 429"/>
            <p:cNvSpPr/>
            <p:nvPr/>
          </p:nvSpPr>
          <p:spPr>
            <a:xfrm>
              <a:off x="2102" y="3643"/>
              <a:ext cx="9" cy="9"/>
            </a:xfrm>
            <a:custGeom>
              <a:avLst/>
              <a:gdLst>
                <a:gd name="txL" fmla="*/ 0 w 17"/>
                <a:gd name="txT" fmla="*/ 0 h 18"/>
                <a:gd name="txR" fmla="*/ 17 w 17"/>
                <a:gd name="txB" fmla="*/ 18 h 18"/>
              </a:gdLst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0" y="1"/>
                </a:cxn>
              </a:cxnLst>
              <a:rect l="txL" t="txT" r="txR" b="txB"/>
              <a:pathLst>
                <a:path w="17" h="18">
                  <a:moveTo>
                    <a:pt x="0" y="17"/>
                  </a:moveTo>
                  <a:lnTo>
                    <a:pt x="0" y="17"/>
                  </a:lnTo>
                  <a:lnTo>
                    <a:pt x="0" y="0"/>
                  </a:lnTo>
                  <a:lnTo>
                    <a:pt x="16" y="2"/>
                  </a:lnTo>
                  <a:lnTo>
                    <a:pt x="0" y="17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35" name="Freeform 430"/>
            <p:cNvSpPr/>
            <p:nvPr/>
          </p:nvSpPr>
          <p:spPr>
            <a:xfrm>
              <a:off x="2275" y="3644"/>
              <a:ext cx="10" cy="8"/>
            </a:xfrm>
            <a:custGeom>
              <a:avLst/>
              <a:gdLst>
                <a:gd name="txL" fmla="*/ 0 w 17"/>
                <a:gd name="txT" fmla="*/ 0 h 17"/>
                <a:gd name="txR" fmla="*/ 17 w 17"/>
                <a:gd name="txB" fmla="*/ 17 h 17"/>
              </a:gdLst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7" h="17">
                  <a:moveTo>
                    <a:pt x="16" y="16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16" y="3"/>
                  </a:lnTo>
                  <a:lnTo>
                    <a:pt x="16" y="16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C2E3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36" name="Freeform 431"/>
            <p:cNvSpPr/>
            <p:nvPr/>
          </p:nvSpPr>
          <p:spPr>
            <a:xfrm>
              <a:off x="1972" y="3644"/>
              <a:ext cx="9" cy="8"/>
            </a:xfrm>
            <a:custGeom>
              <a:avLst/>
              <a:gdLst>
                <a:gd name="txL" fmla="*/ 0 w 17"/>
                <a:gd name="txT" fmla="*/ 0 h 17"/>
                <a:gd name="txR" fmla="*/ 17 w 17"/>
                <a:gd name="txB" fmla="*/ 17 h 17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7" h="17">
                  <a:moveTo>
                    <a:pt x="16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6" y="0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838383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37" name="Freeform 432"/>
            <p:cNvSpPr/>
            <p:nvPr/>
          </p:nvSpPr>
          <p:spPr>
            <a:xfrm>
              <a:off x="2141" y="3644"/>
              <a:ext cx="9" cy="18"/>
            </a:xfrm>
            <a:custGeom>
              <a:avLst/>
              <a:gdLst>
                <a:gd name="txL" fmla="*/ 0 w 17"/>
                <a:gd name="txT" fmla="*/ 0 h 38"/>
                <a:gd name="txR" fmla="*/ 17 w 17"/>
                <a:gd name="txB" fmla="*/ 38 h 38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7" h="38">
                  <a:moveTo>
                    <a:pt x="16" y="7"/>
                  </a:moveTo>
                  <a:lnTo>
                    <a:pt x="16" y="32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2" y="37"/>
                  </a:lnTo>
                  <a:lnTo>
                    <a:pt x="0" y="34"/>
                  </a:lnTo>
                  <a:lnTo>
                    <a:pt x="0" y="0"/>
                  </a:lnTo>
                  <a:lnTo>
                    <a:pt x="12" y="4"/>
                  </a:lnTo>
                  <a:lnTo>
                    <a:pt x="16" y="7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38" name="Freeform 433"/>
            <p:cNvSpPr/>
            <p:nvPr/>
          </p:nvSpPr>
          <p:spPr>
            <a:xfrm>
              <a:off x="1978" y="3646"/>
              <a:ext cx="9" cy="8"/>
            </a:xfrm>
            <a:custGeom>
              <a:avLst/>
              <a:gdLst>
                <a:gd name="txL" fmla="*/ 0 w 17"/>
                <a:gd name="txT" fmla="*/ 0 h 17"/>
                <a:gd name="txR" fmla="*/ 17 w 17"/>
                <a:gd name="txB" fmla="*/ 17 h 17"/>
              </a:gdLst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7" h="17">
                  <a:moveTo>
                    <a:pt x="1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838383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39" name="Freeform 434"/>
            <p:cNvSpPr/>
            <p:nvPr/>
          </p:nvSpPr>
          <p:spPr>
            <a:xfrm>
              <a:off x="2284" y="3647"/>
              <a:ext cx="9" cy="8"/>
            </a:xfrm>
            <a:custGeom>
              <a:avLst/>
              <a:gdLst>
                <a:gd name="txL" fmla="*/ 0 w 17"/>
                <a:gd name="txT" fmla="*/ 0 h 17"/>
                <a:gd name="txR" fmla="*/ 17 w 17"/>
                <a:gd name="txB" fmla="*/ 17 h 17"/>
              </a:gdLst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7" h="17">
                  <a:moveTo>
                    <a:pt x="1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6" y="4"/>
                  </a:lnTo>
                  <a:lnTo>
                    <a:pt x="16" y="16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C2E3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40" name="Freeform 435"/>
            <p:cNvSpPr/>
            <p:nvPr/>
          </p:nvSpPr>
          <p:spPr>
            <a:xfrm>
              <a:off x="1972" y="3648"/>
              <a:ext cx="10" cy="8"/>
            </a:xfrm>
            <a:custGeom>
              <a:avLst/>
              <a:gdLst>
                <a:gd name="txL" fmla="*/ 0 w 20"/>
                <a:gd name="txT" fmla="*/ 0 h 17"/>
                <a:gd name="txR" fmla="*/ 20 w 20"/>
                <a:gd name="txB" fmla="*/ 17 h 17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20" h="17">
                  <a:moveTo>
                    <a:pt x="9" y="5"/>
                  </a:moveTo>
                  <a:lnTo>
                    <a:pt x="19" y="0"/>
                  </a:lnTo>
                  <a:lnTo>
                    <a:pt x="15" y="10"/>
                  </a:lnTo>
                  <a:lnTo>
                    <a:pt x="15" y="16"/>
                  </a:lnTo>
                  <a:lnTo>
                    <a:pt x="0" y="10"/>
                  </a:lnTo>
                  <a:lnTo>
                    <a:pt x="0" y="0"/>
                  </a:lnTo>
                  <a:lnTo>
                    <a:pt x="6" y="0"/>
                  </a:lnTo>
                  <a:lnTo>
                    <a:pt x="9" y="5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41" name="Freeform 436"/>
            <p:cNvSpPr/>
            <p:nvPr/>
          </p:nvSpPr>
          <p:spPr>
            <a:xfrm>
              <a:off x="2106" y="3648"/>
              <a:ext cx="25" cy="11"/>
            </a:xfrm>
            <a:custGeom>
              <a:avLst/>
              <a:gdLst>
                <a:gd name="txL" fmla="*/ 0 w 46"/>
                <a:gd name="txT" fmla="*/ 0 h 23"/>
                <a:gd name="txR" fmla="*/ 46 w 46"/>
                <a:gd name="txB" fmla="*/ 23 h 23"/>
              </a:gdLst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</a:cxnLst>
              <a:rect l="txL" t="txT" r="txR" b="txB"/>
              <a:pathLst>
                <a:path w="46" h="23">
                  <a:moveTo>
                    <a:pt x="45" y="22"/>
                  </a:moveTo>
                  <a:lnTo>
                    <a:pt x="0" y="0"/>
                  </a:lnTo>
                  <a:lnTo>
                    <a:pt x="45" y="22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42" name="Freeform 437"/>
            <p:cNvSpPr/>
            <p:nvPr/>
          </p:nvSpPr>
          <p:spPr>
            <a:xfrm>
              <a:off x="2150" y="3648"/>
              <a:ext cx="14" cy="20"/>
            </a:xfrm>
            <a:custGeom>
              <a:avLst/>
              <a:gdLst>
                <a:gd name="txL" fmla="*/ 0 w 27"/>
                <a:gd name="txT" fmla="*/ 0 h 42"/>
                <a:gd name="txR" fmla="*/ 27 w 27"/>
                <a:gd name="txB" fmla="*/ 42 h 42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27" h="42">
                  <a:moveTo>
                    <a:pt x="26" y="12"/>
                  </a:moveTo>
                  <a:lnTo>
                    <a:pt x="26" y="36"/>
                  </a:lnTo>
                  <a:lnTo>
                    <a:pt x="22" y="36"/>
                  </a:lnTo>
                  <a:lnTo>
                    <a:pt x="22" y="38"/>
                  </a:lnTo>
                  <a:lnTo>
                    <a:pt x="22" y="41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3" y="28"/>
                  </a:lnTo>
                  <a:lnTo>
                    <a:pt x="3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0"/>
                  </a:lnTo>
                  <a:lnTo>
                    <a:pt x="26" y="12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43" name="Freeform 438"/>
            <p:cNvSpPr/>
            <p:nvPr/>
          </p:nvSpPr>
          <p:spPr>
            <a:xfrm>
              <a:off x="1982" y="3651"/>
              <a:ext cx="9" cy="8"/>
            </a:xfrm>
            <a:custGeom>
              <a:avLst/>
              <a:gdLst>
                <a:gd name="txL" fmla="*/ 0 w 17"/>
                <a:gd name="txT" fmla="*/ 0 h 17"/>
                <a:gd name="txR" fmla="*/ 17 w 17"/>
                <a:gd name="txB" fmla="*/ 17 h 17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7" h="17">
                  <a:moveTo>
                    <a:pt x="16" y="2"/>
                  </a:moveTo>
                  <a:lnTo>
                    <a:pt x="16" y="5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9" y="10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9" y="13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0" y="10"/>
                  </a:lnTo>
                  <a:lnTo>
                    <a:pt x="3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6" y="0"/>
                  </a:lnTo>
                  <a:lnTo>
                    <a:pt x="16" y="2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44" name="Freeform 439"/>
            <p:cNvSpPr/>
            <p:nvPr/>
          </p:nvSpPr>
          <p:spPr>
            <a:xfrm>
              <a:off x="1966" y="3651"/>
              <a:ext cx="9" cy="8"/>
            </a:xfrm>
            <a:custGeom>
              <a:avLst/>
              <a:gdLst>
                <a:gd name="txL" fmla="*/ 0 w 17"/>
                <a:gd name="txT" fmla="*/ 0 h 17"/>
                <a:gd name="txR" fmla="*/ 17 w 17"/>
                <a:gd name="txB" fmla="*/ 17 h 17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7" h="17">
                  <a:moveTo>
                    <a:pt x="16" y="16"/>
                  </a:moveTo>
                  <a:lnTo>
                    <a:pt x="8" y="16"/>
                  </a:lnTo>
                  <a:lnTo>
                    <a:pt x="0" y="16"/>
                  </a:lnTo>
                  <a:lnTo>
                    <a:pt x="0" y="5"/>
                  </a:lnTo>
                  <a:lnTo>
                    <a:pt x="8" y="0"/>
                  </a:lnTo>
                  <a:lnTo>
                    <a:pt x="16" y="5"/>
                  </a:lnTo>
                  <a:lnTo>
                    <a:pt x="16" y="16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45" name="Freeform 440"/>
            <p:cNvSpPr/>
            <p:nvPr/>
          </p:nvSpPr>
          <p:spPr>
            <a:xfrm>
              <a:off x="1973" y="3651"/>
              <a:ext cx="9" cy="8"/>
            </a:xfrm>
            <a:custGeom>
              <a:avLst/>
              <a:gdLst>
                <a:gd name="txL" fmla="*/ 0 w 17"/>
                <a:gd name="txT" fmla="*/ 0 h 17"/>
                <a:gd name="txR" fmla="*/ 17 w 17"/>
                <a:gd name="txB" fmla="*/ 17 h 17"/>
              </a:gdLst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</a:cxnLst>
              <a:rect l="txL" t="txT" r="txR" b="txB"/>
              <a:pathLst>
                <a:path w="17" h="17">
                  <a:moveTo>
                    <a:pt x="0" y="16"/>
                  </a:moveTo>
                  <a:lnTo>
                    <a:pt x="5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D9D9D9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46" name="Freeform 441"/>
            <p:cNvSpPr/>
            <p:nvPr/>
          </p:nvSpPr>
          <p:spPr>
            <a:xfrm>
              <a:off x="1972" y="3654"/>
              <a:ext cx="9" cy="8"/>
            </a:xfrm>
            <a:custGeom>
              <a:avLst/>
              <a:gdLst>
                <a:gd name="txL" fmla="*/ 0 w 17"/>
                <a:gd name="txT" fmla="*/ 0 h 17"/>
                <a:gd name="txR" fmla="*/ 17 w 17"/>
                <a:gd name="txB" fmla="*/ 17 h 17"/>
              </a:gdLst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7" h="17">
                  <a:moveTo>
                    <a:pt x="1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D9D9D9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47" name="Freeform 442"/>
            <p:cNvSpPr/>
            <p:nvPr/>
          </p:nvSpPr>
          <p:spPr>
            <a:xfrm>
              <a:off x="1991" y="3654"/>
              <a:ext cx="0" cy="8"/>
            </a:xfrm>
            <a:custGeom>
              <a:avLst/>
              <a:gdLst>
                <a:gd name="txL" fmla="*/ 0 w 1"/>
                <a:gd name="txT" fmla="*/ 0 h 17"/>
                <a:gd name="txR" fmla="*/ 0 w 1"/>
                <a:gd name="txB" fmla="*/ 17 h 17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" h="17">
                  <a:moveTo>
                    <a:pt x="0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60" name="Freeform 443"/>
            <p:cNvSpPr/>
            <p:nvPr/>
          </p:nvSpPr>
          <p:spPr>
            <a:xfrm>
              <a:off x="2165" y="3655"/>
              <a:ext cx="10" cy="12"/>
            </a:xfrm>
            <a:custGeom>
              <a:avLst/>
              <a:gdLst>
                <a:gd name="txL" fmla="*/ 0 w 17"/>
                <a:gd name="txT" fmla="*/ 0 h 26"/>
                <a:gd name="txR" fmla="*/ 17 w 17"/>
                <a:gd name="txB" fmla="*/ 26 h 2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txL" t="txT" r="txR" b="txB"/>
              <a:pathLst>
                <a:path w="17" h="26">
                  <a:moveTo>
                    <a:pt x="0" y="25"/>
                  </a:moveTo>
                  <a:lnTo>
                    <a:pt x="0" y="25"/>
                  </a:lnTo>
                  <a:lnTo>
                    <a:pt x="0" y="0"/>
                  </a:lnTo>
                  <a:lnTo>
                    <a:pt x="16" y="0"/>
                  </a:lnTo>
                  <a:lnTo>
                    <a:pt x="0" y="25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61" name="Line 444"/>
            <p:cNvSpPr/>
            <p:nvPr/>
          </p:nvSpPr>
          <p:spPr>
            <a:xfrm>
              <a:off x="1966" y="3655"/>
              <a:ext cx="2" cy="0"/>
            </a:xfrm>
            <a:prstGeom prst="line">
              <a:avLst/>
            </a:prstGeom>
            <a:ln w="12700" cap="flat" cmpd="sng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5362" name="Line 445"/>
            <p:cNvSpPr/>
            <p:nvPr/>
          </p:nvSpPr>
          <p:spPr>
            <a:xfrm>
              <a:off x="1984" y="3655"/>
              <a:ext cx="2" cy="0"/>
            </a:xfrm>
            <a:prstGeom prst="line">
              <a:avLst/>
            </a:prstGeom>
            <a:ln w="12700" cap="flat" cmpd="sng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5363" name="Freeform 446"/>
            <p:cNvSpPr/>
            <p:nvPr/>
          </p:nvSpPr>
          <p:spPr>
            <a:xfrm>
              <a:off x="2169" y="3655"/>
              <a:ext cx="9" cy="18"/>
            </a:xfrm>
            <a:custGeom>
              <a:avLst/>
              <a:gdLst>
                <a:gd name="txL" fmla="*/ 0 w 17"/>
                <a:gd name="txT" fmla="*/ 0 h 38"/>
                <a:gd name="txR" fmla="*/ 17 w 17"/>
                <a:gd name="txB" fmla="*/ 38 h 38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7" h="38">
                  <a:moveTo>
                    <a:pt x="16" y="4"/>
                  </a:moveTo>
                  <a:lnTo>
                    <a:pt x="16" y="37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0" y="0"/>
                  </a:lnTo>
                  <a:lnTo>
                    <a:pt x="16" y="2"/>
                  </a:lnTo>
                  <a:lnTo>
                    <a:pt x="16" y="4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64" name="Freeform 447"/>
            <p:cNvSpPr/>
            <p:nvPr/>
          </p:nvSpPr>
          <p:spPr>
            <a:xfrm>
              <a:off x="2132" y="3656"/>
              <a:ext cx="9" cy="9"/>
            </a:xfrm>
            <a:custGeom>
              <a:avLst/>
              <a:gdLst>
                <a:gd name="txL" fmla="*/ 0 w 17"/>
                <a:gd name="txT" fmla="*/ 0 h 18"/>
                <a:gd name="txR" fmla="*/ 17 w 17"/>
                <a:gd name="txB" fmla="*/ 18 h 18"/>
              </a:gdLst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7" h="18">
                  <a:moveTo>
                    <a:pt x="16" y="0"/>
                  </a:moveTo>
                  <a:lnTo>
                    <a:pt x="16" y="7"/>
                  </a:lnTo>
                  <a:lnTo>
                    <a:pt x="16" y="17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65" name="Line 448"/>
            <p:cNvSpPr/>
            <p:nvPr/>
          </p:nvSpPr>
          <p:spPr>
            <a:xfrm>
              <a:off x="1966" y="3656"/>
              <a:ext cx="4" cy="0"/>
            </a:xfrm>
            <a:prstGeom prst="line">
              <a:avLst/>
            </a:prstGeom>
            <a:ln w="12700" cap="flat" cmpd="sng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5366" name="Freeform 449"/>
            <p:cNvSpPr/>
            <p:nvPr/>
          </p:nvSpPr>
          <p:spPr>
            <a:xfrm>
              <a:off x="2174" y="3657"/>
              <a:ext cx="57" cy="38"/>
            </a:xfrm>
            <a:custGeom>
              <a:avLst/>
              <a:gdLst>
                <a:gd name="txL" fmla="*/ 0 w 107"/>
                <a:gd name="txT" fmla="*/ 0 h 81"/>
                <a:gd name="txR" fmla="*/ 107 w 107"/>
                <a:gd name="txB" fmla="*/ 81 h 81"/>
              </a:gdLst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txL" t="txT" r="txR" b="txB"/>
              <a:pathLst>
                <a:path w="107" h="81">
                  <a:moveTo>
                    <a:pt x="106" y="43"/>
                  </a:moveTo>
                  <a:lnTo>
                    <a:pt x="106" y="80"/>
                  </a:lnTo>
                  <a:lnTo>
                    <a:pt x="72" y="65"/>
                  </a:lnTo>
                  <a:lnTo>
                    <a:pt x="72" y="58"/>
                  </a:lnTo>
                  <a:lnTo>
                    <a:pt x="66" y="55"/>
                  </a:lnTo>
                  <a:lnTo>
                    <a:pt x="62" y="55"/>
                  </a:lnTo>
                  <a:lnTo>
                    <a:pt x="62" y="60"/>
                  </a:lnTo>
                  <a:lnTo>
                    <a:pt x="39" y="51"/>
                  </a:lnTo>
                  <a:lnTo>
                    <a:pt x="39" y="43"/>
                  </a:lnTo>
                  <a:lnTo>
                    <a:pt x="29" y="38"/>
                  </a:lnTo>
                  <a:lnTo>
                    <a:pt x="29" y="41"/>
                  </a:lnTo>
                  <a:lnTo>
                    <a:pt x="29" y="46"/>
                  </a:lnTo>
                  <a:lnTo>
                    <a:pt x="0" y="34"/>
                  </a:lnTo>
                  <a:lnTo>
                    <a:pt x="0" y="0"/>
                  </a:lnTo>
                  <a:lnTo>
                    <a:pt x="106" y="43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67" name="Freeform 450"/>
            <p:cNvSpPr/>
            <p:nvPr/>
          </p:nvSpPr>
          <p:spPr>
            <a:xfrm>
              <a:off x="1966" y="3657"/>
              <a:ext cx="22" cy="8"/>
            </a:xfrm>
            <a:custGeom>
              <a:avLst/>
              <a:gdLst>
                <a:gd name="txL" fmla="*/ 0 w 41"/>
                <a:gd name="txT" fmla="*/ 0 h 17"/>
                <a:gd name="txR" fmla="*/ 41 w 41"/>
                <a:gd name="txB" fmla="*/ 17 h 17"/>
              </a:gdLst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41" h="17">
                  <a:moveTo>
                    <a:pt x="13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40" y="16"/>
                  </a:lnTo>
                  <a:lnTo>
                    <a:pt x="13" y="16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68" name="Freeform 451"/>
            <p:cNvSpPr/>
            <p:nvPr/>
          </p:nvSpPr>
          <p:spPr>
            <a:xfrm>
              <a:off x="2135" y="3659"/>
              <a:ext cx="12" cy="8"/>
            </a:xfrm>
            <a:custGeom>
              <a:avLst/>
              <a:gdLst>
                <a:gd name="txL" fmla="*/ 0 w 21"/>
                <a:gd name="txT" fmla="*/ 0 h 17"/>
                <a:gd name="txR" fmla="*/ 21 w 21"/>
                <a:gd name="txB" fmla="*/ 17 h 17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txL" t="txT" r="txR" b="txB"/>
              <a:pathLst>
                <a:path w="21" h="17">
                  <a:moveTo>
                    <a:pt x="0" y="4"/>
                  </a:moveTo>
                  <a:lnTo>
                    <a:pt x="0" y="0"/>
                  </a:lnTo>
                  <a:lnTo>
                    <a:pt x="20" y="16"/>
                  </a:lnTo>
                  <a:lnTo>
                    <a:pt x="0" y="4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69" name="Freeform 452"/>
            <p:cNvSpPr/>
            <p:nvPr/>
          </p:nvSpPr>
          <p:spPr>
            <a:xfrm>
              <a:off x="2146" y="3661"/>
              <a:ext cx="9" cy="9"/>
            </a:xfrm>
            <a:custGeom>
              <a:avLst/>
              <a:gdLst>
                <a:gd name="txL" fmla="*/ 0 w 17"/>
                <a:gd name="txT" fmla="*/ 0 h 20"/>
                <a:gd name="txR" fmla="*/ 17 w 17"/>
                <a:gd name="txB" fmla="*/ 20 h 20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7" h="20">
                  <a:moveTo>
                    <a:pt x="16" y="2"/>
                  </a:moveTo>
                  <a:lnTo>
                    <a:pt x="16" y="9"/>
                  </a:lnTo>
                  <a:lnTo>
                    <a:pt x="0" y="9"/>
                  </a:lnTo>
                  <a:lnTo>
                    <a:pt x="16" y="11"/>
                  </a:lnTo>
                  <a:lnTo>
                    <a:pt x="16" y="19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2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70" name="Freeform 453"/>
            <p:cNvSpPr/>
            <p:nvPr/>
          </p:nvSpPr>
          <p:spPr>
            <a:xfrm>
              <a:off x="2150" y="3665"/>
              <a:ext cx="13" cy="8"/>
            </a:xfrm>
            <a:custGeom>
              <a:avLst/>
              <a:gdLst>
                <a:gd name="txL" fmla="*/ 0 w 24"/>
                <a:gd name="txT" fmla="*/ 0 h 17"/>
                <a:gd name="txR" fmla="*/ 24 w 24"/>
                <a:gd name="txB" fmla="*/ 17 h 17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24" h="17">
                  <a:moveTo>
                    <a:pt x="23" y="16"/>
                  </a:moveTo>
                  <a:lnTo>
                    <a:pt x="23" y="16"/>
                  </a:lnTo>
                  <a:lnTo>
                    <a:pt x="3" y="4"/>
                  </a:lnTo>
                  <a:lnTo>
                    <a:pt x="0" y="0"/>
                  </a:lnTo>
                  <a:lnTo>
                    <a:pt x="23" y="16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71" name="Freeform 454"/>
            <p:cNvSpPr/>
            <p:nvPr/>
          </p:nvSpPr>
          <p:spPr>
            <a:xfrm>
              <a:off x="2164" y="3667"/>
              <a:ext cx="0" cy="10"/>
            </a:xfrm>
            <a:custGeom>
              <a:avLst/>
              <a:gdLst>
                <a:gd name="txL" fmla="*/ 0 w 1"/>
                <a:gd name="txT" fmla="*/ 0 h 21"/>
                <a:gd name="txR" fmla="*/ 0 w 1"/>
                <a:gd name="txB" fmla="*/ 21 h 2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" h="21">
                  <a:moveTo>
                    <a:pt x="0" y="20"/>
                  </a:moveTo>
                  <a:lnTo>
                    <a:pt x="0" y="17"/>
                  </a:lnTo>
                  <a:lnTo>
                    <a:pt x="0" y="0"/>
                  </a:lnTo>
                  <a:lnTo>
                    <a:pt x="0" y="20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72" name="Freeform 455"/>
            <p:cNvSpPr/>
            <p:nvPr/>
          </p:nvSpPr>
          <p:spPr>
            <a:xfrm>
              <a:off x="2165" y="3672"/>
              <a:ext cx="26" cy="10"/>
            </a:xfrm>
            <a:custGeom>
              <a:avLst/>
              <a:gdLst>
                <a:gd name="txL" fmla="*/ 0 w 47"/>
                <a:gd name="txT" fmla="*/ 0 h 20"/>
                <a:gd name="txR" fmla="*/ 47 w 47"/>
                <a:gd name="txB" fmla="*/ 20 h 2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47" h="20">
                  <a:moveTo>
                    <a:pt x="46" y="16"/>
                  </a:moveTo>
                  <a:lnTo>
                    <a:pt x="46" y="19"/>
                  </a:lnTo>
                  <a:lnTo>
                    <a:pt x="3" y="0"/>
                  </a:lnTo>
                  <a:lnTo>
                    <a:pt x="0" y="0"/>
                  </a:lnTo>
                  <a:lnTo>
                    <a:pt x="9" y="2"/>
                  </a:lnTo>
                  <a:lnTo>
                    <a:pt x="46" y="16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73" name="Freeform 456"/>
            <p:cNvSpPr/>
            <p:nvPr/>
          </p:nvSpPr>
          <p:spPr>
            <a:xfrm>
              <a:off x="2515" y="3675"/>
              <a:ext cx="11" cy="25"/>
            </a:xfrm>
            <a:custGeom>
              <a:avLst/>
              <a:gdLst>
                <a:gd name="txL" fmla="*/ 0 w 20"/>
                <a:gd name="txT" fmla="*/ 0 h 54"/>
                <a:gd name="txR" fmla="*/ 20 w 20"/>
                <a:gd name="txB" fmla="*/ 54 h 54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20" h="54">
                  <a:moveTo>
                    <a:pt x="19" y="53"/>
                  </a:moveTo>
                  <a:lnTo>
                    <a:pt x="3" y="48"/>
                  </a:lnTo>
                  <a:lnTo>
                    <a:pt x="0" y="2"/>
                  </a:lnTo>
                  <a:lnTo>
                    <a:pt x="3" y="2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19" y="53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74" name="Freeform 457"/>
            <p:cNvSpPr/>
            <p:nvPr/>
          </p:nvSpPr>
          <p:spPr>
            <a:xfrm>
              <a:off x="2459" y="3675"/>
              <a:ext cx="63" cy="36"/>
            </a:xfrm>
            <a:custGeom>
              <a:avLst/>
              <a:gdLst>
                <a:gd name="txL" fmla="*/ 0 w 118"/>
                <a:gd name="txT" fmla="*/ 0 h 76"/>
                <a:gd name="txR" fmla="*/ 118 w 118"/>
                <a:gd name="txB" fmla="*/ 76 h 76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18" h="76">
                  <a:moveTo>
                    <a:pt x="100" y="45"/>
                  </a:moveTo>
                  <a:lnTo>
                    <a:pt x="103" y="45"/>
                  </a:lnTo>
                  <a:lnTo>
                    <a:pt x="117" y="53"/>
                  </a:lnTo>
                  <a:lnTo>
                    <a:pt x="3" y="75"/>
                  </a:lnTo>
                  <a:lnTo>
                    <a:pt x="0" y="16"/>
                  </a:lnTo>
                  <a:lnTo>
                    <a:pt x="100" y="0"/>
                  </a:lnTo>
                  <a:lnTo>
                    <a:pt x="100" y="45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75" name="Freeform 458"/>
            <p:cNvSpPr/>
            <p:nvPr/>
          </p:nvSpPr>
          <p:spPr>
            <a:xfrm>
              <a:off x="2192" y="3678"/>
              <a:ext cx="9" cy="11"/>
            </a:xfrm>
            <a:custGeom>
              <a:avLst/>
              <a:gdLst>
                <a:gd name="txL" fmla="*/ 0 w 17"/>
                <a:gd name="txT" fmla="*/ 0 h 23"/>
                <a:gd name="txR" fmla="*/ 17 w 17"/>
                <a:gd name="txB" fmla="*/ 23 h 23"/>
              </a:gdLst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7" h="23">
                  <a:moveTo>
                    <a:pt x="16" y="22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22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76" name="Freeform 459"/>
            <p:cNvSpPr/>
            <p:nvPr/>
          </p:nvSpPr>
          <p:spPr>
            <a:xfrm>
              <a:off x="2233" y="3679"/>
              <a:ext cx="9" cy="19"/>
            </a:xfrm>
            <a:custGeom>
              <a:avLst/>
              <a:gdLst>
                <a:gd name="txL" fmla="*/ 0 w 17"/>
                <a:gd name="txT" fmla="*/ 0 h 39"/>
                <a:gd name="txR" fmla="*/ 17 w 17"/>
                <a:gd name="txB" fmla="*/ 39 h 39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7" h="39">
                  <a:moveTo>
                    <a:pt x="16" y="4"/>
                  </a:moveTo>
                  <a:lnTo>
                    <a:pt x="16" y="38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0" y="0"/>
                  </a:lnTo>
                  <a:lnTo>
                    <a:pt x="12" y="2"/>
                  </a:lnTo>
                  <a:lnTo>
                    <a:pt x="16" y="4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77" name="Freeform 460"/>
            <p:cNvSpPr/>
            <p:nvPr/>
          </p:nvSpPr>
          <p:spPr>
            <a:xfrm>
              <a:off x="2241" y="3681"/>
              <a:ext cx="9" cy="20"/>
            </a:xfrm>
            <a:custGeom>
              <a:avLst/>
              <a:gdLst>
                <a:gd name="txL" fmla="*/ 0 w 17"/>
                <a:gd name="txT" fmla="*/ 0 h 42"/>
                <a:gd name="txR" fmla="*/ 17 w 17"/>
                <a:gd name="txB" fmla="*/ 42 h 42"/>
              </a:gdLst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7" h="42">
                  <a:moveTo>
                    <a:pt x="16" y="41"/>
                  </a:moveTo>
                  <a:lnTo>
                    <a:pt x="0" y="36"/>
                  </a:lnTo>
                  <a:lnTo>
                    <a:pt x="0" y="0"/>
                  </a:lnTo>
                  <a:lnTo>
                    <a:pt x="12" y="4"/>
                  </a:lnTo>
                  <a:lnTo>
                    <a:pt x="16" y="41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78" name="Freeform 461"/>
            <p:cNvSpPr/>
            <p:nvPr/>
          </p:nvSpPr>
          <p:spPr>
            <a:xfrm>
              <a:off x="2196" y="3682"/>
              <a:ext cx="12" cy="8"/>
            </a:xfrm>
            <a:custGeom>
              <a:avLst/>
              <a:gdLst>
                <a:gd name="txL" fmla="*/ 0 w 23"/>
                <a:gd name="txT" fmla="*/ 0 h 17"/>
                <a:gd name="txR" fmla="*/ 23 w 23"/>
                <a:gd name="txB" fmla="*/ 17 h 17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23" h="17">
                  <a:moveTo>
                    <a:pt x="22" y="16"/>
                  </a:moveTo>
                  <a:lnTo>
                    <a:pt x="6" y="6"/>
                  </a:lnTo>
                  <a:lnTo>
                    <a:pt x="0" y="3"/>
                  </a:lnTo>
                  <a:lnTo>
                    <a:pt x="0" y="0"/>
                  </a:lnTo>
                  <a:lnTo>
                    <a:pt x="22" y="12"/>
                  </a:lnTo>
                  <a:lnTo>
                    <a:pt x="22" y="16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79" name="Freeform 462"/>
            <p:cNvSpPr/>
            <p:nvPr/>
          </p:nvSpPr>
          <p:spPr>
            <a:xfrm>
              <a:off x="2349" y="3684"/>
              <a:ext cx="108" cy="26"/>
            </a:xfrm>
            <a:custGeom>
              <a:avLst/>
              <a:gdLst>
                <a:gd name="txL" fmla="*/ 0 w 201"/>
                <a:gd name="txT" fmla="*/ 0 h 55"/>
                <a:gd name="txR" fmla="*/ 201 w 201"/>
                <a:gd name="txB" fmla="*/ 55 h 55"/>
              </a:gdLst>
              <a:ahLst/>
              <a:cxnLst>
                <a:cxn ang="0">
                  <a:pos x="3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txL" t="txT" r="txR" b="txB"/>
              <a:pathLst>
                <a:path w="201" h="55">
                  <a:moveTo>
                    <a:pt x="200" y="19"/>
                  </a:moveTo>
                  <a:lnTo>
                    <a:pt x="9" y="54"/>
                  </a:lnTo>
                  <a:lnTo>
                    <a:pt x="0" y="54"/>
                  </a:lnTo>
                  <a:lnTo>
                    <a:pt x="0" y="31"/>
                  </a:lnTo>
                  <a:lnTo>
                    <a:pt x="196" y="0"/>
                  </a:lnTo>
                  <a:lnTo>
                    <a:pt x="200" y="0"/>
                  </a:lnTo>
                  <a:lnTo>
                    <a:pt x="200" y="19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80" name="Freeform 463"/>
            <p:cNvSpPr/>
            <p:nvPr/>
          </p:nvSpPr>
          <p:spPr>
            <a:xfrm>
              <a:off x="2210" y="3684"/>
              <a:ext cx="1" cy="10"/>
            </a:xfrm>
            <a:custGeom>
              <a:avLst/>
              <a:gdLst>
                <a:gd name="txL" fmla="*/ 0 w 1"/>
                <a:gd name="txT" fmla="*/ 0 h 21"/>
                <a:gd name="txR" fmla="*/ 1 w 1"/>
                <a:gd name="txB" fmla="*/ 21 h 2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" h="21">
                  <a:moveTo>
                    <a:pt x="0" y="20"/>
                  </a:moveTo>
                  <a:lnTo>
                    <a:pt x="0" y="20"/>
                  </a:lnTo>
                  <a:lnTo>
                    <a:pt x="0" y="0"/>
                  </a:lnTo>
                  <a:lnTo>
                    <a:pt x="0" y="20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81" name="Freeform 464"/>
            <p:cNvSpPr/>
            <p:nvPr/>
          </p:nvSpPr>
          <p:spPr>
            <a:xfrm>
              <a:off x="2251" y="3684"/>
              <a:ext cx="18" cy="25"/>
            </a:xfrm>
            <a:custGeom>
              <a:avLst/>
              <a:gdLst>
                <a:gd name="txL" fmla="*/ 0 w 34"/>
                <a:gd name="txT" fmla="*/ 0 h 53"/>
                <a:gd name="txR" fmla="*/ 34 w 34"/>
                <a:gd name="txB" fmla="*/ 53 h 53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34" h="53">
                  <a:moveTo>
                    <a:pt x="33" y="14"/>
                  </a:moveTo>
                  <a:lnTo>
                    <a:pt x="33" y="52"/>
                  </a:lnTo>
                  <a:lnTo>
                    <a:pt x="0" y="37"/>
                  </a:lnTo>
                  <a:lnTo>
                    <a:pt x="0" y="0"/>
                  </a:lnTo>
                  <a:lnTo>
                    <a:pt x="33" y="12"/>
                  </a:lnTo>
                  <a:lnTo>
                    <a:pt x="33" y="14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82" name="Freeform 465"/>
            <p:cNvSpPr/>
            <p:nvPr/>
          </p:nvSpPr>
          <p:spPr>
            <a:xfrm>
              <a:off x="2213" y="3689"/>
              <a:ext cx="70" cy="29"/>
            </a:xfrm>
            <a:custGeom>
              <a:avLst/>
              <a:gdLst>
                <a:gd name="txL" fmla="*/ 0 w 130"/>
                <a:gd name="txT" fmla="*/ 0 h 62"/>
                <a:gd name="txR" fmla="*/ 130 w 130"/>
                <a:gd name="txB" fmla="*/ 62 h 62"/>
              </a:gdLst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</a:cxnLst>
              <a:rect l="txL" t="txT" r="txR" b="txB"/>
              <a:pathLst>
                <a:path w="130" h="62">
                  <a:moveTo>
                    <a:pt x="129" y="56"/>
                  </a:moveTo>
                  <a:lnTo>
                    <a:pt x="129" y="58"/>
                  </a:lnTo>
                  <a:lnTo>
                    <a:pt x="129" y="6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2"/>
                  </a:lnTo>
                  <a:lnTo>
                    <a:pt x="129" y="56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83" name="Freeform 466"/>
            <p:cNvSpPr/>
            <p:nvPr/>
          </p:nvSpPr>
          <p:spPr>
            <a:xfrm>
              <a:off x="2270" y="3691"/>
              <a:ext cx="78" cy="48"/>
            </a:xfrm>
            <a:custGeom>
              <a:avLst/>
              <a:gdLst>
                <a:gd name="txL" fmla="*/ 0 w 146"/>
                <a:gd name="txT" fmla="*/ 0 h 101"/>
                <a:gd name="txR" fmla="*/ 146 w 146"/>
                <a:gd name="txB" fmla="*/ 101 h 101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46" h="101">
                  <a:moveTo>
                    <a:pt x="72" y="29"/>
                  </a:moveTo>
                  <a:lnTo>
                    <a:pt x="101" y="24"/>
                  </a:lnTo>
                  <a:lnTo>
                    <a:pt x="141" y="41"/>
                  </a:lnTo>
                  <a:lnTo>
                    <a:pt x="145" y="100"/>
                  </a:lnTo>
                  <a:lnTo>
                    <a:pt x="141" y="100"/>
                  </a:lnTo>
                  <a:lnTo>
                    <a:pt x="66" y="68"/>
                  </a:lnTo>
                  <a:lnTo>
                    <a:pt x="66" y="58"/>
                  </a:lnTo>
                  <a:lnTo>
                    <a:pt x="59" y="56"/>
                  </a:lnTo>
                  <a:lnTo>
                    <a:pt x="56" y="56"/>
                  </a:lnTo>
                  <a:lnTo>
                    <a:pt x="56" y="58"/>
                  </a:lnTo>
                  <a:lnTo>
                    <a:pt x="56" y="63"/>
                  </a:lnTo>
                  <a:lnTo>
                    <a:pt x="36" y="53"/>
                  </a:lnTo>
                  <a:lnTo>
                    <a:pt x="33" y="46"/>
                  </a:lnTo>
                  <a:lnTo>
                    <a:pt x="26" y="41"/>
                  </a:lnTo>
                  <a:lnTo>
                    <a:pt x="23" y="48"/>
                  </a:lnTo>
                  <a:lnTo>
                    <a:pt x="0" y="39"/>
                  </a:lnTo>
                  <a:lnTo>
                    <a:pt x="0" y="0"/>
                  </a:lnTo>
                  <a:lnTo>
                    <a:pt x="69" y="29"/>
                  </a:lnTo>
                  <a:lnTo>
                    <a:pt x="72" y="29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84" name="Freeform 467"/>
            <p:cNvSpPr/>
            <p:nvPr/>
          </p:nvSpPr>
          <p:spPr>
            <a:xfrm>
              <a:off x="2349" y="3695"/>
              <a:ext cx="110" cy="45"/>
            </a:xfrm>
            <a:custGeom>
              <a:avLst/>
              <a:gdLst>
                <a:gd name="txL" fmla="*/ 0 w 205"/>
                <a:gd name="txT" fmla="*/ 0 h 96"/>
                <a:gd name="txR" fmla="*/ 205 w 205"/>
                <a:gd name="txB" fmla="*/ 96 h 96"/>
              </a:gdLst>
              <a:ahLst/>
              <a:cxnLst>
                <a:cxn ang="0">
                  <a:pos x="3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txL" t="txT" r="txR" b="txB"/>
              <a:pathLst>
                <a:path w="205" h="96">
                  <a:moveTo>
                    <a:pt x="204" y="58"/>
                  </a:moveTo>
                  <a:lnTo>
                    <a:pt x="105" y="75"/>
                  </a:lnTo>
                  <a:lnTo>
                    <a:pt x="0" y="95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125" y="12"/>
                  </a:lnTo>
                  <a:lnTo>
                    <a:pt x="200" y="0"/>
                  </a:lnTo>
                  <a:lnTo>
                    <a:pt x="204" y="58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85" name="Freeform 468"/>
            <p:cNvSpPr/>
            <p:nvPr/>
          </p:nvSpPr>
          <p:spPr>
            <a:xfrm>
              <a:off x="2328" y="3700"/>
              <a:ext cx="20" cy="10"/>
            </a:xfrm>
            <a:custGeom>
              <a:avLst/>
              <a:gdLst>
                <a:gd name="txL" fmla="*/ 0 w 37"/>
                <a:gd name="txT" fmla="*/ 0 h 21"/>
                <a:gd name="txR" fmla="*/ 37 w 37"/>
                <a:gd name="txB" fmla="*/ 21 h 21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37" h="21">
                  <a:moveTo>
                    <a:pt x="36" y="20"/>
                  </a:moveTo>
                  <a:lnTo>
                    <a:pt x="32" y="20"/>
                  </a:lnTo>
                  <a:lnTo>
                    <a:pt x="0" y="5"/>
                  </a:lnTo>
                  <a:lnTo>
                    <a:pt x="32" y="0"/>
                  </a:lnTo>
                  <a:lnTo>
                    <a:pt x="36" y="20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86" name="Freeform 469"/>
            <p:cNvSpPr/>
            <p:nvPr/>
          </p:nvSpPr>
          <p:spPr>
            <a:xfrm>
              <a:off x="2463" y="3702"/>
              <a:ext cx="99" cy="21"/>
            </a:xfrm>
            <a:custGeom>
              <a:avLst/>
              <a:gdLst>
                <a:gd name="txL" fmla="*/ 0 w 185"/>
                <a:gd name="txT" fmla="*/ 0 h 45"/>
                <a:gd name="txR" fmla="*/ 185 w 185"/>
                <a:gd name="txB" fmla="*/ 45 h 45"/>
              </a:gdLst>
              <a:ahLst/>
              <a:cxnLst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txL" t="txT" r="txR" b="txB"/>
              <a:pathLst>
                <a:path w="185" h="45">
                  <a:moveTo>
                    <a:pt x="184" y="22"/>
                  </a:moveTo>
                  <a:lnTo>
                    <a:pt x="58" y="44"/>
                  </a:lnTo>
                  <a:lnTo>
                    <a:pt x="0" y="22"/>
                  </a:lnTo>
                  <a:lnTo>
                    <a:pt x="114" y="0"/>
                  </a:lnTo>
                  <a:lnTo>
                    <a:pt x="121" y="0"/>
                  </a:lnTo>
                  <a:lnTo>
                    <a:pt x="184" y="22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87" name="Freeform 470"/>
            <p:cNvSpPr/>
            <p:nvPr/>
          </p:nvSpPr>
          <p:spPr>
            <a:xfrm>
              <a:off x="2461" y="3712"/>
              <a:ext cx="33" cy="21"/>
            </a:xfrm>
            <a:custGeom>
              <a:avLst/>
              <a:gdLst>
                <a:gd name="txL" fmla="*/ 0 w 63"/>
                <a:gd name="txT" fmla="*/ 0 h 45"/>
                <a:gd name="txR" fmla="*/ 63 w 63"/>
                <a:gd name="txB" fmla="*/ 45 h 45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63" h="45">
                  <a:moveTo>
                    <a:pt x="62" y="44"/>
                  </a:moveTo>
                  <a:lnTo>
                    <a:pt x="62" y="44"/>
                  </a:lnTo>
                  <a:lnTo>
                    <a:pt x="0" y="19"/>
                  </a:lnTo>
                  <a:lnTo>
                    <a:pt x="0" y="0"/>
                  </a:lnTo>
                  <a:lnTo>
                    <a:pt x="62" y="24"/>
                  </a:lnTo>
                  <a:lnTo>
                    <a:pt x="62" y="44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88" name="Freeform 471"/>
            <p:cNvSpPr/>
            <p:nvPr/>
          </p:nvSpPr>
          <p:spPr>
            <a:xfrm>
              <a:off x="2284" y="3712"/>
              <a:ext cx="9" cy="12"/>
            </a:xfrm>
            <a:custGeom>
              <a:avLst/>
              <a:gdLst>
                <a:gd name="txL" fmla="*/ 0 w 17"/>
                <a:gd name="txT" fmla="*/ 0 h 25"/>
                <a:gd name="txR" fmla="*/ 17 w 17"/>
                <a:gd name="txB" fmla="*/ 25 h 25"/>
              </a:gdLst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7" h="25">
                  <a:moveTo>
                    <a:pt x="16" y="24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16" y="2"/>
                  </a:lnTo>
                  <a:lnTo>
                    <a:pt x="16" y="24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89" name="Freeform 472"/>
            <p:cNvSpPr/>
            <p:nvPr/>
          </p:nvSpPr>
          <p:spPr>
            <a:xfrm>
              <a:off x="2495" y="3712"/>
              <a:ext cx="68" cy="22"/>
            </a:xfrm>
            <a:custGeom>
              <a:avLst/>
              <a:gdLst>
                <a:gd name="txL" fmla="*/ 0 w 126"/>
                <a:gd name="txT" fmla="*/ 0 h 47"/>
                <a:gd name="txR" fmla="*/ 126 w 126"/>
                <a:gd name="txB" fmla="*/ 47 h 47"/>
              </a:gdLst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txL" t="txT" r="txR" b="txB"/>
              <a:pathLst>
                <a:path w="126" h="47">
                  <a:moveTo>
                    <a:pt x="125" y="21"/>
                  </a:moveTo>
                  <a:lnTo>
                    <a:pt x="0" y="46"/>
                  </a:lnTo>
                  <a:lnTo>
                    <a:pt x="0" y="24"/>
                  </a:lnTo>
                  <a:lnTo>
                    <a:pt x="125" y="0"/>
                  </a:lnTo>
                  <a:lnTo>
                    <a:pt x="125" y="2"/>
                  </a:lnTo>
                  <a:lnTo>
                    <a:pt x="125" y="21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90" name="Freeform 473"/>
            <p:cNvSpPr/>
            <p:nvPr/>
          </p:nvSpPr>
          <p:spPr>
            <a:xfrm>
              <a:off x="2287" y="3719"/>
              <a:ext cx="13" cy="8"/>
            </a:xfrm>
            <a:custGeom>
              <a:avLst/>
              <a:gdLst>
                <a:gd name="txL" fmla="*/ 0 w 24"/>
                <a:gd name="txT" fmla="*/ 0 h 17"/>
                <a:gd name="txR" fmla="*/ 24 w 24"/>
                <a:gd name="txB" fmla="*/ 17 h 17"/>
              </a:gdLst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24" h="17">
                  <a:moveTo>
                    <a:pt x="23" y="16"/>
                  </a:moveTo>
                  <a:lnTo>
                    <a:pt x="0" y="0"/>
                  </a:lnTo>
                  <a:lnTo>
                    <a:pt x="23" y="12"/>
                  </a:lnTo>
                  <a:lnTo>
                    <a:pt x="23" y="16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91" name="Freeform 474"/>
            <p:cNvSpPr/>
            <p:nvPr/>
          </p:nvSpPr>
          <p:spPr>
            <a:xfrm>
              <a:off x="2302" y="3719"/>
              <a:ext cx="9" cy="12"/>
            </a:xfrm>
            <a:custGeom>
              <a:avLst/>
              <a:gdLst>
                <a:gd name="txL" fmla="*/ 0 w 17"/>
                <a:gd name="txT" fmla="*/ 0 h 25"/>
                <a:gd name="txR" fmla="*/ 17 w 17"/>
                <a:gd name="txB" fmla="*/ 25 h 25"/>
              </a:gdLst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7" h="25">
                  <a:moveTo>
                    <a:pt x="16" y="24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24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035" name="Text Box 475"/>
          <p:cNvSpPr txBox="1"/>
          <p:nvPr/>
        </p:nvSpPr>
        <p:spPr>
          <a:xfrm>
            <a:off x="4059238" y="3856038"/>
            <a:ext cx="1470025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de-DE" altLang="zh-TW" sz="1000" dirty="0">
                <a:latin typeface="Arial" panose="020B0604020202020204" pitchFamily="34" charset="0"/>
                <a:ea typeface="PMingLiU" panose="02020500000000000000" pitchFamily="18" charset="-120"/>
              </a:rPr>
              <a:t>Consolidation Center outside Fuzhou. If warehouse near FJDA is really required, it needs to discussed with FJDA</a:t>
            </a:r>
            <a:endParaRPr lang="zh-TW" altLang="de-DE" sz="1000" dirty="0"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grpSp>
        <p:nvGrpSpPr>
          <p:cNvPr id="1036" name="Group 522"/>
          <p:cNvGrpSpPr/>
          <p:nvPr/>
        </p:nvGrpSpPr>
        <p:grpSpPr>
          <a:xfrm>
            <a:off x="1200150" y="6053138"/>
            <a:ext cx="787400" cy="471487"/>
            <a:chOff x="276" y="1884"/>
            <a:chExt cx="1040" cy="432"/>
          </a:xfrm>
        </p:grpSpPr>
        <p:sp>
          <p:nvSpPr>
            <p:cNvPr id="1858" name="AutoShape 523"/>
            <p:cNvSpPr/>
            <p:nvPr/>
          </p:nvSpPr>
          <p:spPr>
            <a:xfrm>
              <a:off x="276" y="1884"/>
              <a:ext cx="1040" cy="432"/>
            </a:xfrm>
            <a:prstGeom prst="roundRect">
              <a:avLst>
                <a:gd name="adj" fmla="val 16667"/>
              </a:avLst>
            </a:prstGeom>
            <a:solidFill>
              <a:srgbClr val="F8B59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1859" name="Group 524"/>
            <p:cNvGrpSpPr/>
            <p:nvPr/>
          </p:nvGrpSpPr>
          <p:grpSpPr>
            <a:xfrm>
              <a:off x="373" y="1940"/>
              <a:ext cx="779" cy="287"/>
              <a:chOff x="5015" y="528"/>
              <a:chExt cx="1057" cy="628"/>
            </a:xfrm>
          </p:grpSpPr>
          <p:sp>
            <p:nvSpPr>
              <p:cNvPr id="1860" name="Freeform 525"/>
              <p:cNvSpPr/>
              <p:nvPr/>
            </p:nvSpPr>
            <p:spPr>
              <a:xfrm>
                <a:off x="5924" y="528"/>
                <a:ext cx="26" cy="416"/>
              </a:xfrm>
              <a:custGeom>
                <a:avLst/>
                <a:gdLst>
                  <a:gd name="txL" fmla="*/ 0 w 26"/>
                  <a:gd name="txT" fmla="*/ 0 h 416"/>
                  <a:gd name="txR" fmla="*/ 26 w 26"/>
                  <a:gd name="txB" fmla="*/ 416 h 416"/>
                </a:gdLst>
                <a:ahLst/>
                <a:cxnLst>
                  <a:cxn ang="0">
                    <a:pos x="0" y="0"/>
                  </a:cxn>
                  <a:cxn ang="0">
                    <a:pos x="0" y="415"/>
                  </a:cxn>
                  <a:cxn ang="0">
                    <a:pos x="25" y="415"/>
                  </a:cxn>
                  <a:cxn ang="0">
                    <a:pos x="25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6" h="416">
                    <a:moveTo>
                      <a:pt x="0" y="0"/>
                    </a:moveTo>
                    <a:lnTo>
                      <a:pt x="0" y="415"/>
                    </a:lnTo>
                    <a:lnTo>
                      <a:pt x="25" y="415"/>
                    </a:ln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E6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861" name="Freeform 526"/>
              <p:cNvSpPr/>
              <p:nvPr/>
            </p:nvSpPr>
            <p:spPr>
              <a:xfrm>
                <a:off x="5974" y="528"/>
                <a:ext cx="26" cy="416"/>
              </a:xfrm>
              <a:custGeom>
                <a:avLst/>
                <a:gdLst>
                  <a:gd name="txL" fmla="*/ 0 w 26"/>
                  <a:gd name="txT" fmla="*/ 0 h 416"/>
                  <a:gd name="txR" fmla="*/ 26 w 26"/>
                  <a:gd name="txB" fmla="*/ 416 h 416"/>
                </a:gdLst>
                <a:ahLst/>
                <a:cxnLst>
                  <a:cxn ang="0">
                    <a:pos x="0" y="0"/>
                  </a:cxn>
                  <a:cxn ang="0">
                    <a:pos x="0" y="415"/>
                  </a:cxn>
                  <a:cxn ang="0">
                    <a:pos x="25" y="415"/>
                  </a:cxn>
                  <a:cxn ang="0">
                    <a:pos x="25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6" h="416">
                    <a:moveTo>
                      <a:pt x="0" y="0"/>
                    </a:moveTo>
                    <a:lnTo>
                      <a:pt x="0" y="415"/>
                    </a:lnTo>
                    <a:lnTo>
                      <a:pt x="25" y="415"/>
                    </a:ln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E6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862" name="Freeform 527"/>
              <p:cNvSpPr/>
              <p:nvPr/>
            </p:nvSpPr>
            <p:spPr>
              <a:xfrm>
                <a:off x="5089" y="855"/>
                <a:ext cx="930" cy="253"/>
              </a:xfrm>
              <a:custGeom>
                <a:avLst/>
                <a:gdLst>
                  <a:gd name="txL" fmla="*/ 0 w 930"/>
                  <a:gd name="txT" fmla="*/ 0 h 253"/>
                  <a:gd name="txR" fmla="*/ 930 w 930"/>
                  <a:gd name="txB" fmla="*/ 253 h 253"/>
                </a:gdLst>
                <a:ahLst/>
                <a:cxnLst>
                  <a:cxn ang="0">
                    <a:pos x="291" y="51"/>
                  </a:cxn>
                  <a:cxn ang="0">
                    <a:pos x="246" y="2"/>
                  </a:cxn>
                  <a:cxn ang="0">
                    <a:pos x="158" y="0"/>
                  </a:cxn>
                  <a:cxn ang="0">
                    <a:pos x="129" y="43"/>
                  </a:cxn>
                  <a:cxn ang="0">
                    <a:pos x="94" y="2"/>
                  </a:cxn>
                  <a:cxn ang="0">
                    <a:pos x="1" y="0"/>
                  </a:cxn>
                  <a:cxn ang="0">
                    <a:pos x="0" y="197"/>
                  </a:cxn>
                  <a:cxn ang="0">
                    <a:pos x="172" y="214"/>
                  </a:cxn>
                  <a:cxn ang="0">
                    <a:pos x="321" y="222"/>
                  </a:cxn>
                  <a:cxn ang="0">
                    <a:pos x="473" y="238"/>
                  </a:cxn>
                  <a:cxn ang="0">
                    <a:pos x="625" y="238"/>
                  </a:cxn>
                  <a:cxn ang="0">
                    <a:pos x="777" y="238"/>
                  </a:cxn>
                  <a:cxn ang="0">
                    <a:pos x="865" y="252"/>
                  </a:cxn>
                  <a:cxn ang="0">
                    <a:pos x="929" y="238"/>
                  </a:cxn>
                  <a:cxn ang="0">
                    <a:pos x="929" y="93"/>
                  </a:cxn>
                  <a:cxn ang="0">
                    <a:pos x="851" y="2"/>
                  </a:cxn>
                  <a:cxn ang="0">
                    <a:pos x="782" y="0"/>
                  </a:cxn>
                  <a:cxn ang="0">
                    <a:pos x="777" y="94"/>
                  </a:cxn>
                  <a:cxn ang="0">
                    <a:pos x="697" y="2"/>
                  </a:cxn>
                  <a:cxn ang="0">
                    <a:pos x="626" y="0"/>
                  </a:cxn>
                  <a:cxn ang="0">
                    <a:pos x="625" y="94"/>
                  </a:cxn>
                  <a:cxn ang="0">
                    <a:pos x="546" y="2"/>
                  </a:cxn>
                  <a:cxn ang="0">
                    <a:pos x="469" y="0"/>
                  </a:cxn>
                  <a:cxn ang="0">
                    <a:pos x="472" y="93"/>
                  </a:cxn>
                  <a:cxn ang="0">
                    <a:pos x="394" y="2"/>
                  </a:cxn>
                  <a:cxn ang="0">
                    <a:pos x="312" y="0"/>
                  </a:cxn>
                  <a:cxn ang="0">
                    <a:pos x="291" y="51"/>
                  </a:cxn>
                </a:cxnLst>
                <a:rect l="txL" t="txT" r="txR" b="txB"/>
                <a:pathLst>
                  <a:path w="930" h="253">
                    <a:moveTo>
                      <a:pt x="291" y="51"/>
                    </a:moveTo>
                    <a:lnTo>
                      <a:pt x="246" y="2"/>
                    </a:lnTo>
                    <a:lnTo>
                      <a:pt x="158" y="0"/>
                    </a:lnTo>
                    <a:lnTo>
                      <a:pt x="129" y="43"/>
                    </a:lnTo>
                    <a:lnTo>
                      <a:pt x="94" y="2"/>
                    </a:lnTo>
                    <a:lnTo>
                      <a:pt x="1" y="0"/>
                    </a:lnTo>
                    <a:lnTo>
                      <a:pt x="0" y="197"/>
                    </a:lnTo>
                    <a:lnTo>
                      <a:pt x="172" y="214"/>
                    </a:lnTo>
                    <a:lnTo>
                      <a:pt x="321" y="222"/>
                    </a:lnTo>
                    <a:lnTo>
                      <a:pt x="473" y="238"/>
                    </a:lnTo>
                    <a:lnTo>
                      <a:pt x="625" y="238"/>
                    </a:lnTo>
                    <a:lnTo>
                      <a:pt x="777" y="238"/>
                    </a:lnTo>
                    <a:lnTo>
                      <a:pt x="865" y="252"/>
                    </a:lnTo>
                    <a:lnTo>
                      <a:pt x="929" y="238"/>
                    </a:lnTo>
                    <a:lnTo>
                      <a:pt x="929" y="93"/>
                    </a:lnTo>
                    <a:lnTo>
                      <a:pt x="851" y="2"/>
                    </a:lnTo>
                    <a:lnTo>
                      <a:pt x="782" y="0"/>
                    </a:lnTo>
                    <a:lnTo>
                      <a:pt x="777" y="94"/>
                    </a:lnTo>
                    <a:lnTo>
                      <a:pt x="697" y="2"/>
                    </a:lnTo>
                    <a:lnTo>
                      <a:pt x="626" y="0"/>
                    </a:lnTo>
                    <a:lnTo>
                      <a:pt x="625" y="94"/>
                    </a:lnTo>
                    <a:lnTo>
                      <a:pt x="546" y="2"/>
                    </a:lnTo>
                    <a:lnTo>
                      <a:pt x="469" y="0"/>
                    </a:lnTo>
                    <a:lnTo>
                      <a:pt x="472" y="93"/>
                    </a:lnTo>
                    <a:lnTo>
                      <a:pt x="394" y="2"/>
                    </a:lnTo>
                    <a:lnTo>
                      <a:pt x="312" y="0"/>
                    </a:lnTo>
                    <a:lnTo>
                      <a:pt x="291" y="51"/>
                    </a:lnTo>
                  </a:path>
                </a:pathLst>
              </a:custGeom>
              <a:solidFill>
                <a:srgbClr val="8C8C8C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863" name="Freeform 528"/>
              <p:cNvSpPr/>
              <p:nvPr/>
            </p:nvSpPr>
            <p:spPr>
              <a:xfrm>
                <a:off x="5015" y="855"/>
                <a:ext cx="940" cy="253"/>
              </a:xfrm>
              <a:custGeom>
                <a:avLst/>
                <a:gdLst>
                  <a:gd name="txL" fmla="*/ 0 w 940"/>
                  <a:gd name="txT" fmla="*/ 0 h 253"/>
                  <a:gd name="txR" fmla="*/ 940 w 940"/>
                  <a:gd name="txB" fmla="*/ 253 h 253"/>
                </a:gdLst>
                <a:ahLst/>
                <a:cxnLst>
                  <a:cxn ang="0">
                    <a:pos x="313" y="96"/>
                  </a:cxn>
                  <a:cxn ang="0">
                    <a:pos x="231" y="0"/>
                  </a:cxn>
                  <a:cxn ang="0">
                    <a:pos x="156" y="96"/>
                  </a:cxn>
                  <a:cxn ang="0">
                    <a:pos x="75" y="0"/>
                  </a:cxn>
                  <a:cxn ang="0">
                    <a:pos x="0" y="96"/>
                  </a:cxn>
                  <a:cxn ang="0">
                    <a:pos x="0" y="222"/>
                  </a:cxn>
                  <a:cxn ang="0">
                    <a:pos x="939" y="252"/>
                  </a:cxn>
                  <a:cxn ang="0">
                    <a:pos x="939" y="96"/>
                  </a:cxn>
                  <a:cxn ang="0">
                    <a:pos x="856" y="0"/>
                  </a:cxn>
                  <a:cxn ang="0">
                    <a:pos x="781" y="96"/>
                  </a:cxn>
                  <a:cxn ang="0">
                    <a:pos x="699" y="0"/>
                  </a:cxn>
                  <a:cxn ang="0">
                    <a:pos x="624" y="96"/>
                  </a:cxn>
                  <a:cxn ang="0">
                    <a:pos x="543" y="0"/>
                  </a:cxn>
                  <a:cxn ang="0">
                    <a:pos x="468" y="96"/>
                  </a:cxn>
                  <a:cxn ang="0">
                    <a:pos x="386" y="0"/>
                  </a:cxn>
                  <a:cxn ang="0">
                    <a:pos x="310" y="96"/>
                  </a:cxn>
                  <a:cxn ang="0">
                    <a:pos x="313" y="96"/>
                  </a:cxn>
                </a:cxnLst>
                <a:rect l="txL" t="txT" r="txR" b="txB"/>
                <a:pathLst>
                  <a:path w="940" h="253">
                    <a:moveTo>
                      <a:pt x="313" y="96"/>
                    </a:moveTo>
                    <a:lnTo>
                      <a:pt x="231" y="0"/>
                    </a:lnTo>
                    <a:lnTo>
                      <a:pt x="156" y="96"/>
                    </a:lnTo>
                    <a:lnTo>
                      <a:pt x="75" y="0"/>
                    </a:lnTo>
                    <a:lnTo>
                      <a:pt x="0" y="96"/>
                    </a:lnTo>
                    <a:lnTo>
                      <a:pt x="0" y="222"/>
                    </a:lnTo>
                    <a:lnTo>
                      <a:pt x="939" y="252"/>
                    </a:lnTo>
                    <a:lnTo>
                      <a:pt x="939" y="96"/>
                    </a:lnTo>
                    <a:lnTo>
                      <a:pt x="856" y="0"/>
                    </a:lnTo>
                    <a:lnTo>
                      <a:pt x="781" y="96"/>
                    </a:lnTo>
                    <a:lnTo>
                      <a:pt x="699" y="0"/>
                    </a:lnTo>
                    <a:lnTo>
                      <a:pt x="624" y="96"/>
                    </a:lnTo>
                    <a:lnTo>
                      <a:pt x="543" y="0"/>
                    </a:lnTo>
                    <a:lnTo>
                      <a:pt x="468" y="96"/>
                    </a:lnTo>
                    <a:lnTo>
                      <a:pt x="386" y="0"/>
                    </a:lnTo>
                    <a:lnTo>
                      <a:pt x="310" y="96"/>
                    </a:lnTo>
                    <a:lnTo>
                      <a:pt x="313" y="96"/>
                    </a:lnTo>
                  </a:path>
                </a:pathLst>
              </a:custGeom>
              <a:solidFill>
                <a:srgbClr val="FFFFCC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864" name="Rectangle 529"/>
              <p:cNvSpPr/>
              <p:nvPr/>
            </p:nvSpPr>
            <p:spPr>
              <a:xfrm>
                <a:off x="5469" y="984"/>
                <a:ext cx="491" cy="157"/>
              </a:xfrm>
              <a:prstGeom prst="rect">
                <a:avLst/>
              </a:prstGeom>
              <a:solidFill>
                <a:srgbClr val="FFFFCC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65" name="Rectangle 530"/>
              <p:cNvSpPr/>
              <p:nvPr/>
            </p:nvSpPr>
            <p:spPr>
              <a:xfrm>
                <a:off x="5481" y="1028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66" name="Rectangle 531"/>
              <p:cNvSpPr/>
              <p:nvPr/>
            </p:nvSpPr>
            <p:spPr>
              <a:xfrm>
                <a:off x="5477" y="1001"/>
                <a:ext cx="38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67" name="Rectangle 532"/>
              <p:cNvSpPr/>
              <p:nvPr/>
            </p:nvSpPr>
            <p:spPr>
              <a:xfrm>
                <a:off x="5481" y="1005"/>
                <a:ext cx="30" cy="17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68" name="Freeform 533"/>
              <p:cNvSpPr/>
              <p:nvPr/>
            </p:nvSpPr>
            <p:spPr>
              <a:xfrm>
                <a:off x="5474" y="1000"/>
                <a:ext cx="43" cy="41"/>
              </a:xfrm>
              <a:custGeom>
                <a:avLst/>
                <a:gdLst>
                  <a:gd name="txL" fmla="*/ 0 w 43"/>
                  <a:gd name="txT" fmla="*/ 0 h 41"/>
                  <a:gd name="txR" fmla="*/ 43 w 43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2" y="40"/>
                  </a:cxn>
                  <a:cxn ang="0">
                    <a:pos x="42" y="0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3" y="18"/>
                  </a:cxn>
                  <a:cxn ang="0">
                    <a:pos x="18" y="18"/>
                  </a:cxn>
                  <a:cxn ang="0">
                    <a:pos x="18" y="2"/>
                  </a:cxn>
                  <a:cxn ang="0">
                    <a:pos x="3" y="2"/>
                  </a:cxn>
                  <a:cxn ang="0">
                    <a:pos x="23" y="2"/>
                  </a:cxn>
                  <a:cxn ang="0">
                    <a:pos x="23" y="18"/>
                  </a:cxn>
                  <a:cxn ang="0">
                    <a:pos x="39" y="18"/>
                  </a:cxn>
                  <a:cxn ang="0">
                    <a:pos x="39" y="2"/>
                  </a:cxn>
                  <a:cxn ang="0">
                    <a:pos x="23" y="2"/>
                  </a:cxn>
                  <a:cxn ang="0">
                    <a:pos x="3" y="20"/>
                  </a:cxn>
                  <a:cxn ang="0">
                    <a:pos x="3" y="37"/>
                  </a:cxn>
                  <a:cxn ang="0">
                    <a:pos x="18" y="37"/>
                  </a:cxn>
                  <a:cxn ang="0">
                    <a:pos x="18" y="20"/>
                  </a:cxn>
                  <a:cxn ang="0">
                    <a:pos x="3" y="20"/>
                  </a:cxn>
                  <a:cxn ang="0">
                    <a:pos x="23" y="20"/>
                  </a:cxn>
                  <a:cxn ang="0">
                    <a:pos x="23" y="37"/>
                  </a:cxn>
                  <a:cxn ang="0">
                    <a:pos x="39" y="37"/>
                  </a:cxn>
                  <a:cxn ang="0">
                    <a:pos x="39" y="20"/>
                  </a:cxn>
                  <a:cxn ang="0">
                    <a:pos x="23" y="20"/>
                  </a:cxn>
                  <a:cxn ang="0">
                    <a:pos x="0" y="0"/>
                  </a:cxn>
                </a:cxnLst>
                <a:rect l="txL" t="txT" r="txR" b="txB"/>
                <a:pathLst>
                  <a:path w="43" h="41">
                    <a:moveTo>
                      <a:pt x="0" y="0"/>
                    </a:moveTo>
                    <a:lnTo>
                      <a:pt x="0" y="40"/>
                    </a:lnTo>
                    <a:lnTo>
                      <a:pt x="42" y="40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3" y="18"/>
                    </a:lnTo>
                    <a:lnTo>
                      <a:pt x="18" y="18"/>
                    </a:lnTo>
                    <a:lnTo>
                      <a:pt x="18" y="2"/>
                    </a:lnTo>
                    <a:lnTo>
                      <a:pt x="3" y="2"/>
                    </a:lnTo>
                    <a:lnTo>
                      <a:pt x="23" y="2"/>
                    </a:lnTo>
                    <a:lnTo>
                      <a:pt x="23" y="18"/>
                    </a:lnTo>
                    <a:lnTo>
                      <a:pt x="39" y="18"/>
                    </a:lnTo>
                    <a:lnTo>
                      <a:pt x="39" y="2"/>
                    </a:lnTo>
                    <a:lnTo>
                      <a:pt x="23" y="2"/>
                    </a:lnTo>
                    <a:lnTo>
                      <a:pt x="3" y="20"/>
                    </a:lnTo>
                    <a:lnTo>
                      <a:pt x="3" y="37"/>
                    </a:lnTo>
                    <a:lnTo>
                      <a:pt x="18" y="37"/>
                    </a:lnTo>
                    <a:lnTo>
                      <a:pt x="18" y="20"/>
                    </a:lnTo>
                    <a:lnTo>
                      <a:pt x="3" y="20"/>
                    </a:lnTo>
                    <a:lnTo>
                      <a:pt x="23" y="20"/>
                    </a:lnTo>
                    <a:lnTo>
                      <a:pt x="23" y="37"/>
                    </a:lnTo>
                    <a:lnTo>
                      <a:pt x="39" y="37"/>
                    </a:lnTo>
                    <a:lnTo>
                      <a:pt x="39" y="20"/>
                    </a:lnTo>
                    <a:lnTo>
                      <a:pt x="23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869" name="Rectangle 534"/>
              <p:cNvSpPr/>
              <p:nvPr/>
            </p:nvSpPr>
            <p:spPr>
              <a:xfrm>
                <a:off x="5481" y="1099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70" name="Rectangle 535"/>
              <p:cNvSpPr/>
              <p:nvPr/>
            </p:nvSpPr>
            <p:spPr>
              <a:xfrm>
                <a:off x="5477" y="1073"/>
                <a:ext cx="38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71" name="Rectangle 536"/>
              <p:cNvSpPr/>
              <p:nvPr/>
            </p:nvSpPr>
            <p:spPr>
              <a:xfrm>
                <a:off x="5481" y="1077"/>
                <a:ext cx="30" cy="16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72" name="Freeform 537"/>
              <p:cNvSpPr/>
              <p:nvPr/>
            </p:nvSpPr>
            <p:spPr>
              <a:xfrm>
                <a:off x="5474" y="1071"/>
                <a:ext cx="43" cy="41"/>
              </a:xfrm>
              <a:custGeom>
                <a:avLst/>
                <a:gdLst>
                  <a:gd name="txL" fmla="*/ 0 w 43"/>
                  <a:gd name="txT" fmla="*/ 0 h 41"/>
                  <a:gd name="txR" fmla="*/ 43 w 43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2" y="40"/>
                  </a:cxn>
                  <a:cxn ang="0">
                    <a:pos x="42" y="0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3" y="20"/>
                  </a:cxn>
                  <a:cxn ang="0">
                    <a:pos x="18" y="20"/>
                  </a:cxn>
                  <a:cxn ang="0">
                    <a:pos x="18" y="2"/>
                  </a:cxn>
                  <a:cxn ang="0">
                    <a:pos x="3" y="2"/>
                  </a:cxn>
                  <a:cxn ang="0">
                    <a:pos x="23" y="2"/>
                  </a:cxn>
                  <a:cxn ang="0">
                    <a:pos x="23" y="20"/>
                  </a:cxn>
                  <a:cxn ang="0">
                    <a:pos x="39" y="20"/>
                  </a:cxn>
                  <a:cxn ang="0">
                    <a:pos x="39" y="2"/>
                  </a:cxn>
                  <a:cxn ang="0">
                    <a:pos x="23" y="2"/>
                  </a:cxn>
                  <a:cxn ang="0">
                    <a:pos x="3" y="21"/>
                  </a:cxn>
                  <a:cxn ang="0">
                    <a:pos x="3" y="38"/>
                  </a:cxn>
                  <a:cxn ang="0">
                    <a:pos x="18" y="38"/>
                  </a:cxn>
                  <a:cxn ang="0">
                    <a:pos x="18" y="21"/>
                  </a:cxn>
                  <a:cxn ang="0">
                    <a:pos x="3" y="21"/>
                  </a:cxn>
                  <a:cxn ang="0">
                    <a:pos x="23" y="21"/>
                  </a:cxn>
                  <a:cxn ang="0">
                    <a:pos x="23" y="38"/>
                  </a:cxn>
                  <a:cxn ang="0">
                    <a:pos x="39" y="38"/>
                  </a:cxn>
                  <a:cxn ang="0">
                    <a:pos x="39" y="21"/>
                  </a:cxn>
                  <a:cxn ang="0">
                    <a:pos x="23" y="21"/>
                  </a:cxn>
                  <a:cxn ang="0">
                    <a:pos x="0" y="0"/>
                  </a:cxn>
                </a:cxnLst>
                <a:rect l="txL" t="txT" r="txR" b="txB"/>
                <a:pathLst>
                  <a:path w="43" h="41">
                    <a:moveTo>
                      <a:pt x="0" y="0"/>
                    </a:moveTo>
                    <a:lnTo>
                      <a:pt x="0" y="40"/>
                    </a:lnTo>
                    <a:lnTo>
                      <a:pt x="42" y="40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3" y="20"/>
                    </a:lnTo>
                    <a:lnTo>
                      <a:pt x="18" y="20"/>
                    </a:lnTo>
                    <a:lnTo>
                      <a:pt x="18" y="2"/>
                    </a:lnTo>
                    <a:lnTo>
                      <a:pt x="3" y="2"/>
                    </a:lnTo>
                    <a:lnTo>
                      <a:pt x="23" y="2"/>
                    </a:lnTo>
                    <a:lnTo>
                      <a:pt x="23" y="20"/>
                    </a:lnTo>
                    <a:lnTo>
                      <a:pt x="39" y="20"/>
                    </a:lnTo>
                    <a:lnTo>
                      <a:pt x="39" y="2"/>
                    </a:lnTo>
                    <a:lnTo>
                      <a:pt x="23" y="2"/>
                    </a:lnTo>
                    <a:lnTo>
                      <a:pt x="3" y="21"/>
                    </a:lnTo>
                    <a:lnTo>
                      <a:pt x="3" y="38"/>
                    </a:lnTo>
                    <a:lnTo>
                      <a:pt x="18" y="38"/>
                    </a:lnTo>
                    <a:lnTo>
                      <a:pt x="18" y="21"/>
                    </a:lnTo>
                    <a:lnTo>
                      <a:pt x="3" y="21"/>
                    </a:lnTo>
                    <a:lnTo>
                      <a:pt x="23" y="21"/>
                    </a:lnTo>
                    <a:lnTo>
                      <a:pt x="23" y="38"/>
                    </a:lnTo>
                    <a:lnTo>
                      <a:pt x="39" y="38"/>
                    </a:lnTo>
                    <a:lnTo>
                      <a:pt x="39" y="21"/>
                    </a:lnTo>
                    <a:lnTo>
                      <a:pt x="23" y="2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873" name="Rectangle 538"/>
              <p:cNvSpPr/>
              <p:nvPr/>
            </p:nvSpPr>
            <p:spPr>
              <a:xfrm>
                <a:off x="5533" y="1028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74" name="Rectangle 539"/>
              <p:cNvSpPr/>
              <p:nvPr/>
            </p:nvSpPr>
            <p:spPr>
              <a:xfrm>
                <a:off x="5529" y="1001"/>
                <a:ext cx="39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75" name="Rectangle 540"/>
              <p:cNvSpPr/>
              <p:nvPr/>
            </p:nvSpPr>
            <p:spPr>
              <a:xfrm>
                <a:off x="5533" y="1005"/>
                <a:ext cx="31" cy="17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76" name="Freeform 541"/>
              <p:cNvSpPr/>
              <p:nvPr/>
            </p:nvSpPr>
            <p:spPr>
              <a:xfrm>
                <a:off x="5527" y="1000"/>
                <a:ext cx="42" cy="41"/>
              </a:xfrm>
              <a:custGeom>
                <a:avLst/>
                <a:gdLst>
                  <a:gd name="txL" fmla="*/ 0 w 42"/>
                  <a:gd name="txT" fmla="*/ 0 h 41"/>
                  <a:gd name="txR" fmla="*/ 42 w 42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1" y="40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18"/>
                  </a:cxn>
                  <a:cxn ang="0">
                    <a:pos x="18" y="18"/>
                  </a:cxn>
                  <a:cxn ang="0">
                    <a:pos x="18" y="2"/>
                  </a:cxn>
                  <a:cxn ang="0">
                    <a:pos x="2" y="2"/>
                  </a:cxn>
                  <a:cxn ang="0">
                    <a:pos x="23" y="2"/>
                  </a:cxn>
                  <a:cxn ang="0">
                    <a:pos x="23" y="18"/>
                  </a:cxn>
                  <a:cxn ang="0">
                    <a:pos x="39" y="18"/>
                  </a:cxn>
                  <a:cxn ang="0">
                    <a:pos x="39" y="2"/>
                  </a:cxn>
                  <a:cxn ang="0">
                    <a:pos x="23" y="2"/>
                  </a:cxn>
                  <a:cxn ang="0">
                    <a:pos x="2" y="20"/>
                  </a:cxn>
                  <a:cxn ang="0">
                    <a:pos x="2" y="37"/>
                  </a:cxn>
                  <a:cxn ang="0">
                    <a:pos x="18" y="37"/>
                  </a:cxn>
                  <a:cxn ang="0">
                    <a:pos x="18" y="20"/>
                  </a:cxn>
                  <a:cxn ang="0">
                    <a:pos x="2" y="20"/>
                  </a:cxn>
                  <a:cxn ang="0">
                    <a:pos x="23" y="20"/>
                  </a:cxn>
                  <a:cxn ang="0">
                    <a:pos x="23" y="37"/>
                  </a:cxn>
                  <a:cxn ang="0">
                    <a:pos x="39" y="37"/>
                  </a:cxn>
                  <a:cxn ang="0">
                    <a:pos x="39" y="20"/>
                  </a:cxn>
                  <a:cxn ang="0">
                    <a:pos x="23" y="20"/>
                  </a:cxn>
                  <a:cxn ang="0">
                    <a:pos x="0" y="0"/>
                  </a:cxn>
                </a:cxnLst>
                <a:rect l="txL" t="txT" r="txR" b="txB"/>
                <a:pathLst>
                  <a:path w="42" h="41">
                    <a:moveTo>
                      <a:pt x="0" y="0"/>
                    </a:moveTo>
                    <a:lnTo>
                      <a:pt x="0" y="40"/>
                    </a:lnTo>
                    <a:lnTo>
                      <a:pt x="41" y="40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18"/>
                    </a:lnTo>
                    <a:lnTo>
                      <a:pt x="18" y="18"/>
                    </a:lnTo>
                    <a:lnTo>
                      <a:pt x="18" y="2"/>
                    </a:lnTo>
                    <a:lnTo>
                      <a:pt x="2" y="2"/>
                    </a:lnTo>
                    <a:lnTo>
                      <a:pt x="23" y="2"/>
                    </a:lnTo>
                    <a:lnTo>
                      <a:pt x="23" y="18"/>
                    </a:lnTo>
                    <a:lnTo>
                      <a:pt x="39" y="18"/>
                    </a:lnTo>
                    <a:lnTo>
                      <a:pt x="39" y="2"/>
                    </a:lnTo>
                    <a:lnTo>
                      <a:pt x="23" y="2"/>
                    </a:lnTo>
                    <a:lnTo>
                      <a:pt x="2" y="20"/>
                    </a:lnTo>
                    <a:lnTo>
                      <a:pt x="2" y="37"/>
                    </a:lnTo>
                    <a:lnTo>
                      <a:pt x="18" y="37"/>
                    </a:lnTo>
                    <a:lnTo>
                      <a:pt x="18" y="20"/>
                    </a:lnTo>
                    <a:lnTo>
                      <a:pt x="2" y="20"/>
                    </a:lnTo>
                    <a:lnTo>
                      <a:pt x="23" y="20"/>
                    </a:lnTo>
                    <a:lnTo>
                      <a:pt x="23" y="37"/>
                    </a:lnTo>
                    <a:lnTo>
                      <a:pt x="39" y="37"/>
                    </a:lnTo>
                    <a:lnTo>
                      <a:pt x="39" y="20"/>
                    </a:lnTo>
                    <a:lnTo>
                      <a:pt x="23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877" name="Rectangle 542"/>
              <p:cNvSpPr/>
              <p:nvPr/>
            </p:nvSpPr>
            <p:spPr>
              <a:xfrm>
                <a:off x="5533" y="1099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78" name="Rectangle 543"/>
              <p:cNvSpPr/>
              <p:nvPr/>
            </p:nvSpPr>
            <p:spPr>
              <a:xfrm>
                <a:off x="5529" y="1073"/>
                <a:ext cx="39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79" name="Rectangle 544"/>
              <p:cNvSpPr/>
              <p:nvPr/>
            </p:nvSpPr>
            <p:spPr>
              <a:xfrm>
                <a:off x="5533" y="1077"/>
                <a:ext cx="31" cy="16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80" name="Freeform 545"/>
              <p:cNvSpPr/>
              <p:nvPr/>
            </p:nvSpPr>
            <p:spPr>
              <a:xfrm>
                <a:off x="5527" y="1071"/>
                <a:ext cx="42" cy="41"/>
              </a:xfrm>
              <a:custGeom>
                <a:avLst/>
                <a:gdLst>
                  <a:gd name="txL" fmla="*/ 0 w 42"/>
                  <a:gd name="txT" fmla="*/ 0 h 41"/>
                  <a:gd name="txR" fmla="*/ 42 w 42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1" y="40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0"/>
                  </a:cxn>
                  <a:cxn ang="0">
                    <a:pos x="18" y="20"/>
                  </a:cxn>
                  <a:cxn ang="0">
                    <a:pos x="18" y="2"/>
                  </a:cxn>
                  <a:cxn ang="0">
                    <a:pos x="2" y="2"/>
                  </a:cxn>
                  <a:cxn ang="0">
                    <a:pos x="23" y="2"/>
                  </a:cxn>
                  <a:cxn ang="0">
                    <a:pos x="23" y="20"/>
                  </a:cxn>
                  <a:cxn ang="0">
                    <a:pos x="39" y="20"/>
                  </a:cxn>
                  <a:cxn ang="0">
                    <a:pos x="39" y="2"/>
                  </a:cxn>
                  <a:cxn ang="0">
                    <a:pos x="23" y="2"/>
                  </a:cxn>
                  <a:cxn ang="0">
                    <a:pos x="2" y="21"/>
                  </a:cxn>
                  <a:cxn ang="0">
                    <a:pos x="2" y="38"/>
                  </a:cxn>
                  <a:cxn ang="0">
                    <a:pos x="18" y="38"/>
                  </a:cxn>
                  <a:cxn ang="0">
                    <a:pos x="18" y="21"/>
                  </a:cxn>
                  <a:cxn ang="0">
                    <a:pos x="2" y="21"/>
                  </a:cxn>
                  <a:cxn ang="0">
                    <a:pos x="23" y="21"/>
                  </a:cxn>
                  <a:cxn ang="0">
                    <a:pos x="23" y="38"/>
                  </a:cxn>
                  <a:cxn ang="0">
                    <a:pos x="39" y="38"/>
                  </a:cxn>
                  <a:cxn ang="0">
                    <a:pos x="39" y="21"/>
                  </a:cxn>
                  <a:cxn ang="0">
                    <a:pos x="23" y="21"/>
                  </a:cxn>
                  <a:cxn ang="0">
                    <a:pos x="0" y="0"/>
                  </a:cxn>
                </a:cxnLst>
                <a:rect l="txL" t="txT" r="txR" b="txB"/>
                <a:pathLst>
                  <a:path w="42" h="41">
                    <a:moveTo>
                      <a:pt x="0" y="0"/>
                    </a:moveTo>
                    <a:lnTo>
                      <a:pt x="0" y="40"/>
                    </a:lnTo>
                    <a:lnTo>
                      <a:pt x="41" y="40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0"/>
                    </a:lnTo>
                    <a:lnTo>
                      <a:pt x="18" y="20"/>
                    </a:lnTo>
                    <a:lnTo>
                      <a:pt x="18" y="2"/>
                    </a:lnTo>
                    <a:lnTo>
                      <a:pt x="2" y="2"/>
                    </a:lnTo>
                    <a:lnTo>
                      <a:pt x="23" y="2"/>
                    </a:lnTo>
                    <a:lnTo>
                      <a:pt x="23" y="20"/>
                    </a:lnTo>
                    <a:lnTo>
                      <a:pt x="39" y="20"/>
                    </a:lnTo>
                    <a:lnTo>
                      <a:pt x="39" y="2"/>
                    </a:lnTo>
                    <a:lnTo>
                      <a:pt x="23" y="2"/>
                    </a:lnTo>
                    <a:lnTo>
                      <a:pt x="2" y="21"/>
                    </a:lnTo>
                    <a:lnTo>
                      <a:pt x="2" y="38"/>
                    </a:lnTo>
                    <a:lnTo>
                      <a:pt x="18" y="38"/>
                    </a:lnTo>
                    <a:lnTo>
                      <a:pt x="18" y="21"/>
                    </a:lnTo>
                    <a:lnTo>
                      <a:pt x="2" y="21"/>
                    </a:lnTo>
                    <a:lnTo>
                      <a:pt x="23" y="21"/>
                    </a:lnTo>
                    <a:lnTo>
                      <a:pt x="23" y="38"/>
                    </a:lnTo>
                    <a:lnTo>
                      <a:pt x="39" y="38"/>
                    </a:lnTo>
                    <a:lnTo>
                      <a:pt x="39" y="21"/>
                    </a:lnTo>
                    <a:lnTo>
                      <a:pt x="23" y="2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881" name="Rectangle 546"/>
              <p:cNvSpPr/>
              <p:nvPr/>
            </p:nvSpPr>
            <p:spPr>
              <a:xfrm>
                <a:off x="5588" y="1028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82" name="Rectangle 547"/>
              <p:cNvSpPr/>
              <p:nvPr/>
            </p:nvSpPr>
            <p:spPr>
              <a:xfrm>
                <a:off x="5584" y="1001"/>
                <a:ext cx="38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83" name="Rectangle 548"/>
              <p:cNvSpPr/>
              <p:nvPr/>
            </p:nvSpPr>
            <p:spPr>
              <a:xfrm>
                <a:off x="5588" y="1005"/>
                <a:ext cx="30" cy="17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84" name="Freeform 549"/>
              <p:cNvSpPr/>
              <p:nvPr/>
            </p:nvSpPr>
            <p:spPr>
              <a:xfrm>
                <a:off x="5583" y="1000"/>
                <a:ext cx="42" cy="41"/>
              </a:xfrm>
              <a:custGeom>
                <a:avLst/>
                <a:gdLst>
                  <a:gd name="txL" fmla="*/ 0 w 42"/>
                  <a:gd name="txT" fmla="*/ 0 h 41"/>
                  <a:gd name="txR" fmla="*/ 42 w 42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1" y="40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1" y="2"/>
                  </a:cxn>
                  <a:cxn ang="0">
                    <a:pos x="1" y="18"/>
                  </a:cxn>
                  <a:cxn ang="0">
                    <a:pos x="16" y="18"/>
                  </a:cxn>
                  <a:cxn ang="0">
                    <a:pos x="16" y="2"/>
                  </a:cxn>
                  <a:cxn ang="0">
                    <a:pos x="1" y="2"/>
                  </a:cxn>
                  <a:cxn ang="0">
                    <a:pos x="22" y="2"/>
                  </a:cxn>
                  <a:cxn ang="0">
                    <a:pos x="22" y="18"/>
                  </a:cxn>
                  <a:cxn ang="0">
                    <a:pos x="38" y="18"/>
                  </a:cxn>
                  <a:cxn ang="0">
                    <a:pos x="38" y="2"/>
                  </a:cxn>
                  <a:cxn ang="0">
                    <a:pos x="22" y="2"/>
                  </a:cxn>
                  <a:cxn ang="0">
                    <a:pos x="1" y="20"/>
                  </a:cxn>
                  <a:cxn ang="0">
                    <a:pos x="1" y="37"/>
                  </a:cxn>
                  <a:cxn ang="0">
                    <a:pos x="16" y="37"/>
                  </a:cxn>
                  <a:cxn ang="0">
                    <a:pos x="16" y="20"/>
                  </a:cxn>
                  <a:cxn ang="0">
                    <a:pos x="1" y="20"/>
                  </a:cxn>
                  <a:cxn ang="0">
                    <a:pos x="22" y="20"/>
                  </a:cxn>
                  <a:cxn ang="0">
                    <a:pos x="22" y="37"/>
                  </a:cxn>
                  <a:cxn ang="0">
                    <a:pos x="38" y="37"/>
                  </a:cxn>
                  <a:cxn ang="0">
                    <a:pos x="38" y="20"/>
                  </a:cxn>
                  <a:cxn ang="0">
                    <a:pos x="22" y="20"/>
                  </a:cxn>
                  <a:cxn ang="0">
                    <a:pos x="0" y="0"/>
                  </a:cxn>
                </a:cxnLst>
                <a:rect l="txL" t="txT" r="txR" b="txB"/>
                <a:pathLst>
                  <a:path w="42" h="41">
                    <a:moveTo>
                      <a:pt x="0" y="0"/>
                    </a:moveTo>
                    <a:lnTo>
                      <a:pt x="0" y="40"/>
                    </a:lnTo>
                    <a:lnTo>
                      <a:pt x="41" y="40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18"/>
                    </a:lnTo>
                    <a:lnTo>
                      <a:pt x="16" y="18"/>
                    </a:lnTo>
                    <a:lnTo>
                      <a:pt x="16" y="2"/>
                    </a:lnTo>
                    <a:lnTo>
                      <a:pt x="1" y="2"/>
                    </a:lnTo>
                    <a:lnTo>
                      <a:pt x="22" y="2"/>
                    </a:lnTo>
                    <a:lnTo>
                      <a:pt x="22" y="18"/>
                    </a:lnTo>
                    <a:lnTo>
                      <a:pt x="38" y="18"/>
                    </a:lnTo>
                    <a:lnTo>
                      <a:pt x="38" y="2"/>
                    </a:lnTo>
                    <a:lnTo>
                      <a:pt x="22" y="2"/>
                    </a:lnTo>
                    <a:lnTo>
                      <a:pt x="1" y="20"/>
                    </a:lnTo>
                    <a:lnTo>
                      <a:pt x="1" y="37"/>
                    </a:lnTo>
                    <a:lnTo>
                      <a:pt x="16" y="37"/>
                    </a:lnTo>
                    <a:lnTo>
                      <a:pt x="16" y="20"/>
                    </a:lnTo>
                    <a:lnTo>
                      <a:pt x="1" y="20"/>
                    </a:lnTo>
                    <a:lnTo>
                      <a:pt x="22" y="20"/>
                    </a:lnTo>
                    <a:lnTo>
                      <a:pt x="22" y="37"/>
                    </a:lnTo>
                    <a:lnTo>
                      <a:pt x="38" y="37"/>
                    </a:lnTo>
                    <a:lnTo>
                      <a:pt x="38" y="20"/>
                    </a:lnTo>
                    <a:lnTo>
                      <a:pt x="22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885" name="Rectangle 550"/>
              <p:cNvSpPr/>
              <p:nvPr/>
            </p:nvSpPr>
            <p:spPr>
              <a:xfrm>
                <a:off x="5588" y="1099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86" name="Rectangle 551"/>
              <p:cNvSpPr/>
              <p:nvPr/>
            </p:nvSpPr>
            <p:spPr>
              <a:xfrm>
                <a:off x="5584" y="1073"/>
                <a:ext cx="38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87" name="Rectangle 552"/>
              <p:cNvSpPr/>
              <p:nvPr/>
            </p:nvSpPr>
            <p:spPr>
              <a:xfrm>
                <a:off x="5588" y="1077"/>
                <a:ext cx="30" cy="16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88" name="Freeform 553"/>
              <p:cNvSpPr/>
              <p:nvPr/>
            </p:nvSpPr>
            <p:spPr>
              <a:xfrm>
                <a:off x="5583" y="1071"/>
                <a:ext cx="42" cy="41"/>
              </a:xfrm>
              <a:custGeom>
                <a:avLst/>
                <a:gdLst>
                  <a:gd name="txL" fmla="*/ 0 w 42"/>
                  <a:gd name="txT" fmla="*/ 0 h 41"/>
                  <a:gd name="txR" fmla="*/ 42 w 42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1" y="40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1" y="2"/>
                  </a:cxn>
                  <a:cxn ang="0">
                    <a:pos x="1" y="20"/>
                  </a:cxn>
                  <a:cxn ang="0">
                    <a:pos x="16" y="20"/>
                  </a:cxn>
                  <a:cxn ang="0">
                    <a:pos x="16" y="2"/>
                  </a:cxn>
                  <a:cxn ang="0">
                    <a:pos x="1" y="2"/>
                  </a:cxn>
                  <a:cxn ang="0">
                    <a:pos x="22" y="2"/>
                  </a:cxn>
                  <a:cxn ang="0">
                    <a:pos x="22" y="20"/>
                  </a:cxn>
                  <a:cxn ang="0">
                    <a:pos x="38" y="20"/>
                  </a:cxn>
                  <a:cxn ang="0">
                    <a:pos x="38" y="2"/>
                  </a:cxn>
                  <a:cxn ang="0">
                    <a:pos x="22" y="2"/>
                  </a:cxn>
                  <a:cxn ang="0">
                    <a:pos x="1" y="21"/>
                  </a:cxn>
                  <a:cxn ang="0">
                    <a:pos x="1" y="38"/>
                  </a:cxn>
                  <a:cxn ang="0">
                    <a:pos x="16" y="38"/>
                  </a:cxn>
                  <a:cxn ang="0">
                    <a:pos x="16" y="21"/>
                  </a:cxn>
                  <a:cxn ang="0">
                    <a:pos x="1" y="21"/>
                  </a:cxn>
                  <a:cxn ang="0">
                    <a:pos x="22" y="21"/>
                  </a:cxn>
                  <a:cxn ang="0">
                    <a:pos x="22" y="38"/>
                  </a:cxn>
                  <a:cxn ang="0">
                    <a:pos x="38" y="38"/>
                  </a:cxn>
                  <a:cxn ang="0">
                    <a:pos x="38" y="21"/>
                  </a:cxn>
                  <a:cxn ang="0">
                    <a:pos x="22" y="21"/>
                  </a:cxn>
                  <a:cxn ang="0">
                    <a:pos x="0" y="0"/>
                  </a:cxn>
                </a:cxnLst>
                <a:rect l="txL" t="txT" r="txR" b="txB"/>
                <a:pathLst>
                  <a:path w="42" h="41">
                    <a:moveTo>
                      <a:pt x="0" y="0"/>
                    </a:moveTo>
                    <a:lnTo>
                      <a:pt x="0" y="40"/>
                    </a:lnTo>
                    <a:lnTo>
                      <a:pt x="41" y="40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20"/>
                    </a:lnTo>
                    <a:lnTo>
                      <a:pt x="16" y="20"/>
                    </a:lnTo>
                    <a:lnTo>
                      <a:pt x="16" y="2"/>
                    </a:lnTo>
                    <a:lnTo>
                      <a:pt x="1" y="2"/>
                    </a:lnTo>
                    <a:lnTo>
                      <a:pt x="22" y="2"/>
                    </a:lnTo>
                    <a:lnTo>
                      <a:pt x="22" y="20"/>
                    </a:lnTo>
                    <a:lnTo>
                      <a:pt x="38" y="20"/>
                    </a:lnTo>
                    <a:lnTo>
                      <a:pt x="38" y="2"/>
                    </a:lnTo>
                    <a:lnTo>
                      <a:pt x="22" y="2"/>
                    </a:lnTo>
                    <a:lnTo>
                      <a:pt x="1" y="21"/>
                    </a:lnTo>
                    <a:lnTo>
                      <a:pt x="1" y="38"/>
                    </a:lnTo>
                    <a:lnTo>
                      <a:pt x="16" y="38"/>
                    </a:lnTo>
                    <a:lnTo>
                      <a:pt x="16" y="21"/>
                    </a:lnTo>
                    <a:lnTo>
                      <a:pt x="1" y="21"/>
                    </a:lnTo>
                    <a:lnTo>
                      <a:pt x="22" y="21"/>
                    </a:lnTo>
                    <a:lnTo>
                      <a:pt x="22" y="38"/>
                    </a:lnTo>
                    <a:lnTo>
                      <a:pt x="38" y="38"/>
                    </a:lnTo>
                    <a:lnTo>
                      <a:pt x="38" y="21"/>
                    </a:lnTo>
                    <a:lnTo>
                      <a:pt x="22" y="2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889" name="Rectangle 554"/>
              <p:cNvSpPr/>
              <p:nvPr/>
            </p:nvSpPr>
            <p:spPr>
              <a:xfrm>
                <a:off x="5640" y="1028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90" name="Rectangle 555"/>
              <p:cNvSpPr/>
              <p:nvPr/>
            </p:nvSpPr>
            <p:spPr>
              <a:xfrm>
                <a:off x="5636" y="1001"/>
                <a:ext cx="39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91" name="Rectangle 556"/>
              <p:cNvSpPr/>
              <p:nvPr/>
            </p:nvSpPr>
            <p:spPr>
              <a:xfrm>
                <a:off x="5640" y="1005"/>
                <a:ext cx="31" cy="17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92" name="Freeform 557"/>
              <p:cNvSpPr/>
              <p:nvPr/>
            </p:nvSpPr>
            <p:spPr>
              <a:xfrm>
                <a:off x="5634" y="1000"/>
                <a:ext cx="42" cy="41"/>
              </a:xfrm>
              <a:custGeom>
                <a:avLst/>
                <a:gdLst>
                  <a:gd name="txL" fmla="*/ 0 w 42"/>
                  <a:gd name="txT" fmla="*/ 0 h 41"/>
                  <a:gd name="txR" fmla="*/ 42 w 42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1" y="40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18"/>
                  </a:cxn>
                  <a:cxn ang="0">
                    <a:pos x="18" y="18"/>
                  </a:cxn>
                  <a:cxn ang="0">
                    <a:pos x="18" y="2"/>
                  </a:cxn>
                  <a:cxn ang="0">
                    <a:pos x="2" y="2"/>
                  </a:cxn>
                  <a:cxn ang="0">
                    <a:pos x="23" y="2"/>
                  </a:cxn>
                  <a:cxn ang="0">
                    <a:pos x="23" y="18"/>
                  </a:cxn>
                  <a:cxn ang="0">
                    <a:pos x="39" y="18"/>
                  </a:cxn>
                  <a:cxn ang="0">
                    <a:pos x="39" y="2"/>
                  </a:cxn>
                  <a:cxn ang="0">
                    <a:pos x="23" y="2"/>
                  </a:cxn>
                  <a:cxn ang="0">
                    <a:pos x="2" y="20"/>
                  </a:cxn>
                  <a:cxn ang="0">
                    <a:pos x="2" y="37"/>
                  </a:cxn>
                  <a:cxn ang="0">
                    <a:pos x="18" y="37"/>
                  </a:cxn>
                  <a:cxn ang="0">
                    <a:pos x="18" y="20"/>
                  </a:cxn>
                  <a:cxn ang="0">
                    <a:pos x="2" y="20"/>
                  </a:cxn>
                  <a:cxn ang="0">
                    <a:pos x="23" y="20"/>
                  </a:cxn>
                  <a:cxn ang="0">
                    <a:pos x="23" y="37"/>
                  </a:cxn>
                  <a:cxn ang="0">
                    <a:pos x="39" y="37"/>
                  </a:cxn>
                  <a:cxn ang="0">
                    <a:pos x="39" y="20"/>
                  </a:cxn>
                  <a:cxn ang="0">
                    <a:pos x="23" y="20"/>
                  </a:cxn>
                  <a:cxn ang="0">
                    <a:pos x="0" y="0"/>
                  </a:cxn>
                </a:cxnLst>
                <a:rect l="txL" t="txT" r="txR" b="txB"/>
                <a:pathLst>
                  <a:path w="42" h="41">
                    <a:moveTo>
                      <a:pt x="0" y="0"/>
                    </a:moveTo>
                    <a:lnTo>
                      <a:pt x="0" y="40"/>
                    </a:lnTo>
                    <a:lnTo>
                      <a:pt x="41" y="40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18"/>
                    </a:lnTo>
                    <a:lnTo>
                      <a:pt x="18" y="18"/>
                    </a:lnTo>
                    <a:lnTo>
                      <a:pt x="18" y="2"/>
                    </a:lnTo>
                    <a:lnTo>
                      <a:pt x="2" y="2"/>
                    </a:lnTo>
                    <a:lnTo>
                      <a:pt x="23" y="2"/>
                    </a:lnTo>
                    <a:lnTo>
                      <a:pt x="23" y="18"/>
                    </a:lnTo>
                    <a:lnTo>
                      <a:pt x="39" y="18"/>
                    </a:lnTo>
                    <a:lnTo>
                      <a:pt x="39" y="2"/>
                    </a:lnTo>
                    <a:lnTo>
                      <a:pt x="23" y="2"/>
                    </a:lnTo>
                    <a:lnTo>
                      <a:pt x="2" y="20"/>
                    </a:lnTo>
                    <a:lnTo>
                      <a:pt x="2" y="37"/>
                    </a:lnTo>
                    <a:lnTo>
                      <a:pt x="18" y="37"/>
                    </a:lnTo>
                    <a:lnTo>
                      <a:pt x="18" y="20"/>
                    </a:lnTo>
                    <a:lnTo>
                      <a:pt x="2" y="20"/>
                    </a:lnTo>
                    <a:lnTo>
                      <a:pt x="23" y="20"/>
                    </a:lnTo>
                    <a:lnTo>
                      <a:pt x="23" y="37"/>
                    </a:lnTo>
                    <a:lnTo>
                      <a:pt x="39" y="37"/>
                    </a:lnTo>
                    <a:lnTo>
                      <a:pt x="39" y="20"/>
                    </a:lnTo>
                    <a:lnTo>
                      <a:pt x="23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893" name="Rectangle 558"/>
              <p:cNvSpPr/>
              <p:nvPr/>
            </p:nvSpPr>
            <p:spPr>
              <a:xfrm>
                <a:off x="5640" y="1099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94" name="Rectangle 559"/>
              <p:cNvSpPr/>
              <p:nvPr/>
            </p:nvSpPr>
            <p:spPr>
              <a:xfrm>
                <a:off x="5636" y="1073"/>
                <a:ext cx="39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95" name="Rectangle 560"/>
              <p:cNvSpPr/>
              <p:nvPr/>
            </p:nvSpPr>
            <p:spPr>
              <a:xfrm>
                <a:off x="5640" y="1077"/>
                <a:ext cx="31" cy="16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96" name="Freeform 561"/>
              <p:cNvSpPr/>
              <p:nvPr/>
            </p:nvSpPr>
            <p:spPr>
              <a:xfrm>
                <a:off x="5634" y="1071"/>
                <a:ext cx="42" cy="41"/>
              </a:xfrm>
              <a:custGeom>
                <a:avLst/>
                <a:gdLst>
                  <a:gd name="txL" fmla="*/ 0 w 42"/>
                  <a:gd name="txT" fmla="*/ 0 h 41"/>
                  <a:gd name="txR" fmla="*/ 42 w 42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1" y="40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0"/>
                  </a:cxn>
                  <a:cxn ang="0">
                    <a:pos x="18" y="20"/>
                  </a:cxn>
                  <a:cxn ang="0">
                    <a:pos x="18" y="2"/>
                  </a:cxn>
                  <a:cxn ang="0">
                    <a:pos x="2" y="2"/>
                  </a:cxn>
                  <a:cxn ang="0">
                    <a:pos x="23" y="2"/>
                  </a:cxn>
                  <a:cxn ang="0">
                    <a:pos x="23" y="20"/>
                  </a:cxn>
                  <a:cxn ang="0">
                    <a:pos x="39" y="20"/>
                  </a:cxn>
                  <a:cxn ang="0">
                    <a:pos x="39" y="2"/>
                  </a:cxn>
                  <a:cxn ang="0">
                    <a:pos x="23" y="2"/>
                  </a:cxn>
                  <a:cxn ang="0">
                    <a:pos x="2" y="21"/>
                  </a:cxn>
                  <a:cxn ang="0">
                    <a:pos x="2" y="38"/>
                  </a:cxn>
                  <a:cxn ang="0">
                    <a:pos x="18" y="38"/>
                  </a:cxn>
                  <a:cxn ang="0">
                    <a:pos x="18" y="21"/>
                  </a:cxn>
                  <a:cxn ang="0">
                    <a:pos x="2" y="21"/>
                  </a:cxn>
                  <a:cxn ang="0">
                    <a:pos x="23" y="21"/>
                  </a:cxn>
                  <a:cxn ang="0">
                    <a:pos x="23" y="38"/>
                  </a:cxn>
                  <a:cxn ang="0">
                    <a:pos x="39" y="38"/>
                  </a:cxn>
                  <a:cxn ang="0">
                    <a:pos x="39" y="21"/>
                  </a:cxn>
                  <a:cxn ang="0">
                    <a:pos x="23" y="21"/>
                  </a:cxn>
                  <a:cxn ang="0">
                    <a:pos x="0" y="0"/>
                  </a:cxn>
                </a:cxnLst>
                <a:rect l="txL" t="txT" r="txR" b="txB"/>
                <a:pathLst>
                  <a:path w="42" h="41">
                    <a:moveTo>
                      <a:pt x="0" y="0"/>
                    </a:moveTo>
                    <a:lnTo>
                      <a:pt x="0" y="40"/>
                    </a:lnTo>
                    <a:lnTo>
                      <a:pt x="41" y="40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0"/>
                    </a:lnTo>
                    <a:lnTo>
                      <a:pt x="18" y="20"/>
                    </a:lnTo>
                    <a:lnTo>
                      <a:pt x="18" y="2"/>
                    </a:lnTo>
                    <a:lnTo>
                      <a:pt x="2" y="2"/>
                    </a:lnTo>
                    <a:lnTo>
                      <a:pt x="23" y="2"/>
                    </a:lnTo>
                    <a:lnTo>
                      <a:pt x="23" y="20"/>
                    </a:lnTo>
                    <a:lnTo>
                      <a:pt x="39" y="20"/>
                    </a:lnTo>
                    <a:lnTo>
                      <a:pt x="39" y="2"/>
                    </a:lnTo>
                    <a:lnTo>
                      <a:pt x="23" y="2"/>
                    </a:lnTo>
                    <a:lnTo>
                      <a:pt x="2" y="21"/>
                    </a:lnTo>
                    <a:lnTo>
                      <a:pt x="2" y="38"/>
                    </a:lnTo>
                    <a:lnTo>
                      <a:pt x="18" y="38"/>
                    </a:lnTo>
                    <a:lnTo>
                      <a:pt x="18" y="21"/>
                    </a:lnTo>
                    <a:lnTo>
                      <a:pt x="2" y="21"/>
                    </a:lnTo>
                    <a:lnTo>
                      <a:pt x="23" y="21"/>
                    </a:lnTo>
                    <a:lnTo>
                      <a:pt x="23" y="38"/>
                    </a:lnTo>
                    <a:lnTo>
                      <a:pt x="39" y="38"/>
                    </a:lnTo>
                    <a:lnTo>
                      <a:pt x="39" y="21"/>
                    </a:lnTo>
                    <a:lnTo>
                      <a:pt x="23" y="2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897" name="Rectangle 562"/>
              <p:cNvSpPr/>
              <p:nvPr/>
            </p:nvSpPr>
            <p:spPr>
              <a:xfrm>
                <a:off x="5852" y="1099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98" name="Rectangle 563"/>
              <p:cNvSpPr/>
              <p:nvPr/>
            </p:nvSpPr>
            <p:spPr>
              <a:xfrm>
                <a:off x="5848" y="1072"/>
                <a:ext cx="38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99" name="Rectangle 564"/>
              <p:cNvSpPr/>
              <p:nvPr/>
            </p:nvSpPr>
            <p:spPr>
              <a:xfrm>
                <a:off x="5852" y="1076"/>
                <a:ext cx="30" cy="16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00" name="Freeform 565"/>
              <p:cNvSpPr/>
              <p:nvPr/>
            </p:nvSpPr>
            <p:spPr>
              <a:xfrm>
                <a:off x="5847" y="1071"/>
                <a:ext cx="41" cy="41"/>
              </a:xfrm>
              <a:custGeom>
                <a:avLst/>
                <a:gdLst>
                  <a:gd name="txL" fmla="*/ 0 w 41"/>
                  <a:gd name="txT" fmla="*/ 0 h 41"/>
                  <a:gd name="txR" fmla="*/ 41 w 41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0" y="40"/>
                  </a:cxn>
                  <a:cxn ang="0">
                    <a:pos x="40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8"/>
                  </a:cxn>
                  <a:cxn ang="0">
                    <a:pos x="16" y="18"/>
                  </a:cxn>
                  <a:cxn ang="0">
                    <a:pos x="16" y="1"/>
                  </a:cxn>
                  <a:cxn ang="0">
                    <a:pos x="1" y="1"/>
                  </a:cxn>
                  <a:cxn ang="0">
                    <a:pos x="22" y="1"/>
                  </a:cxn>
                  <a:cxn ang="0">
                    <a:pos x="22" y="18"/>
                  </a:cxn>
                  <a:cxn ang="0">
                    <a:pos x="37" y="18"/>
                  </a:cxn>
                  <a:cxn ang="0">
                    <a:pos x="37" y="1"/>
                  </a:cxn>
                  <a:cxn ang="0">
                    <a:pos x="22" y="1"/>
                  </a:cxn>
                  <a:cxn ang="0">
                    <a:pos x="1" y="20"/>
                  </a:cxn>
                  <a:cxn ang="0">
                    <a:pos x="1" y="37"/>
                  </a:cxn>
                  <a:cxn ang="0">
                    <a:pos x="16" y="37"/>
                  </a:cxn>
                  <a:cxn ang="0">
                    <a:pos x="16" y="20"/>
                  </a:cxn>
                  <a:cxn ang="0">
                    <a:pos x="1" y="20"/>
                  </a:cxn>
                  <a:cxn ang="0">
                    <a:pos x="22" y="20"/>
                  </a:cxn>
                  <a:cxn ang="0">
                    <a:pos x="22" y="37"/>
                  </a:cxn>
                  <a:cxn ang="0">
                    <a:pos x="37" y="37"/>
                  </a:cxn>
                  <a:cxn ang="0">
                    <a:pos x="37" y="20"/>
                  </a:cxn>
                  <a:cxn ang="0">
                    <a:pos x="22" y="20"/>
                  </a:cxn>
                  <a:cxn ang="0">
                    <a:pos x="0" y="0"/>
                  </a:cxn>
                </a:cxnLst>
                <a:rect l="txL" t="txT" r="txR" b="txB"/>
                <a:pathLst>
                  <a:path w="41" h="41">
                    <a:moveTo>
                      <a:pt x="0" y="0"/>
                    </a:moveTo>
                    <a:lnTo>
                      <a:pt x="0" y="40"/>
                    </a:lnTo>
                    <a:lnTo>
                      <a:pt x="40" y="40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18"/>
                    </a:lnTo>
                    <a:lnTo>
                      <a:pt x="16" y="18"/>
                    </a:lnTo>
                    <a:lnTo>
                      <a:pt x="16" y="1"/>
                    </a:lnTo>
                    <a:lnTo>
                      <a:pt x="1" y="1"/>
                    </a:lnTo>
                    <a:lnTo>
                      <a:pt x="22" y="1"/>
                    </a:lnTo>
                    <a:lnTo>
                      <a:pt x="22" y="18"/>
                    </a:lnTo>
                    <a:lnTo>
                      <a:pt x="37" y="18"/>
                    </a:lnTo>
                    <a:lnTo>
                      <a:pt x="37" y="1"/>
                    </a:lnTo>
                    <a:lnTo>
                      <a:pt x="22" y="1"/>
                    </a:lnTo>
                    <a:lnTo>
                      <a:pt x="1" y="20"/>
                    </a:lnTo>
                    <a:lnTo>
                      <a:pt x="1" y="37"/>
                    </a:lnTo>
                    <a:lnTo>
                      <a:pt x="16" y="37"/>
                    </a:lnTo>
                    <a:lnTo>
                      <a:pt x="16" y="20"/>
                    </a:lnTo>
                    <a:lnTo>
                      <a:pt x="1" y="20"/>
                    </a:lnTo>
                    <a:lnTo>
                      <a:pt x="22" y="20"/>
                    </a:lnTo>
                    <a:lnTo>
                      <a:pt x="22" y="37"/>
                    </a:lnTo>
                    <a:lnTo>
                      <a:pt x="37" y="37"/>
                    </a:lnTo>
                    <a:lnTo>
                      <a:pt x="37" y="20"/>
                    </a:lnTo>
                    <a:lnTo>
                      <a:pt x="22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901" name="Rectangle 566"/>
              <p:cNvSpPr/>
              <p:nvPr/>
            </p:nvSpPr>
            <p:spPr>
              <a:xfrm>
                <a:off x="5799" y="1099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02" name="Rectangle 567"/>
              <p:cNvSpPr/>
              <p:nvPr/>
            </p:nvSpPr>
            <p:spPr>
              <a:xfrm>
                <a:off x="5795" y="1072"/>
                <a:ext cx="39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03" name="Rectangle 568"/>
              <p:cNvSpPr/>
              <p:nvPr/>
            </p:nvSpPr>
            <p:spPr>
              <a:xfrm>
                <a:off x="5799" y="1076"/>
                <a:ext cx="31" cy="16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04" name="Freeform 569"/>
              <p:cNvSpPr/>
              <p:nvPr/>
            </p:nvSpPr>
            <p:spPr>
              <a:xfrm>
                <a:off x="5793" y="1071"/>
                <a:ext cx="42" cy="41"/>
              </a:xfrm>
              <a:custGeom>
                <a:avLst/>
                <a:gdLst>
                  <a:gd name="txL" fmla="*/ 0 w 42"/>
                  <a:gd name="txT" fmla="*/ 0 h 41"/>
                  <a:gd name="txR" fmla="*/ 42 w 42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1" y="40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8"/>
                  </a:cxn>
                  <a:cxn ang="0">
                    <a:pos x="16" y="18"/>
                  </a:cxn>
                  <a:cxn ang="0">
                    <a:pos x="16" y="1"/>
                  </a:cxn>
                  <a:cxn ang="0">
                    <a:pos x="1" y="1"/>
                  </a:cxn>
                  <a:cxn ang="0">
                    <a:pos x="22" y="1"/>
                  </a:cxn>
                  <a:cxn ang="0">
                    <a:pos x="22" y="18"/>
                  </a:cxn>
                  <a:cxn ang="0">
                    <a:pos x="38" y="18"/>
                  </a:cxn>
                  <a:cxn ang="0">
                    <a:pos x="38" y="1"/>
                  </a:cxn>
                  <a:cxn ang="0">
                    <a:pos x="22" y="1"/>
                  </a:cxn>
                  <a:cxn ang="0">
                    <a:pos x="1" y="20"/>
                  </a:cxn>
                  <a:cxn ang="0">
                    <a:pos x="1" y="37"/>
                  </a:cxn>
                  <a:cxn ang="0">
                    <a:pos x="16" y="37"/>
                  </a:cxn>
                  <a:cxn ang="0">
                    <a:pos x="16" y="20"/>
                  </a:cxn>
                  <a:cxn ang="0">
                    <a:pos x="1" y="20"/>
                  </a:cxn>
                  <a:cxn ang="0">
                    <a:pos x="22" y="20"/>
                  </a:cxn>
                  <a:cxn ang="0">
                    <a:pos x="22" y="37"/>
                  </a:cxn>
                  <a:cxn ang="0">
                    <a:pos x="38" y="37"/>
                  </a:cxn>
                  <a:cxn ang="0">
                    <a:pos x="38" y="20"/>
                  </a:cxn>
                  <a:cxn ang="0">
                    <a:pos x="22" y="20"/>
                  </a:cxn>
                  <a:cxn ang="0">
                    <a:pos x="0" y="0"/>
                  </a:cxn>
                </a:cxnLst>
                <a:rect l="txL" t="txT" r="txR" b="txB"/>
                <a:pathLst>
                  <a:path w="42" h="41">
                    <a:moveTo>
                      <a:pt x="0" y="0"/>
                    </a:moveTo>
                    <a:lnTo>
                      <a:pt x="0" y="40"/>
                    </a:lnTo>
                    <a:lnTo>
                      <a:pt x="41" y="40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18"/>
                    </a:lnTo>
                    <a:lnTo>
                      <a:pt x="16" y="18"/>
                    </a:lnTo>
                    <a:lnTo>
                      <a:pt x="16" y="1"/>
                    </a:lnTo>
                    <a:lnTo>
                      <a:pt x="1" y="1"/>
                    </a:lnTo>
                    <a:lnTo>
                      <a:pt x="22" y="1"/>
                    </a:lnTo>
                    <a:lnTo>
                      <a:pt x="22" y="18"/>
                    </a:lnTo>
                    <a:lnTo>
                      <a:pt x="38" y="18"/>
                    </a:lnTo>
                    <a:lnTo>
                      <a:pt x="38" y="1"/>
                    </a:lnTo>
                    <a:lnTo>
                      <a:pt x="22" y="1"/>
                    </a:lnTo>
                    <a:lnTo>
                      <a:pt x="1" y="20"/>
                    </a:lnTo>
                    <a:lnTo>
                      <a:pt x="1" y="37"/>
                    </a:lnTo>
                    <a:lnTo>
                      <a:pt x="16" y="37"/>
                    </a:lnTo>
                    <a:lnTo>
                      <a:pt x="16" y="20"/>
                    </a:lnTo>
                    <a:lnTo>
                      <a:pt x="1" y="20"/>
                    </a:lnTo>
                    <a:lnTo>
                      <a:pt x="22" y="20"/>
                    </a:lnTo>
                    <a:lnTo>
                      <a:pt x="22" y="37"/>
                    </a:lnTo>
                    <a:lnTo>
                      <a:pt x="38" y="37"/>
                    </a:lnTo>
                    <a:lnTo>
                      <a:pt x="38" y="20"/>
                    </a:lnTo>
                    <a:lnTo>
                      <a:pt x="22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905" name="Rectangle 570"/>
              <p:cNvSpPr/>
              <p:nvPr/>
            </p:nvSpPr>
            <p:spPr>
              <a:xfrm>
                <a:off x="5903" y="1027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06" name="Rectangle 571"/>
              <p:cNvSpPr/>
              <p:nvPr/>
            </p:nvSpPr>
            <p:spPr>
              <a:xfrm>
                <a:off x="5899" y="1000"/>
                <a:ext cx="38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07" name="Rectangle 572"/>
              <p:cNvSpPr/>
              <p:nvPr/>
            </p:nvSpPr>
            <p:spPr>
              <a:xfrm>
                <a:off x="5903" y="1004"/>
                <a:ext cx="30" cy="16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08" name="Freeform 573"/>
              <p:cNvSpPr/>
              <p:nvPr/>
            </p:nvSpPr>
            <p:spPr>
              <a:xfrm>
                <a:off x="5897" y="999"/>
                <a:ext cx="43" cy="41"/>
              </a:xfrm>
              <a:custGeom>
                <a:avLst/>
                <a:gdLst>
                  <a:gd name="txL" fmla="*/ 0 w 43"/>
                  <a:gd name="txT" fmla="*/ 0 h 41"/>
                  <a:gd name="txR" fmla="*/ 43 w 43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2" y="40"/>
                  </a:cxn>
                  <a:cxn ang="0">
                    <a:pos x="42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8"/>
                  </a:cxn>
                  <a:cxn ang="0">
                    <a:pos x="17" y="18"/>
                  </a:cxn>
                  <a:cxn ang="0">
                    <a:pos x="17" y="1"/>
                  </a:cxn>
                  <a:cxn ang="0">
                    <a:pos x="1" y="1"/>
                  </a:cxn>
                  <a:cxn ang="0">
                    <a:pos x="22" y="1"/>
                  </a:cxn>
                  <a:cxn ang="0">
                    <a:pos x="22" y="18"/>
                  </a:cxn>
                  <a:cxn ang="0">
                    <a:pos x="39" y="18"/>
                  </a:cxn>
                  <a:cxn ang="0">
                    <a:pos x="39" y="1"/>
                  </a:cxn>
                  <a:cxn ang="0">
                    <a:pos x="22" y="1"/>
                  </a:cxn>
                  <a:cxn ang="0">
                    <a:pos x="1" y="20"/>
                  </a:cxn>
                  <a:cxn ang="0">
                    <a:pos x="1" y="37"/>
                  </a:cxn>
                  <a:cxn ang="0">
                    <a:pos x="17" y="37"/>
                  </a:cxn>
                  <a:cxn ang="0">
                    <a:pos x="17" y="20"/>
                  </a:cxn>
                  <a:cxn ang="0">
                    <a:pos x="1" y="20"/>
                  </a:cxn>
                  <a:cxn ang="0">
                    <a:pos x="22" y="20"/>
                  </a:cxn>
                  <a:cxn ang="0">
                    <a:pos x="22" y="37"/>
                  </a:cxn>
                  <a:cxn ang="0">
                    <a:pos x="39" y="37"/>
                  </a:cxn>
                  <a:cxn ang="0">
                    <a:pos x="39" y="20"/>
                  </a:cxn>
                  <a:cxn ang="0">
                    <a:pos x="22" y="20"/>
                  </a:cxn>
                  <a:cxn ang="0">
                    <a:pos x="0" y="0"/>
                  </a:cxn>
                </a:cxnLst>
                <a:rect l="txL" t="txT" r="txR" b="txB"/>
                <a:pathLst>
                  <a:path w="43" h="41">
                    <a:moveTo>
                      <a:pt x="0" y="0"/>
                    </a:moveTo>
                    <a:lnTo>
                      <a:pt x="0" y="40"/>
                    </a:lnTo>
                    <a:lnTo>
                      <a:pt x="42" y="40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18"/>
                    </a:lnTo>
                    <a:lnTo>
                      <a:pt x="17" y="18"/>
                    </a:lnTo>
                    <a:lnTo>
                      <a:pt x="17" y="1"/>
                    </a:lnTo>
                    <a:lnTo>
                      <a:pt x="1" y="1"/>
                    </a:lnTo>
                    <a:lnTo>
                      <a:pt x="22" y="1"/>
                    </a:lnTo>
                    <a:lnTo>
                      <a:pt x="22" y="18"/>
                    </a:lnTo>
                    <a:lnTo>
                      <a:pt x="39" y="18"/>
                    </a:lnTo>
                    <a:lnTo>
                      <a:pt x="39" y="1"/>
                    </a:lnTo>
                    <a:lnTo>
                      <a:pt x="22" y="1"/>
                    </a:lnTo>
                    <a:lnTo>
                      <a:pt x="1" y="20"/>
                    </a:lnTo>
                    <a:lnTo>
                      <a:pt x="1" y="37"/>
                    </a:lnTo>
                    <a:lnTo>
                      <a:pt x="17" y="37"/>
                    </a:lnTo>
                    <a:lnTo>
                      <a:pt x="17" y="20"/>
                    </a:lnTo>
                    <a:lnTo>
                      <a:pt x="1" y="20"/>
                    </a:lnTo>
                    <a:lnTo>
                      <a:pt x="22" y="20"/>
                    </a:lnTo>
                    <a:lnTo>
                      <a:pt x="22" y="37"/>
                    </a:lnTo>
                    <a:lnTo>
                      <a:pt x="39" y="37"/>
                    </a:lnTo>
                    <a:lnTo>
                      <a:pt x="39" y="20"/>
                    </a:lnTo>
                    <a:lnTo>
                      <a:pt x="22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909" name="Rectangle 574"/>
              <p:cNvSpPr/>
              <p:nvPr/>
            </p:nvSpPr>
            <p:spPr>
              <a:xfrm>
                <a:off x="5746" y="1027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10" name="Rectangle 575"/>
              <p:cNvSpPr/>
              <p:nvPr/>
            </p:nvSpPr>
            <p:spPr>
              <a:xfrm>
                <a:off x="5742" y="1001"/>
                <a:ext cx="39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11" name="Rectangle 576"/>
              <p:cNvSpPr/>
              <p:nvPr/>
            </p:nvSpPr>
            <p:spPr>
              <a:xfrm>
                <a:off x="5746" y="1005"/>
                <a:ext cx="31" cy="17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12" name="Freeform 577"/>
              <p:cNvSpPr/>
              <p:nvPr/>
            </p:nvSpPr>
            <p:spPr>
              <a:xfrm>
                <a:off x="5740" y="999"/>
                <a:ext cx="42" cy="41"/>
              </a:xfrm>
              <a:custGeom>
                <a:avLst/>
                <a:gdLst>
                  <a:gd name="txL" fmla="*/ 0 w 42"/>
                  <a:gd name="txT" fmla="*/ 0 h 41"/>
                  <a:gd name="txR" fmla="*/ 42 w 42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1" y="40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0"/>
                  </a:cxn>
                  <a:cxn ang="0">
                    <a:pos x="17" y="20"/>
                  </a:cxn>
                  <a:cxn ang="0">
                    <a:pos x="17" y="2"/>
                  </a:cxn>
                  <a:cxn ang="0">
                    <a:pos x="2" y="2"/>
                  </a:cxn>
                  <a:cxn ang="0">
                    <a:pos x="24" y="2"/>
                  </a:cxn>
                  <a:cxn ang="0">
                    <a:pos x="24" y="20"/>
                  </a:cxn>
                  <a:cxn ang="0">
                    <a:pos x="38" y="20"/>
                  </a:cxn>
                  <a:cxn ang="0">
                    <a:pos x="38" y="2"/>
                  </a:cxn>
                  <a:cxn ang="0">
                    <a:pos x="24" y="2"/>
                  </a:cxn>
                  <a:cxn ang="0">
                    <a:pos x="2" y="21"/>
                  </a:cxn>
                  <a:cxn ang="0">
                    <a:pos x="2" y="37"/>
                  </a:cxn>
                  <a:cxn ang="0">
                    <a:pos x="17" y="37"/>
                  </a:cxn>
                  <a:cxn ang="0">
                    <a:pos x="17" y="21"/>
                  </a:cxn>
                  <a:cxn ang="0">
                    <a:pos x="2" y="21"/>
                  </a:cxn>
                  <a:cxn ang="0">
                    <a:pos x="24" y="21"/>
                  </a:cxn>
                  <a:cxn ang="0">
                    <a:pos x="24" y="37"/>
                  </a:cxn>
                  <a:cxn ang="0">
                    <a:pos x="38" y="37"/>
                  </a:cxn>
                  <a:cxn ang="0">
                    <a:pos x="38" y="21"/>
                  </a:cxn>
                  <a:cxn ang="0">
                    <a:pos x="24" y="21"/>
                  </a:cxn>
                  <a:cxn ang="0">
                    <a:pos x="0" y="0"/>
                  </a:cxn>
                </a:cxnLst>
                <a:rect l="txL" t="txT" r="txR" b="txB"/>
                <a:pathLst>
                  <a:path w="42" h="41">
                    <a:moveTo>
                      <a:pt x="0" y="0"/>
                    </a:moveTo>
                    <a:lnTo>
                      <a:pt x="0" y="40"/>
                    </a:lnTo>
                    <a:lnTo>
                      <a:pt x="41" y="40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0"/>
                    </a:lnTo>
                    <a:lnTo>
                      <a:pt x="17" y="20"/>
                    </a:lnTo>
                    <a:lnTo>
                      <a:pt x="17" y="2"/>
                    </a:lnTo>
                    <a:lnTo>
                      <a:pt x="2" y="2"/>
                    </a:lnTo>
                    <a:lnTo>
                      <a:pt x="24" y="2"/>
                    </a:lnTo>
                    <a:lnTo>
                      <a:pt x="24" y="20"/>
                    </a:lnTo>
                    <a:lnTo>
                      <a:pt x="38" y="20"/>
                    </a:lnTo>
                    <a:lnTo>
                      <a:pt x="38" y="2"/>
                    </a:lnTo>
                    <a:lnTo>
                      <a:pt x="24" y="2"/>
                    </a:lnTo>
                    <a:lnTo>
                      <a:pt x="2" y="21"/>
                    </a:lnTo>
                    <a:lnTo>
                      <a:pt x="2" y="37"/>
                    </a:lnTo>
                    <a:lnTo>
                      <a:pt x="17" y="37"/>
                    </a:lnTo>
                    <a:lnTo>
                      <a:pt x="17" y="21"/>
                    </a:lnTo>
                    <a:lnTo>
                      <a:pt x="2" y="21"/>
                    </a:lnTo>
                    <a:lnTo>
                      <a:pt x="24" y="21"/>
                    </a:lnTo>
                    <a:lnTo>
                      <a:pt x="24" y="37"/>
                    </a:lnTo>
                    <a:lnTo>
                      <a:pt x="38" y="37"/>
                    </a:lnTo>
                    <a:lnTo>
                      <a:pt x="38" y="21"/>
                    </a:lnTo>
                    <a:lnTo>
                      <a:pt x="24" y="2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913" name="Rectangle 578"/>
              <p:cNvSpPr/>
              <p:nvPr/>
            </p:nvSpPr>
            <p:spPr>
              <a:xfrm>
                <a:off x="5693" y="1027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14" name="Rectangle 579"/>
              <p:cNvSpPr/>
              <p:nvPr/>
            </p:nvSpPr>
            <p:spPr>
              <a:xfrm>
                <a:off x="5689" y="1001"/>
                <a:ext cx="39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15" name="Rectangle 580"/>
              <p:cNvSpPr/>
              <p:nvPr/>
            </p:nvSpPr>
            <p:spPr>
              <a:xfrm>
                <a:off x="5693" y="1005"/>
                <a:ext cx="31" cy="17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16" name="Freeform 581"/>
              <p:cNvSpPr/>
              <p:nvPr/>
            </p:nvSpPr>
            <p:spPr>
              <a:xfrm>
                <a:off x="5688" y="999"/>
                <a:ext cx="41" cy="41"/>
              </a:xfrm>
              <a:custGeom>
                <a:avLst/>
                <a:gdLst>
                  <a:gd name="txL" fmla="*/ 0 w 41"/>
                  <a:gd name="txT" fmla="*/ 0 h 41"/>
                  <a:gd name="txR" fmla="*/ 41 w 41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0" y="40"/>
                  </a:cxn>
                  <a:cxn ang="0">
                    <a:pos x="4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0"/>
                  </a:cxn>
                  <a:cxn ang="0">
                    <a:pos x="17" y="20"/>
                  </a:cxn>
                  <a:cxn ang="0">
                    <a:pos x="17" y="2"/>
                  </a:cxn>
                  <a:cxn ang="0">
                    <a:pos x="2" y="2"/>
                  </a:cxn>
                  <a:cxn ang="0">
                    <a:pos x="23" y="2"/>
                  </a:cxn>
                  <a:cxn ang="0">
                    <a:pos x="23" y="20"/>
                  </a:cxn>
                  <a:cxn ang="0">
                    <a:pos x="38" y="20"/>
                  </a:cxn>
                  <a:cxn ang="0">
                    <a:pos x="38" y="2"/>
                  </a:cxn>
                  <a:cxn ang="0">
                    <a:pos x="23" y="2"/>
                  </a:cxn>
                  <a:cxn ang="0">
                    <a:pos x="2" y="21"/>
                  </a:cxn>
                  <a:cxn ang="0">
                    <a:pos x="2" y="37"/>
                  </a:cxn>
                  <a:cxn ang="0">
                    <a:pos x="17" y="37"/>
                  </a:cxn>
                  <a:cxn ang="0">
                    <a:pos x="17" y="21"/>
                  </a:cxn>
                  <a:cxn ang="0">
                    <a:pos x="2" y="21"/>
                  </a:cxn>
                  <a:cxn ang="0">
                    <a:pos x="23" y="21"/>
                  </a:cxn>
                  <a:cxn ang="0">
                    <a:pos x="23" y="37"/>
                  </a:cxn>
                  <a:cxn ang="0">
                    <a:pos x="38" y="37"/>
                  </a:cxn>
                  <a:cxn ang="0">
                    <a:pos x="38" y="21"/>
                  </a:cxn>
                  <a:cxn ang="0">
                    <a:pos x="23" y="21"/>
                  </a:cxn>
                  <a:cxn ang="0">
                    <a:pos x="0" y="0"/>
                  </a:cxn>
                </a:cxnLst>
                <a:rect l="txL" t="txT" r="txR" b="txB"/>
                <a:pathLst>
                  <a:path w="41" h="41">
                    <a:moveTo>
                      <a:pt x="0" y="0"/>
                    </a:moveTo>
                    <a:lnTo>
                      <a:pt x="0" y="40"/>
                    </a:lnTo>
                    <a:lnTo>
                      <a:pt x="40" y="40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0"/>
                    </a:lnTo>
                    <a:lnTo>
                      <a:pt x="17" y="20"/>
                    </a:lnTo>
                    <a:lnTo>
                      <a:pt x="17" y="2"/>
                    </a:lnTo>
                    <a:lnTo>
                      <a:pt x="2" y="2"/>
                    </a:lnTo>
                    <a:lnTo>
                      <a:pt x="23" y="2"/>
                    </a:lnTo>
                    <a:lnTo>
                      <a:pt x="23" y="20"/>
                    </a:lnTo>
                    <a:lnTo>
                      <a:pt x="38" y="20"/>
                    </a:lnTo>
                    <a:lnTo>
                      <a:pt x="38" y="2"/>
                    </a:lnTo>
                    <a:lnTo>
                      <a:pt x="23" y="2"/>
                    </a:lnTo>
                    <a:lnTo>
                      <a:pt x="2" y="21"/>
                    </a:lnTo>
                    <a:lnTo>
                      <a:pt x="2" y="37"/>
                    </a:lnTo>
                    <a:lnTo>
                      <a:pt x="17" y="37"/>
                    </a:lnTo>
                    <a:lnTo>
                      <a:pt x="17" y="21"/>
                    </a:lnTo>
                    <a:lnTo>
                      <a:pt x="2" y="21"/>
                    </a:lnTo>
                    <a:lnTo>
                      <a:pt x="23" y="21"/>
                    </a:lnTo>
                    <a:lnTo>
                      <a:pt x="23" y="37"/>
                    </a:lnTo>
                    <a:lnTo>
                      <a:pt x="38" y="37"/>
                    </a:lnTo>
                    <a:lnTo>
                      <a:pt x="38" y="21"/>
                    </a:lnTo>
                    <a:lnTo>
                      <a:pt x="23" y="2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917" name="Rectangle 582"/>
              <p:cNvSpPr/>
              <p:nvPr/>
            </p:nvSpPr>
            <p:spPr>
              <a:xfrm>
                <a:off x="5852" y="1027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18" name="Rectangle 583"/>
              <p:cNvSpPr/>
              <p:nvPr/>
            </p:nvSpPr>
            <p:spPr>
              <a:xfrm>
                <a:off x="5848" y="1000"/>
                <a:ext cx="39" cy="24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19" name="Rectangle 584"/>
              <p:cNvSpPr/>
              <p:nvPr/>
            </p:nvSpPr>
            <p:spPr>
              <a:xfrm>
                <a:off x="5852" y="1004"/>
                <a:ext cx="31" cy="18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20" name="Freeform 585"/>
              <p:cNvSpPr/>
              <p:nvPr/>
            </p:nvSpPr>
            <p:spPr>
              <a:xfrm>
                <a:off x="5847" y="999"/>
                <a:ext cx="41" cy="41"/>
              </a:xfrm>
              <a:custGeom>
                <a:avLst/>
                <a:gdLst>
                  <a:gd name="txL" fmla="*/ 0 w 41"/>
                  <a:gd name="txT" fmla="*/ 0 h 41"/>
                  <a:gd name="txR" fmla="*/ 41 w 41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0" y="40"/>
                  </a:cxn>
                  <a:cxn ang="0">
                    <a:pos x="40" y="0"/>
                  </a:cxn>
                  <a:cxn ang="0">
                    <a:pos x="0" y="0"/>
                  </a:cxn>
                  <a:cxn ang="0">
                    <a:pos x="1" y="2"/>
                  </a:cxn>
                  <a:cxn ang="0">
                    <a:pos x="1" y="20"/>
                  </a:cxn>
                  <a:cxn ang="0">
                    <a:pos x="16" y="20"/>
                  </a:cxn>
                  <a:cxn ang="0">
                    <a:pos x="16" y="2"/>
                  </a:cxn>
                  <a:cxn ang="0">
                    <a:pos x="1" y="2"/>
                  </a:cxn>
                  <a:cxn ang="0">
                    <a:pos x="22" y="2"/>
                  </a:cxn>
                  <a:cxn ang="0">
                    <a:pos x="22" y="20"/>
                  </a:cxn>
                  <a:cxn ang="0">
                    <a:pos x="37" y="20"/>
                  </a:cxn>
                  <a:cxn ang="0">
                    <a:pos x="37" y="2"/>
                  </a:cxn>
                  <a:cxn ang="0">
                    <a:pos x="22" y="2"/>
                  </a:cxn>
                  <a:cxn ang="0">
                    <a:pos x="1" y="20"/>
                  </a:cxn>
                  <a:cxn ang="0">
                    <a:pos x="1" y="37"/>
                  </a:cxn>
                  <a:cxn ang="0">
                    <a:pos x="16" y="37"/>
                  </a:cxn>
                  <a:cxn ang="0">
                    <a:pos x="16" y="20"/>
                  </a:cxn>
                  <a:cxn ang="0">
                    <a:pos x="1" y="20"/>
                  </a:cxn>
                  <a:cxn ang="0">
                    <a:pos x="22" y="20"/>
                  </a:cxn>
                  <a:cxn ang="0">
                    <a:pos x="22" y="37"/>
                  </a:cxn>
                  <a:cxn ang="0">
                    <a:pos x="37" y="37"/>
                  </a:cxn>
                  <a:cxn ang="0">
                    <a:pos x="37" y="20"/>
                  </a:cxn>
                  <a:cxn ang="0">
                    <a:pos x="22" y="20"/>
                  </a:cxn>
                  <a:cxn ang="0">
                    <a:pos x="0" y="0"/>
                  </a:cxn>
                </a:cxnLst>
                <a:rect l="txL" t="txT" r="txR" b="txB"/>
                <a:pathLst>
                  <a:path w="41" h="41">
                    <a:moveTo>
                      <a:pt x="0" y="0"/>
                    </a:moveTo>
                    <a:lnTo>
                      <a:pt x="0" y="40"/>
                    </a:lnTo>
                    <a:lnTo>
                      <a:pt x="40" y="40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20"/>
                    </a:lnTo>
                    <a:lnTo>
                      <a:pt x="16" y="20"/>
                    </a:lnTo>
                    <a:lnTo>
                      <a:pt x="16" y="2"/>
                    </a:lnTo>
                    <a:lnTo>
                      <a:pt x="1" y="2"/>
                    </a:lnTo>
                    <a:lnTo>
                      <a:pt x="22" y="2"/>
                    </a:lnTo>
                    <a:lnTo>
                      <a:pt x="22" y="20"/>
                    </a:lnTo>
                    <a:lnTo>
                      <a:pt x="37" y="20"/>
                    </a:lnTo>
                    <a:lnTo>
                      <a:pt x="37" y="2"/>
                    </a:lnTo>
                    <a:lnTo>
                      <a:pt x="22" y="2"/>
                    </a:lnTo>
                    <a:lnTo>
                      <a:pt x="1" y="20"/>
                    </a:lnTo>
                    <a:lnTo>
                      <a:pt x="1" y="37"/>
                    </a:lnTo>
                    <a:lnTo>
                      <a:pt x="16" y="37"/>
                    </a:lnTo>
                    <a:lnTo>
                      <a:pt x="16" y="20"/>
                    </a:lnTo>
                    <a:lnTo>
                      <a:pt x="1" y="20"/>
                    </a:lnTo>
                    <a:lnTo>
                      <a:pt x="22" y="20"/>
                    </a:lnTo>
                    <a:lnTo>
                      <a:pt x="22" y="37"/>
                    </a:lnTo>
                    <a:lnTo>
                      <a:pt x="37" y="37"/>
                    </a:lnTo>
                    <a:lnTo>
                      <a:pt x="37" y="20"/>
                    </a:lnTo>
                    <a:lnTo>
                      <a:pt x="22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921" name="Rectangle 586"/>
              <p:cNvSpPr/>
              <p:nvPr/>
            </p:nvSpPr>
            <p:spPr>
              <a:xfrm>
                <a:off x="5799" y="1027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22" name="Rectangle 587"/>
              <p:cNvSpPr/>
              <p:nvPr/>
            </p:nvSpPr>
            <p:spPr>
              <a:xfrm>
                <a:off x="5795" y="1000"/>
                <a:ext cx="39" cy="24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23" name="Rectangle 588"/>
              <p:cNvSpPr/>
              <p:nvPr/>
            </p:nvSpPr>
            <p:spPr>
              <a:xfrm>
                <a:off x="5799" y="1004"/>
                <a:ext cx="31" cy="18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24" name="Freeform 589"/>
              <p:cNvSpPr/>
              <p:nvPr/>
            </p:nvSpPr>
            <p:spPr>
              <a:xfrm>
                <a:off x="5793" y="999"/>
                <a:ext cx="42" cy="41"/>
              </a:xfrm>
              <a:custGeom>
                <a:avLst/>
                <a:gdLst>
                  <a:gd name="txL" fmla="*/ 0 w 42"/>
                  <a:gd name="txT" fmla="*/ 0 h 41"/>
                  <a:gd name="txR" fmla="*/ 42 w 42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1" y="40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0"/>
                  </a:cxn>
                  <a:cxn ang="0">
                    <a:pos x="18" y="20"/>
                  </a:cxn>
                  <a:cxn ang="0">
                    <a:pos x="18" y="2"/>
                  </a:cxn>
                  <a:cxn ang="0">
                    <a:pos x="2" y="2"/>
                  </a:cxn>
                  <a:cxn ang="0">
                    <a:pos x="24" y="2"/>
                  </a:cxn>
                  <a:cxn ang="0">
                    <a:pos x="24" y="20"/>
                  </a:cxn>
                  <a:cxn ang="0">
                    <a:pos x="39" y="20"/>
                  </a:cxn>
                  <a:cxn ang="0">
                    <a:pos x="39" y="2"/>
                  </a:cxn>
                  <a:cxn ang="0">
                    <a:pos x="24" y="2"/>
                  </a:cxn>
                  <a:cxn ang="0">
                    <a:pos x="2" y="20"/>
                  </a:cxn>
                  <a:cxn ang="0">
                    <a:pos x="2" y="37"/>
                  </a:cxn>
                  <a:cxn ang="0">
                    <a:pos x="18" y="37"/>
                  </a:cxn>
                  <a:cxn ang="0">
                    <a:pos x="18" y="20"/>
                  </a:cxn>
                  <a:cxn ang="0">
                    <a:pos x="2" y="20"/>
                  </a:cxn>
                  <a:cxn ang="0">
                    <a:pos x="24" y="20"/>
                  </a:cxn>
                  <a:cxn ang="0">
                    <a:pos x="24" y="37"/>
                  </a:cxn>
                  <a:cxn ang="0">
                    <a:pos x="39" y="37"/>
                  </a:cxn>
                  <a:cxn ang="0">
                    <a:pos x="39" y="20"/>
                  </a:cxn>
                  <a:cxn ang="0">
                    <a:pos x="24" y="20"/>
                  </a:cxn>
                  <a:cxn ang="0">
                    <a:pos x="0" y="0"/>
                  </a:cxn>
                </a:cxnLst>
                <a:rect l="txL" t="txT" r="txR" b="txB"/>
                <a:pathLst>
                  <a:path w="42" h="41">
                    <a:moveTo>
                      <a:pt x="0" y="0"/>
                    </a:moveTo>
                    <a:lnTo>
                      <a:pt x="0" y="40"/>
                    </a:lnTo>
                    <a:lnTo>
                      <a:pt x="41" y="40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0"/>
                    </a:lnTo>
                    <a:lnTo>
                      <a:pt x="18" y="20"/>
                    </a:lnTo>
                    <a:lnTo>
                      <a:pt x="18" y="2"/>
                    </a:lnTo>
                    <a:lnTo>
                      <a:pt x="2" y="2"/>
                    </a:lnTo>
                    <a:lnTo>
                      <a:pt x="24" y="2"/>
                    </a:lnTo>
                    <a:lnTo>
                      <a:pt x="24" y="20"/>
                    </a:lnTo>
                    <a:lnTo>
                      <a:pt x="39" y="20"/>
                    </a:lnTo>
                    <a:lnTo>
                      <a:pt x="39" y="2"/>
                    </a:lnTo>
                    <a:lnTo>
                      <a:pt x="24" y="2"/>
                    </a:lnTo>
                    <a:lnTo>
                      <a:pt x="2" y="20"/>
                    </a:lnTo>
                    <a:lnTo>
                      <a:pt x="2" y="37"/>
                    </a:lnTo>
                    <a:lnTo>
                      <a:pt x="18" y="37"/>
                    </a:lnTo>
                    <a:lnTo>
                      <a:pt x="18" y="20"/>
                    </a:lnTo>
                    <a:lnTo>
                      <a:pt x="2" y="20"/>
                    </a:lnTo>
                    <a:lnTo>
                      <a:pt x="24" y="20"/>
                    </a:lnTo>
                    <a:lnTo>
                      <a:pt x="24" y="37"/>
                    </a:lnTo>
                    <a:lnTo>
                      <a:pt x="39" y="37"/>
                    </a:lnTo>
                    <a:lnTo>
                      <a:pt x="39" y="20"/>
                    </a:lnTo>
                    <a:lnTo>
                      <a:pt x="24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925" name="Rectangle 590"/>
              <p:cNvSpPr/>
              <p:nvPr/>
            </p:nvSpPr>
            <p:spPr>
              <a:xfrm>
                <a:off x="5905" y="1099"/>
                <a:ext cx="30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26" name="Rectangle 591"/>
              <p:cNvSpPr/>
              <p:nvPr/>
            </p:nvSpPr>
            <p:spPr>
              <a:xfrm>
                <a:off x="5901" y="1072"/>
                <a:ext cx="38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27" name="Rectangle 592"/>
              <p:cNvSpPr/>
              <p:nvPr/>
            </p:nvSpPr>
            <p:spPr>
              <a:xfrm>
                <a:off x="5905" y="1076"/>
                <a:ext cx="30" cy="16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28" name="Freeform 593"/>
              <p:cNvSpPr/>
              <p:nvPr/>
            </p:nvSpPr>
            <p:spPr>
              <a:xfrm>
                <a:off x="5897" y="1071"/>
                <a:ext cx="43" cy="41"/>
              </a:xfrm>
              <a:custGeom>
                <a:avLst/>
                <a:gdLst>
                  <a:gd name="txL" fmla="*/ 0 w 43"/>
                  <a:gd name="txT" fmla="*/ 0 h 41"/>
                  <a:gd name="txR" fmla="*/ 43 w 43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2" y="40"/>
                  </a:cxn>
                  <a:cxn ang="0">
                    <a:pos x="42" y="0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2" y="18"/>
                  </a:cxn>
                  <a:cxn ang="0">
                    <a:pos x="18" y="18"/>
                  </a:cxn>
                  <a:cxn ang="0">
                    <a:pos x="18" y="1"/>
                  </a:cxn>
                  <a:cxn ang="0">
                    <a:pos x="2" y="1"/>
                  </a:cxn>
                  <a:cxn ang="0">
                    <a:pos x="24" y="1"/>
                  </a:cxn>
                  <a:cxn ang="0">
                    <a:pos x="24" y="18"/>
                  </a:cxn>
                  <a:cxn ang="0">
                    <a:pos x="40" y="18"/>
                  </a:cxn>
                  <a:cxn ang="0">
                    <a:pos x="40" y="1"/>
                  </a:cxn>
                  <a:cxn ang="0">
                    <a:pos x="24" y="1"/>
                  </a:cxn>
                  <a:cxn ang="0">
                    <a:pos x="2" y="20"/>
                  </a:cxn>
                  <a:cxn ang="0">
                    <a:pos x="2" y="37"/>
                  </a:cxn>
                  <a:cxn ang="0">
                    <a:pos x="18" y="37"/>
                  </a:cxn>
                  <a:cxn ang="0">
                    <a:pos x="18" y="20"/>
                  </a:cxn>
                  <a:cxn ang="0">
                    <a:pos x="2" y="20"/>
                  </a:cxn>
                  <a:cxn ang="0">
                    <a:pos x="24" y="20"/>
                  </a:cxn>
                  <a:cxn ang="0">
                    <a:pos x="24" y="37"/>
                  </a:cxn>
                  <a:cxn ang="0">
                    <a:pos x="40" y="37"/>
                  </a:cxn>
                  <a:cxn ang="0">
                    <a:pos x="40" y="20"/>
                  </a:cxn>
                  <a:cxn ang="0">
                    <a:pos x="24" y="20"/>
                  </a:cxn>
                  <a:cxn ang="0">
                    <a:pos x="0" y="0"/>
                  </a:cxn>
                </a:cxnLst>
                <a:rect l="txL" t="txT" r="txR" b="txB"/>
                <a:pathLst>
                  <a:path w="43" h="41">
                    <a:moveTo>
                      <a:pt x="0" y="0"/>
                    </a:moveTo>
                    <a:lnTo>
                      <a:pt x="0" y="40"/>
                    </a:lnTo>
                    <a:lnTo>
                      <a:pt x="42" y="40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2" y="18"/>
                    </a:lnTo>
                    <a:lnTo>
                      <a:pt x="18" y="18"/>
                    </a:lnTo>
                    <a:lnTo>
                      <a:pt x="18" y="1"/>
                    </a:lnTo>
                    <a:lnTo>
                      <a:pt x="2" y="1"/>
                    </a:lnTo>
                    <a:lnTo>
                      <a:pt x="24" y="1"/>
                    </a:lnTo>
                    <a:lnTo>
                      <a:pt x="24" y="18"/>
                    </a:lnTo>
                    <a:lnTo>
                      <a:pt x="40" y="18"/>
                    </a:lnTo>
                    <a:lnTo>
                      <a:pt x="40" y="1"/>
                    </a:lnTo>
                    <a:lnTo>
                      <a:pt x="24" y="1"/>
                    </a:lnTo>
                    <a:lnTo>
                      <a:pt x="2" y="20"/>
                    </a:lnTo>
                    <a:lnTo>
                      <a:pt x="2" y="37"/>
                    </a:lnTo>
                    <a:lnTo>
                      <a:pt x="18" y="37"/>
                    </a:lnTo>
                    <a:lnTo>
                      <a:pt x="18" y="20"/>
                    </a:lnTo>
                    <a:lnTo>
                      <a:pt x="2" y="20"/>
                    </a:lnTo>
                    <a:lnTo>
                      <a:pt x="24" y="20"/>
                    </a:lnTo>
                    <a:lnTo>
                      <a:pt x="24" y="37"/>
                    </a:lnTo>
                    <a:lnTo>
                      <a:pt x="40" y="37"/>
                    </a:lnTo>
                    <a:lnTo>
                      <a:pt x="40" y="20"/>
                    </a:lnTo>
                    <a:lnTo>
                      <a:pt x="24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929" name="Rectangle 594"/>
              <p:cNvSpPr/>
              <p:nvPr/>
            </p:nvSpPr>
            <p:spPr>
              <a:xfrm>
                <a:off x="5705" y="1071"/>
                <a:ext cx="78" cy="72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30" name="Rectangle 595"/>
              <p:cNvSpPr/>
              <p:nvPr/>
            </p:nvSpPr>
            <p:spPr>
              <a:xfrm>
                <a:off x="5709" y="1075"/>
                <a:ext cx="70" cy="65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31" name="Freeform 596"/>
              <p:cNvSpPr/>
              <p:nvPr/>
            </p:nvSpPr>
            <p:spPr>
              <a:xfrm>
                <a:off x="5962" y="970"/>
                <a:ext cx="103" cy="175"/>
              </a:xfrm>
              <a:custGeom>
                <a:avLst/>
                <a:gdLst>
                  <a:gd name="txL" fmla="*/ 0 w 103"/>
                  <a:gd name="txT" fmla="*/ 0 h 175"/>
                  <a:gd name="txR" fmla="*/ 103 w 103"/>
                  <a:gd name="txB" fmla="*/ 175 h 175"/>
                </a:gdLst>
                <a:ahLst/>
                <a:cxnLst>
                  <a:cxn ang="0">
                    <a:pos x="0" y="174"/>
                  </a:cxn>
                  <a:cxn ang="0">
                    <a:pos x="102" y="130"/>
                  </a:cxn>
                  <a:cxn ang="0">
                    <a:pos x="102" y="0"/>
                  </a:cxn>
                  <a:cxn ang="0">
                    <a:pos x="0" y="10"/>
                  </a:cxn>
                  <a:cxn ang="0">
                    <a:pos x="0" y="174"/>
                  </a:cxn>
                </a:cxnLst>
                <a:rect l="txL" t="txT" r="txR" b="txB"/>
                <a:pathLst>
                  <a:path w="103" h="175">
                    <a:moveTo>
                      <a:pt x="0" y="174"/>
                    </a:moveTo>
                    <a:lnTo>
                      <a:pt x="102" y="130"/>
                    </a:lnTo>
                    <a:lnTo>
                      <a:pt x="102" y="0"/>
                    </a:lnTo>
                    <a:lnTo>
                      <a:pt x="0" y="10"/>
                    </a:lnTo>
                    <a:lnTo>
                      <a:pt x="0" y="174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932" name="Freeform 597"/>
              <p:cNvSpPr/>
              <p:nvPr/>
            </p:nvSpPr>
            <p:spPr>
              <a:xfrm>
                <a:off x="5455" y="954"/>
                <a:ext cx="617" cy="32"/>
              </a:xfrm>
              <a:custGeom>
                <a:avLst/>
                <a:gdLst>
                  <a:gd name="txL" fmla="*/ 0 w 617"/>
                  <a:gd name="txT" fmla="*/ 0 h 32"/>
                  <a:gd name="txR" fmla="*/ 617 w 617"/>
                  <a:gd name="txB" fmla="*/ 32 h 32"/>
                </a:gdLst>
                <a:ahLst/>
                <a:cxnLst>
                  <a:cxn ang="0">
                    <a:pos x="0" y="13"/>
                  </a:cxn>
                  <a:cxn ang="0">
                    <a:pos x="212" y="2"/>
                  </a:cxn>
                  <a:cxn ang="0">
                    <a:pos x="616" y="0"/>
                  </a:cxn>
                  <a:cxn ang="0">
                    <a:pos x="616" y="18"/>
                  </a:cxn>
                  <a:cxn ang="0">
                    <a:pos x="514" y="31"/>
                  </a:cxn>
                  <a:cxn ang="0">
                    <a:pos x="1" y="21"/>
                  </a:cxn>
                  <a:cxn ang="0">
                    <a:pos x="0" y="13"/>
                  </a:cxn>
                </a:cxnLst>
                <a:rect l="txL" t="txT" r="txR" b="txB"/>
                <a:pathLst>
                  <a:path w="617" h="32">
                    <a:moveTo>
                      <a:pt x="0" y="13"/>
                    </a:moveTo>
                    <a:lnTo>
                      <a:pt x="212" y="2"/>
                    </a:lnTo>
                    <a:lnTo>
                      <a:pt x="616" y="0"/>
                    </a:lnTo>
                    <a:lnTo>
                      <a:pt x="616" y="18"/>
                    </a:lnTo>
                    <a:lnTo>
                      <a:pt x="514" y="31"/>
                    </a:lnTo>
                    <a:lnTo>
                      <a:pt x="1" y="21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8C8C8C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933" name="Freeform 598"/>
              <p:cNvSpPr/>
              <p:nvPr/>
            </p:nvSpPr>
            <p:spPr>
              <a:xfrm>
                <a:off x="5455" y="966"/>
                <a:ext cx="514" cy="20"/>
              </a:xfrm>
              <a:custGeom>
                <a:avLst/>
                <a:gdLst>
                  <a:gd name="txL" fmla="*/ 0 w 514"/>
                  <a:gd name="txT" fmla="*/ 0 h 20"/>
                  <a:gd name="txR" fmla="*/ 514 w 514"/>
                  <a:gd name="txB" fmla="*/ 20 h 20"/>
                </a:gdLst>
                <a:ahLst/>
                <a:cxnLst>
                  <a:cxn ang="0">
                    <a:pos x="0" y="0"/>
                  </a:cxn>
                  <a:cxn ang="0">
                    <a:pos x="0" y="19"/>
                  </a:cxn>
                  <a:cxn ang="0">
                    <a:pos x="513" y="19"/>
                  </a:cxn>
                  <a:cxn ang="0">
                    <a:pos x="513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514" h="20">
                    <a:moveTo>
                      <a:pt x="0" y="0"/>
                    </a:moveTo>
                    <a:lnTo>
                      <a:pt x="0" y="19"/>
                    </a:lnTo>
                    <a:lnTo>
                      <a:pt x="513" y="19"/>
                    </a:lnTo>
                    <a:lnTo>
                      <a:pt x="51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CC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934" name="Rectangle 599"/>
              <p:cNvSpPr/>
              <p:nvPr/>
            </p:nvSpPr>
            <p:spPr>
              <a:xfrm>
                <a:off x="5783" y="1080"/>
                <a:ext cx="8" cy="57"/>
              </a:xfrm>
              <a:prstGeom prst="rect">
                <a:avLst/>
              </a:prstGeom>
              <a:solidFill>
                <a:srgbClr val="E6E6E6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35" name="Rectangle 600"/>
              <p:cNvSpPr/>
              <p:nvPr/>
            </p:nvSpPr>
            <p:spPr>
              <a:xfrm>
                <a:off x="5707" y="1080"/>
                <a:ext cx="8" cy="59"/>
              </a:xfrm>
              <a:prstGeom prst="rect">
                <a:avLst/>
              </a:prstGeom>
              <a:solidFill>
                <a:srgbClr val="E6E6E6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36" name="Rectangle 601"/>
              <p:cNvSpPr/>
              <p:nvPr/>
            </p:nvSpPr>
            <p:spPr>
              <a:xfrm>
                <a:off x="5744" y="1082"/>
                <a:ext cx="8" cy="55"/>
              </a:xfrm>
              <a:prstGeom prst="rect">
                <a:avLst/>
              </a:prstGeom>
              <a:solidFill>
                <a:srgbClr val="E6E6E6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37" name="Freeform 602"/>
              <p:cNvSpPr/>
              <p:nvPr/>
            </p:nvSpPr>
            <p:spPr>
              <a:xfrm>
                <a:off x="5692" y="1139"/>
                <a:ext cx="90" cy="17"/>
              </a:xfrm>
              <a:custGeom>
                <a:avLst/>
                <a:gdLst>
                  <a:gd name="txL" fmla="*/ 0 w 90"/>
                  <a:gd name="txT" fmla="*/ 0 h 17"/>
                  <a:gd name="txR" fmla="*/ 90 w 90"/>
                  <a:gd name="txB" fmla="*/ 17 h 17"/>
                </a:gdLst>
                <a:ahLst/>
                <a:cxnLst>
                  <a:cxn ang="0">
                    <a:pos x="0" y="4"/>
                  </a:cxn>
                  <a:cxn ang="0">
                    <a:pos x="12" y="0"/>
                  </a:cxn>
                  <a:cxn ang="0">
                    <a:pos x="89" y="0"/>
                  </a:cxn>
                  <a:cxn ang="0">
                    <a:pos x="89" y="11"/>
                  </a:cxn>
                  <a:cxn ang="0">
                    <a:pos x="83" y="16"/>
                  </a:cxn>
                  <a:cxn ang="0">
                    <a:pos x="1" y="13"/>
                  </a:cxn>
                  <a:cxn ang="0">
                    <a:pos x="0" y="4"/>
                  </a:cxn>
                </a:cxnLst>
                <a:rect l="txL" t="txT" r="txR" b="txB"/>
                <a:pathLst>
                  <a:path w="90" h="17">
                    <a:moveTo>
                      <a:pt x="0" y="4"/>
                    </a:moveTo>
                    <a:lnTo>
                      <a:pt x="12" y="0"/>
                    </a:lnTo>
                    <a:lnTo>
                      <a:pt x="89" y="0"/>
                    </a:lnTo>
                    <a:lnTo>
                      <a:pt x="89" y="11"/>
                    </a:lnTo>
                    <a:lnTo>
                      <a:pt x="83" y="16"/>
                    </a:lnTo>
                    <a:lnTo>
                      <a:pt x="1" y="13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E6E6E6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938" name="Rectangle 603"/>
              <p:cNvSpPr/>
              <p:nvPr/>
            </p:nvSpPr>
            <p:spPr>
              <a:xfrm>
                <a:off x="5696" y="1148"/>
                <a:ext cx="76" cy="8"/>
              </a:xfrm>
              <a:prstGeom prst="rect">
                <a:avLst/>
              </a:prstGeom>
              <a:solidFill>
                <a:srgbClr val="FFFFFF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39" name="Freeform 604"/>
              <p:cNvSpPr/>
              <p:nvPr/>
            </p:nvSpPr>
            <p:spPr>
              <a:xfrm>
                <a:off x="5688" y="1071"/>
                <a:ext cx="96" cy="17"/>
              </a:xfrm>
              <a:custGeom>
                <a:avLst/>
                <a:gdLst>
                  <a:gd name="txL" fmla="*/ 0 w 96"/>
                  <a:gd name="txT" fmla="*/ 0 h 17"/>
                  <a:gd name="txR" fmla="*/ 96 w 96"/>
                  <a:gd name="txB" fmla="*/ 17 h 17"/>
                </a:gdLst>
                <a:ahLst/>
                <a:cxnLst>
                  <a:cxn ang="0">
                    <a:pos x="0" y="5"/>
                  </a:cxn>
                  <a:cxn ang="0">
                    <a:pos x="16" y="0"/>
                  </a:cxn>
                  <a:cxn ang="0">
                    <a:pos x="95" y="0"/>
                  </a:cxn>
                  <a:cxn ang="0">
                    <a:pos x="95" y="10"/>
                  </a:cxn>
                  <a:cxn ang="0">
                    <a:pos x="86" y="16"/>
                  </a:cxn>
                  <a:cxn ang="0">
                    <a:pos x="1" y="16"/>
                  </a:cxn>
                  <a:cxn ang="0">
                    <a:pos x="0" y="5"/>
                  </a:cxn>
                </a:cxnLst>
                <a:rect l="txL" t="txT" r="txR" b="txB"/>
                <a:pathLst>
                  <a:path w="96" h="17">
                    <a:moveTo>
                      <a:pt x="0" y="5"/>
                    </a:moveTo>
                    <a:lnTo>
                      <a:pt x="16" y="0"/>
                    </a:lnTo>
                    <a:lnTo>
                      <a:pt x="95" y="0"/>
                    </a:lnTo>
                    <a:lnTo>
                      <a:pt x="95" y="10"/>
                    </a:lnTo>
                    <a:lnTo>
                      <a:pt x="86" y="16"/>
                    </a:lnTo>
                    <a:lnTo>
                      <a:pt x="1" y="16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E6E6E6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940" name="Rectangle 605"/>
              <p:cNvSpPr/>
              <p:nvPr/>
            </p:nvSpPr>
            <p:spPr>
              <a:xfrm>
                <a:off x="5692" y="1077"/>
                <a:ext cx="80" cy="8"/>
              </a:xfrm>
              <a:prstGeom prst="rect">
                <a:avLst/>
              </a:prstGeom>
              <a:solidFill>
                <a:srgbClr val="FFFFFF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41" name="Oval 606"/>
              <p:cNvSpPr/>
              <p:nvPr/>
            </p:nvSpPr>
            <p:spPr>
              <a:xfrm>
                <a:off x="5740" y="1112"/>
                <a:ext cx="8" cy="8"/>
              </a:xfrm>
              <a:prstGeom prst="ellipse">
                <a:avLst/>
              </a:prstGeom>
              <a:solidFill>
                <a:srgbClr val="E6E6E6"/>
              </a:solidFill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42" name="Freeform 607"/>
              <p:cNvSpPr/>
              <p:nvPr/>
            </p:nvSpPr>
            <p:spPr>
              <a:xfrm>
                <a:off x="5707" y="1136"/>
                <a:ext cx="32" cy="17"/>
              </a:xfrm>
              <a:custGeom>
                <a:avLst/>
                <a:gdLst>
                  <a:gd name="txL" fmla="*/ 0 w 32"/>
                  <a:gd name="txT" fmla="*/ 0 h 17"/>
                  <a:gd name="txR" fmla="*/ 32 w 32"/>
                  <a:gd name="txB" fmla="*/ 17 h 17"/>
                </a:gdLst>
                <a:ahLst/>
                <a:cxnLst>
                  <a:cxn ang="0">
                    <a:pos x="0" y="16"/>
                  </a:cxn>
                  <a:cxn ang="0">
                    <a:pos x="2" y="10"/>
                  </a:cxn>
                  <a:cxn ang="0">
                    <a:pos x="4" y="10"/>
                  </a:cxn>
                  <a:cxn ang="0">
                    <a:pos x="8" y="0"/>
                  </a:cxn>
                  <a:cxn ang="0">
                    <a:pos x="31" y="0"/>
                  </a:cxn>
                  <a:cxn ang="0">
                    <a:pos x="29" y="5"/>
                  </a:cxn>
                  <a:cxn ang="0">
                    <a:pos x="31" y="10"/>
                  </a:cxn>
                  <a:cxn ang="0">
                    <a:pos x="29" y="16"/>
                  </a:cxn>
                  <a:cxn ang="0">
                    <a:pos x="28" y="16"/>
                  </a:cxn>
                  <a:cxn ang="0">
                    <a:pos x="0" y="16"/>
                  </a:cxn>
                </a:cxnLst>
                <a:rect l="txL" t="txT" r="txR" b="txB"/>
                <a:pathLst>
                  <a:path w="32" h="17">
                    <a:moveTo>
                      <a:pt x="0" y="16"/>
                    </a:moveTo>
                    <a:lnTo>
                      <a:pt x="2" y="10"/>
                    </a:lnTo>
                    <a:lnTo>
                      <a:pt x="4" y="10"/>
                    </a:lnTo>
                    <a:lnTo>
                      <a:pt x="8" y="0"/>
                    </a:lnTo>
                    <a:lnTo>
                      <a:pt x="31" y="0"/>
                    </a:lnTo>
                    <a:lnTo>
                      <a:pt x="29" y="5"/>
                    </a:lnTo>
                    <a:lnTo>
                      <a:pt x="31" y="10"/>
                    </a:lnTo>
                    <a:lnTo>
                      <a:pt x="29" y="16"/>
                    </a:lnTo>
                    <a:lnTo>
                      <a:pt x="28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E6E6E6">
                  <a:alpha val="100000"/>
                </a:srgbClr>
              </a:solidFill>
              <a:ln w="9525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943" name="Freeform 608"/>
              <p:cNvSpPr/>
              <p:nvPr/>
            </p:nvSpPr>
            <p:spPr>
              <a:xfrm>
                <a:off x="5742" y="1137"/>
                <a:ext cx="35" cy="17"/>
              </a:xfrm>
              <a:custGeom>
                <a:avLst/>
                <a:gdLst>
                  <a:gd name="txL" fmla="*/ 0 w 35"/>
                  <a:gd name="txT" fmla="*/ 0 h 17"/>
                  <a:gd name="txR" fmla="*/ 35 w 35"/>
                  <a:gd name="txB" fmla="*/ 17 h 17"/>
                </a:gdLst>
                <a:ahLst/>
                <a:cxnLst>
                  <a:cxn ang="0">
                    <a:pos x="0" y="16"/>
                  </a:cxn>
                  <a:cxn ang="0">
                    <a:pos x="10" y="0"/>
                  </a:cxn>
                  <a:cxn ang="0">
                    <a:pos x="34" y="0"/>
                  </a:cxn>
                  <a:cxn ang="0">
                    <a:pos x="32" y="16"/>
                  </a:cxn>
                  <a:cxn ang="0">
                    <a:pos x="34" y="16"/>
                  </a:cxn>
                  <a:cxn ang="0">
                    <a:pos x="31" y="16"/>
                  </a:cxn>
                  <a:cxn ang="0">
                    <a:pos x="0" y="16"/>
                  </a:cxn>
                </a:cxnLst>
                <a:rect l="txL" t="txT" r="txR" b="txB"/>
                <a:pathLst>
                  <a:path w="35" h="17">
                    <a:moveTo>
                      <a:pt x="0" y="16"/>
                    </a:moveTo>
                    <a:lnTo>
                      <a:pt x="10" y="0"/>
                    </a:lnTo>
                    <a:lnTo>
                      <a:pt x="34" y="0"/>
                    </a:lnTo>
                    <a:lnTo>
                      <a:pt x="32" y="16"/>
                    </a:lnTo>
                    <a:lnTo>
                      <a:pt x="34" y="16"/>
                    </a:lnTo>
                    <a:lnTo>
                      <a:pt x="31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E6E6E6">
                  <a:alpha val="100000"/>
                </a:srgbClr>
              </a:solidFill>
              <a:ln w="9525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grpSp>
        <p:nvGrpSpPr>
          <p:cNvPr id="1037" name="Group 145"/>
          <p:cNvGrpSpPr/>
          <p:nvPr/>
        </p:nvGrpSpPr>
        <p:grpSpPr>
          <a:xfrm>
            <a:off x="1174750" y="3163888"/>
            <a:ext cx="787400" cy="471487"/>
            <a:chOff x="276" y="1884"/>
            <a:chExt cx="1040" cy="432"/>
          </a:xfrm>
        </p:grpSpPr>
        <p:sp>
          <p:nvSpPr>
            <p:cNvPr id="1772" name="AutoShape 146"/>
            <p:cNvSpPr/>
            <p:nvPr/>
          </p:nvSpPr>
          <p:spPr>
            <a:xfrm>
              <a:off x="276" y="1884"/>
              <a:ext cx="1040" cy="432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1773" name="Group 147"/>
            <p:cNvGrpSpPr/>
            <p:nvPr/>
          </p:nvGrpSpPr>
          <p:grpSpPr>
            <a:xfrm>
              <a:off x="373" y="1940"/>
              <a:ext cx="779" cy="287"/>
              <a:chOff x="5015" y="528"/>
              <a:chExt cx="1057" cy="628"/>
            </a:xfrm>
          </p:grpSpPr>
          <p:sp>
            <p:nvSpPr>
              <p:cNvPr id="1774" name="Freeform 148"/>
              <p:cNvSpPr/>
              <p:nvPr/>
            </p:nvSpPr>
            <p:spPr>
              <a:xfrm>
                <a:off x="5924" y="528"/>
                <a:ext cx="26" cy="416"/>
              </a:xfrm>
              <a:custGeom>
                <a:avLst/>
                <a:gdLst>
                  <a:gd name="txL" fmla="*/ 0 w 26"/>
                  <a:gd name="txT" fmla="*/ 0 h 416"/>
                  <a:gd name="txR" fmla="*/ 26 w 26"/>
                  <a:gd name="txB" fmla="*/ 416 h 416"/>
                </a:gdLst>
                <a:ahLst/>
                <a:cxnLst>
                  <a:cxn ang="0">
                    <a:pos x="0" y="0"/>
                  </a:cxn>
                  <a:cxn ang="0">
                    <a:pos x="0" y="415"/>
                  </a:cxn>
                  <a:cxn ang="0">
                    <a:pos x="25" y="415"/>
                  </a:cxn>
                  <a:cxn ang="0">
                    <a:pos x="25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6" h="416">
                    <a:moveTo>
                      <a:pt x="0" y="0"/>
                    </a:moveTo>
                    <a:lnTo>
                      <a:pt x="0" y="415"/>
                    </a:lnTo>
                    <a:lnTo>
                      <a:pt x="25" y="415"/>
                    </a:ln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E6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75" name="Freeform 149"/>
              <p:cNvSpPr/>
              <p:nvPr/>
            </p:nvSpPr>
            <p:spPr>
              <a:xfrm>
                <a:off x="5974" y="528"/>
                <a:ext cx="26" cy="416"/>
              </a:xfrm>
              <a:custGeom>
                <a:avLst/>
                <a:gdLst>
                  <a:gd name="txL" fmla="*/ 0 w 26"/>
                  <a:gd name="txT" fmla="*/ 0 h 416"/>
                  <a:gd name="txR" fmla="*/ 26 w 26"/>
                  <a:gd name="txB" fmla="*/ 416 h 416"/>
                </a:gdLst>
                <a:ahLst/>
                <a:cxnLst>
                  <a:cxn ang="0">
                    <a:pos x="0" y="0"/>
                  </a:cxn>
                  <a:cxn ang="0">
                    <a:pos x="0" y="415"/>
                  </a:cxn>
                  <a:cxn ang="0">
                    <a:pos x="25" y="415"/>
                  </a:cxn>
                  <a:cxn ang="0">
                    <a:pos x="25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6" h="416">
                    <a:moveTo>
                      <a:pt x="0" y="0"/>
                    </a:moveTo>
                    <a:lnTo>
                      <a:pt x="0" y="415"/>
                    </a:lnTo>
                    <a:lnTo>
                      <a:pt x="25" y="415"/>
                    </a:ln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E6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76" name="Freeform 150"/>
              <p:cNvSpPr/>
              <p:nvPr/>
            </p:nvSpPr>
            <p:spPr>
              <a:xfrm>
                <a:off x="5089" y="855"/>
                <a:ext cx="930" cy="253"/>
              </a:xfrm>
              <a:custGeom>
                <a:avLst/>
                <a:gdLst>
                  <a:gd name="txL" fmla="*/ 0 w 930"/>
                  <a:gd name="txT" fmla="*/ 0 h 253"/>
                  <a:gd name="txR" fmla="*/ 930 w 930"/>
                  <a:gd name="txB" fmla="*/ 253 h 253"/>
                </a:gdLst>
                <a:ahLst/>
                <a:cxnLst>
                  <a:cxn ang="0">
                    <a:pos x="291" y="51"/>
                  </a:cxn>
                  <a:cxn ang="0">
                    <a:pos x="246" y="2"/>
                  </a:cxn>
                  <a:cxn ang="0">
                    <a:pos x="158" y="0"/>
                  </a:cxn>
                  <a:cxn ang="0">
                    <a:pos x="129" y="43"/>
                  </a:cxn>
                  <a:cxn ang="0">
                    <a:pos x="94" y="2"/>
                  </a:cxn>
                  <a:cxn ang="0">
                    <a:pos x="1" y="0"/>
                  </a:cxn>
                  <a:cxn ang="0">
                    <a:pos x="0" y="197"/>
                  </a:cxn>
                  <a:cxn ang="0">
                    <a:pos x="172" y="214"/>
                  </a:cxn>
                  <a:cxn ang="0">
                    <a:pos x="321" y="222"/>
                  </a:cxn>
                  <a:cxn ang="0">
                    <a:pos x="473" y="238"/>
                  </a:cxn>
                  <a:cxn ang="0">
                    <a:pos x="625" y="238"/>
                  </a:cxn>
                  <a:cxn ang="0">
                    <a:pos x="777" y="238"/>
                  </a:cxn>
                  <a:cxn ang="0">
                    <a:pos x="865" y="252"/>
                  </a:cxn>
                  <a:cxn ang="0">
                    <a:pos x="929" y="238"/>
                  </a:cxn>
                  <a:cxn ang="0">
                    <a:pos x="929" y="93"/>
                  </a:cxn>
                  <a:cxn ang="0">
                    <a:pos x="851" y="2"/>
                  </a:cxn>
                  <a:cxn ang="0">
                    <a:pos x="782" y="0"/>
                  </a:cxn>
                  <a:cxn ang="0">
                    <a:pos x="777" y="94"/>
                  </a:cxn>
                  <a:cxn ang="0">
                    <a:pos x="697" y="2"/>
                  </a:cxn>
                  <a:cxn ang="0">
                    <a:pos x="626" y="0"/>
                  </a:cxn>
                  <a:cxn ang="0">
                    <a:pos x="625" y="94"/>
                  </a:cxn>
                  <a:cxn ang="0">
                    <a:pos x="546" y="2"/>
                  </a:cxn>
                  <a:cxn ang="0">
                    <a:pos x="469" y="0"/>
                  </a:cxn>
                  <a:cxn ang="0">
                    <a:pos x="472" y="93"/>
                  </a:cxn>
                  <a:cxn ang="0">
                    <a:pos x="394" y="2"/>
                  </a:cxn>
                  <a:cxn ang="0">
                    <a:pos x="312" y="0"/>
                  </a:cxn>
                  <a:cxn ang="0">
                    <a:pos x="291" y="51"/>
                  </a:cxn>
                </a:cxnLst>
                <a:rect l="txL" t="txT" r="txR" b="txB"/>
                <a:pathLst>
                  <a:path w="930" h="253">
                    <a:moveTo>
                      <a:pt x="291" y="51"/>
                    </a:moveTo>
                    <a:lnTo>
                      <a:pt x="246" y="2"/>
                    </a:lnTo>
                    <a:lnTo>
                      <a:pt x="158" y="0"/>
                    </a:lnTo>
                    <a:lnTo>
                      <a:pt x="129" y="43"/>
                    </a:lnTo>
                    <a:lnTo>
                      <a:pt x="94" y="2"/>
                    </a:lnTo>
                    <a:lnTo>
                      <a:pt x="1" y="0"/>
                    </a:lnTo>
                    <a:lnTo>
                      <a:pt x="0" y="197"/>
                    </a:lnTo>
                    <a:lnTo>
                      <a:pt x="172" y="214"/>
                    </a:lnTo>
                    <a:lnTo>
                      <a:pt x="321" y="222"/>
                    </a:lnTo>
                    <a:lnTo>
                      <a:pt x="473" y="238"/>
                    </a:lnTo>
                    <a:lnTo>
                      <a:pt x="625" y="238"/>
                    </a:lnTo>
                    <a:lnTo>
                      <a:pt x="777" y="238"/>
                    </a:lnTo>
                    <a:lnTo>
                      <a:pt x="865" y="252"/>
                    </a:lnTo>
                    <a:lnTo>
                      <a:pt x="929" y="238"/>
                    </a:lnTo>
                    <a:lnTo>
                      <a:pt x="929" y="93"/>
                    </a:lnTo>
                    <a:lnTo>
                      <a:pt x="851" y="2"/>
                    </a:lnTo>
                    <a:lnTo>
                      <a:pt x="782" y="0"/>
                    </a:lnTo>
                    <a:lnTo>
                      <a:pt x="777" y="94"/>
                    </a:lnTo>
                    <a:lnTo>
                      <a:pt x="697" y="2"/>
                    </a:lnTo>
                    <a:lnTo>
                      <a:pt x="626" y="0"/>
                    </a:lnTo>
                    <a:lnTo>
                      <a:pt x="625" y="94"/>
                    </a:lnTo>
                    <a:lnTo>
                      <a:pt x="546" y="2"/>
                    </a:lnTo>
                    <a:lnTo>
                      <a:pt x="469" y="0"/>
                    </a:lnTo>
                    <a:lnTo>
                      <a:pt x="472" y="93"/>
                    </a:lnTo>
                    <a:lnTo>
                      <a:pt x="394" y="2"/>
                    </a:lnTo>
                    <a:lnTo>
                      <a:pt x="312" y="0"/>
                    </a:lnTo>
                    <a:lnTo>
                      <a:pt x="291" y="51"/>
                    </a:lnTo>
                  </a:path>
                </a:pathLst>
              </a:custGeom>
              <a:solidFill>
                <a:srgbClr val="8C8C8C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77" name="Freeform 151"/>
              <p:cNvSpPr/>
              <p:nvPr/>
            </p:nvSpPr>
            <p:spPr>
              <a:xfrm>
                <a:off x="5015" y="855"/>
                <a:ext cx="940" cy="253"/>
              </a:xfrm>
              <a:custGeom>
                <a:avLst/>
                <a:gdLst>
                  <a:gd name="txL" fmla="*/ 0 w 940"/>
                  <a:gd name="txT" fmla="*/ 0 h 253"/>
                  <a:gd name="txR" fmla="*/ 940 w 940"/>
                  <a:gd name="txB" fmla="*/ 253 h 253"/>
                </a:gdLst>
                <a:ahLst/>
                <a:cxnLst>
                  <a:cxn ang="0">
                    <a:pos x="313" y="96"/>
                  </a:cxn>
                  <a:cxn ang="0">
                    <a:pos x="231" y="0"/>
                  </a:cxn>
                  <a:cxn ang="0">
                    <a:pos x="156" y="96"/>
                  </a:cxn>
                  <a:cxn ang="0">
                    <a:pos x="75" y="0"/>
                  </a:cxn>
                  <a:cxn ang="0">
                    <a:pos x="0" y="96"/>
                  </a:cxn>
                  <a:cxn ang="0">
                    <a:pos x="0" y="222"/>
                  </a:cxn>
                  <a:cxn ang="0">
                    <a:pos x="939" y="252"/>
                  </a:cxn>
                  <a:cxn ang="0">
                    <a:pos x="939" y="96"/>
                  </a:cxn>
                  <a:cxn ang="0">
                    <a:pos x="856" y="0"/>
                  </a:cxn>
                  <a:cxn ang="0">
                    <a:pos x="781" y="96"/>
                  </a:cxn>
                  <a:cxn ang="0">
                    <a:pos x="699" y="0"/>
                  </a:cxn>
                  <a:cxn ang="0">
                    <a:pos x="624" y="96"/>
                  </a:cxn>
                  <a:cxn ang="0">
                    <a:pos x="543" y="0"/>
                  </a:cxn>
                  <a:cxn ang="0">
                    <a:pos x="468" y="96"/>
                  </a:cxn>
                  <a:cxn ang="0">
                    <a:pos x="386" y="0"/>
                  </a:cxn>
                  <a:cxn ang="0">
                    <a:pos x="310" y="96"/>
                  </a:cxn>
                  <a:cxn ang="0">
                    <a:pos x="313" y="96"/>
                  </a:cxn>
                </a:cxnLst>
                <a:rect l="txL" t="txT" r="txR" b="txB"/>
                <a:pathLst>
                  <a:path w="940" h="253">
                    <a:moveTo>
                      <a:pt x="313" y="96"/>
                    </a:moveTo>
                    <a:lnTo>
                      <a:pt x="231" y="0"/>
                    </a:lnTo>
                    <a:lnTo>
                      <a:pt x="156" y="96"/>
                    </a:lnTo>
                    <a:lnTo>
                      <a:pt x="75" y="0"/>
                    </a:lnTo>
                    <a:lnTo>
                      <a:pt x="0" y="96"/>
                    </a:lnTo>
                    <a:lnTo>
                      <a:pt x="0" y="222"/>
                    </a:lnTo>
                    <a:lnTo>
                      <a:pt x="939" y="252"/>
                    </a:lnTo>
                    <a:lnTo>
                      <a:pt x="939" y="96"/>
                    </a:lnTo>
                    <a:lnTo>
                      <a:pt x="856" y="0"/>
                    </a:lnTo>
                    <a:lnTo>
                      <a:pt x="781" y="96"/>
                    </a:lnTo>
                    <a:lnTo>
                      <a:pt x="699" y="0"/>
                    </a:lnTo>
                    <a:lnTo>
                      <a:pt x="624" y="96"/>
                    </a:lnTo>
                    <a:lnTo>
                      <a:pt x="543" y="0"/>
                    </a:lnTo>
                    <a:lnTo>
                      <a:pt x="468" y="96"/>
                    </a:lnTo>
                    <a:lnTo>
                      <a:pt x="386" y="0"/>
                    </a:lnTo>
                    <a:lnTo>
                      <a:pt x="310" y="96"/>
                    </a:lnTo>
                    <a:lnTo>
                      <a:pt x="313" y="96"/>
                    </a:lnTo>
                  </a:path>
                </a:pathLst>
              </a:custGeom>
              <a:solidFill>
                <a:srgbClr val="FFFFCC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78" name="Rectangle 152"/>
              <p:cNvSpPr/>
              <p:nvPr/>
            </p:nvSpPr>
            <p:spPr>
              <a:xfrm>
                <a:off x="5469" y="984"/>
                <a:ext cx="491" cy="157"/>
              </a:xfrm>
              <a:prstGeom prst="rect">
                <a:avLst/>
              </a:prstGeom>
              <a:solidFill>
                <a:srgbClr val="FFFFCC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79" name="Rectangle 153"/>
              <p:cNvSpPr/>
              <p:nvPr/>
            </p:nvSpPr>
            <p:spPr>
              <a:xfrm>
                <a:off x="5481" y="1028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80" name="Rectangle 154"/>
              <p:cNvSpPr/>
              <p:nvPr/>
            </p:nvSpPr>
            <p:spPr>
              <a:xfrm>
                <a:off x="5477" y="1001"/>
                <a:ext cx="38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81" name="Rectangle 155"/>
              <p:cNvSpPr/>
              <p:nvPr/>
            </p:nvSpPr>
            <p:spPr>
              <a:xfrm>
                <a:off x="5481" y="1005"/>
                <a:ext cx="30" cy="17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82" name="Freeform 156"/>
              <p:cNvSpPr/>
              <p:nvPr/>
            </p:nvSpPr>
            <p:spPr>
              <a:xfrm>
                <a:off x="5474" y="1000"/>
                <a:ext cx="43" cy="41"/>
              </a:xfrm>
              <a:custGeom>
                <a:avLst/>
                <a:gdLst>
                  <a:gd name="txL" fmla="*/ 0 w 43"/>
                  <a:gd name="txT" fmla="*/ 0 h 41"/>
                  <a:gd name="txR" fmla="*/ 43 w 43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2" y="40"/>
                  </a:cxn>
                  <a:cxn ang="0">
                    <a:pos x="42" y="0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3" y="18"/>
                  </a:cxn>
                  <a:cxn ang="0">
                    <a:pos x="18" y="18"/>
                  </a:cxn>
                  <a:cxn ang="0">
                    <a:pos x="18" y="2"/>
                  </a:cxn>
                  <a:cxn ang="0">
                    <a:pos x="3" y="2"/>
                  </a:cxn>
                  <a:cxn ang="0">
                    <a:pos x="23" y="2"/>
                  </a:cxn>
                  <a:cxn ang="0">
                    <a:pos x="23" y="18"/>
                  </a:cxn>
                  <a:cxn ang="0">
                    <a:pos x="39" y="18"/>
                  </a:cxn>
                  <a:cxn ang="0">
                    <a:pos x="39" y="2"/>
                  </a:cxn>
                  <a:cxn ang="0">
                    <a:pos x="23" y="2"/>
                  </a:cxn>
                  <a:cxn ang="0">
                    <a:pos x="3" y="20"/>
                  </a:cxn>
                  <a:cxn ang="0">
                    <a:pos x="3" y="37"/>
                  </a:cxn>
                  <a:cxn ang="0">
                    <a:pos x="18" y="37"/>
                  </a:cxn>
                  <a:cxn ang="0">
                    <a:pos x="18" y="20"/>
                  </a:cxn>
                  <a:cxn ang="0">
                    <a:pos x="3" y="20"/>
                  </a:cxn>
                  <a:cxn ang="0">
                    <a:pos x="23" y="20"/>
                  </a:cxn>
                  <a:cxn ang="0">
                    <a:pos x="23" y="37"/>
                  </a:cxn>
                  <a:cxn ang="0">
                    <a:pos x="39" y="37"/>
                  </a:cxn>
                  <a:cxn ang="0">
                    <a:pos x="39" y="20"/>
                  </a:cxn>
                  <a:cxn ang="0">
                    <a:pos x="23" y="20"/>
                  </a:cxn>
                  <a:cxn ang="0">
                    <a:pos x="0" y="0"/>
                  </a:cxn>
                </a:cxnLst>
                <a:rect l="txL" t="txT" r="txR" b="txB"/>
                <a:pathLst>
                  <a:path w="43" h="41">
                    <a:moveTo>
                      <a:pt x="0" y="0"/>
                    </a:moveTo>
                    <a:lnTo>
                      <a:pt x="0" y="40"/>
                    </a:lnTo>
                    <a:lnTo>
                      <a:pt x="42" y="40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3" y="18"/>
                    </a:lnTo>
                    <a:lnTo>
                      <a:pt x="18" y="18"/>
                    </a:lnTo>
                    <a:lnTo>
                      <a:pt x="18" y="2"/>
                    </a:lnTo>
                    <a:lnTo>
                      <a:pt x="3" y="2"/>
                    </a:lnTo>
                    <a:lnTo>
                      <a:pt x="23" y="2"/>
                    </a:lnTo>
                    <a:lnTo>
                      <a:pt x="23" y="18"/>
                    </a:lnTo>
                    <a:lnTo>
                      <a:pt x="39" y="18"/>
                    </a:lnTo>
                    <a:lnTo>
                      <a:pt x="39" y="2"/>
                    </a:lnTo>
                    <a:lnTo>
                      <a:pt x="23" y="2"/>
                    </a:lnTo>
                    <a:lnTo>
                      <a:pt x="3" y="20"/>
                    </a:lnTo>
                    <a:lnTo>
                      <a:pt x="3" y="37"/>
                    </a:lnTo>
                    <a:lnTo>
                      <a:pt x="18" y="37"/>
                    </a:lnTo>
                    <a:lnTo>
                      <a:pt x="18" y="20"/>
                    </a:lnTo>
                    <a:lnTo>
                      <a:pt x="3" y="20"/>
                    </a:lnTo>
                    <a:lnTo>
                      <a:pt x="23" y="20"/>
                    </a:lnTo>
                    <a:lnTo>
                      <a:pt x="23" y="37"/>
                    </a:lnTo>
                    <a:lnTo>
                      <a:pt x="39" y="37"/>
                    </a:lnTo>
                    <a:lnTo>
                      <a:pt x="39" y="20"/>
                    </a:lnTo>
                    <a:lnTo>
                      <a:pt x="23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83" name="Rectangle 157"/>
              <p:cNvSpPr/>
              <p:nvPr/>
            </p:nvSpPr>
            <p:spPr>
              <a:xfrm>
                <a:off x="5481" y="1099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84" name="Rectangle 158"/>
              <p:cNvSpPr/>
              <p:nvPr/>
            </p:nvSpPr>
            <p:spPr>
              <a:xfrm>
                <a:off x="5477" y="1073"/>
                <a:ext cx="38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85" name="Rectangle 159"/>
              <p:cNvSpPr/>
              <p:nvPr/>
            </p:nvSpPr>
            <p:spPr>
              <a:xfrm>
                <a:off x="5481" y="1077"/>
                <a:ext cx="30" cy="16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86" name="Freeform 160"/>
              <p:cNvSpPr/>
              <p:nvPr/>
            </p:nvSpPr>
            <p:spPr>
              <a:xfrm>
                <a:off x="5474" y="1071"/>
                <a:ext cx="43" cy="41"/>
              </a:xfrm>
              <a:custGeom>
                <a:avLst/>
                <a:gdLst>
                  <a:gd name="txL" fmla="*/ 0 w 43"/>
                  <a:gd name="txT" fmla="*/ 0 h 41"/>
                  <a:gd name="txR" fmla="*/ 43 w 43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2" y="40"/>
                  </a:cxn>
                  <a:cxn ang="0">
                    <a:pos x="42" y="0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3" y="20"/>
                  </a:cxn>
                  <a:cxn ang="0">
                    <a:pos x="18" y="20"/>
                  </a:cxn>
                  <a:cxn ang="0">
                    <a:pos x="18" y="2"/>
                  </a:cxn>
                  <a:cxn ang="0">
                    <a:pos x="3" y="2"/>
                  </a:cxn>
                  <a:cxn ang="0">
                    <a:pos x="23" y="2"/>
                  </a:cxn>
                  <a:cxn ang="0">
                    <a:pos x="23" y="20"/>
                  </a:cxn>
                  <a:cxn ang="0">
                    <a:pos x="39" y="20"/>
                  </a:cxn>
                  <a:cxn ang="0">
                    <a:pos x="39" y="2"/>
                  </a:cxn>
                  <a:cxn ang="0">
                    <a:pos x="23" y="2"/>
                  </a:cxn>
                  <a:cxn ang="0">
                    <a:pos x="3" y="21"/>
                  </a:cxn>
                  <a:cxn ang="0">
                    <a:pos x="3" y="38"/>
                  </a:cxn>
                  <a:cxn ang="0">
                    <a:pos x="18" y="38"/>
                  </a:cxn>
                  <a:cxn ang="0">
                    <a:pos x="18" y="21"/>
                  </a:cxn>
                  <a:cxn ang="0">
                    <a:pos x="3" y="21"/>
                  </a:cxn>
                  <a:cxn ang="0">
                    <a:pos x="23" y="21"/>
                  </a:cxn>
                  <a:cxn ang="0">
                    <a:pos x="23" y="38"/>
                  </a:cxn>
                  <a:cxn ang="0">
                    <a:pos x="39" y="38"/>
                  </a:cxn>
                  <a:cxn ang="0">
                    <a:pos x="39" y="21"/>
                  </a:cxn>
                  <a:cxn ang="0">
                    <a:pos x="23" y="21"/>
                  </a:cxn>
                  <a:cxn ang="0">
                    <a:pos x="0" y="0"/>
                  </a:cxn>
                </a:cxnLst>
                <a:rect l="txL" t="txT" r="txR" b="txB"/>
                <a:pathLst>
                  <a:path w="43" h="41">
                    <a:moveTo>
                      <a:pt x="0" y="0"/>
                    </a:moveTo>
                    <a:lnTo>
                      <a:pt x="0" y="40"/>
                    </a:lnTo>
                    <a:lnTo>
                      <a:pt x="42" y="40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3" y="20"/>
                    </a:lnTo>
                    <a:lnTo>
                      <a:pt x="18" y="20"/>
                    </a:lnTo>
                    <a:lnTo>
                      <a:pt x="18" y="2"/>
                    </a:lnTo>
                    <a:lnTo>
                      <a:pt x="3" y="2"/>
                    </a:lnTo>
                    <a:lnTo>
                      <a:pt x="23" y="2"/>
                    </a:lnTo>
                    <a:lnTo>
                      <a:pt x="23" y="20"/>
                    </a:lnTo>
                    <a:lnTo>
                      <a:pt x="39" y="20"/>
                    </a:lnTo>
                    <a:lnTo>
                      <a:pt x="39" y="2"/>
                    </a:lnTo>
                    <a:lnTo>
                      <a:pt x="23" y="2"/>
                    </a:lnTo>
                    <a:lnTo>
                      <a:pt x="3" y="21"/>
                    </a:lnTo>
                    <a:lnTo>
                      <a:pt x="3" y="38"/>
                    </a:lnTo>
                    <a:lnTo>
                      <a:pt x="18" y="38"/>
                    </a:lnTo>
                    <a:lnTo>
                      <a:pt x="18" y="21"/>
                    </a:lnTo>
                    <a:lnTo>
                      <a:pt x="3" y="21"/>
                    </a:lnTo>
                    <a:lnTo>
                      <a:pt x="23" y="21"/>
                    </a:lnTo>
                    <a:lnTo>
                      <a:pt x="23" y="38"/>
                    </a:lnTo>
                    <a:lnTo>
                      <a:pt x="39" y="38"/>
                    </a:lnTo>
                    <a:lnTo>
                      <a:pt x="39" y="21"/>
                    </a:lnTo>
                    <a:lnTo>
                      <a:pt x="23" y="2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87" name="Rectangle 161"/>
              <p:cNvSpPr/>
              <p:nvPr/>
            </p:nvSpPr>
            <p:spPr>
              <a:xfrm>
                <a:off x="5533" y="1028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88" name="Rectangle 162"/>
              <p:cNvSpPr/>
              <p:nvPr/>
            </p:nvSpPr>
            <p:spPr>
              <a:xfrm>
                <a:off x="5529" y="1001"/>
                <a:ext cx="39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89" name="Rectangle 163"/>
              <p:cNvSpPr/>
              <p:nvPr/>
            </p:nvSpPr>
            <p:spPr>
              <a:xfrm>
                <a:off x="5533" y="1005"/>
                <a:ext cx="31" cy="17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90" name="Freeform 164"/>
              <p:cNvSpPr/>
              <p:nvPr/>
            </p:nvSpPr>
            <p:spPr>
              <a:xfrm>
                <a:off x="5527" y="1000"/>
                <a:ext cx="42" cy="41"/>
              </a:xfrm>
              <a:custGeom>
                <a:avLst/>
                <a:gdLst>
                  <a:gd name="txL" fmla="*/ 0 w 42"/>
                  <a:gd name="txT" fmla="*/ 0 h 41"/>
                  <a:gd name="txR" fmla="*/ 42 w 42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1" y="40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18"/>
                  </a:cxn>
                  <a:cxn ang="0">
                    <a:pos x="18" y="18"/>
                  </a:cxn>
                  <a:cxn ang="0">
                    <a:pos x="18" y="2"/>
                  </a:cxn>
                  <a:cxn ang="0">
                    <a:pos x="2" y="2"/>
                  </a:cxn>
                  <a:cxn ang="0">
                    <a:pos x="23" y="2"/>
                  </a:cxn>
                  <a:cxn ang="0">
                    <a:pos x="23" y="18"/>
                  </a:cxn>
                  <a:cxn ang="0">
                    <a:pos x="39" y="18"/>
                  </a:cxn>
                  <a:cxn ang="0">
                    <a:pos x="39" y="2"/>
                  </a:cxn>
                  <a:cxn ang="0">
                    <a:pos x="23" y="2"/>
                  </a:cxn>
                  <a:cxn ang="0">
                    <a:pos x="2" y="20"/>
                  </a:cxn>
                  <a:cxn ang="0">
                    <a:pos x="2" y="37"/>
                  </a:cxn>
                  <a:cxn ang="0">
                    <a:pos x="18" y="37"/>
                  </a:cxn>
                  <a:cxn ang="0">
                    <a:pos x="18" y="20"/>
                  </a:cxn>
                  <a:cxn ang="0">
                    <a:pos x="2" y="20"/>
                  </a:cxn>
                  <a:cxn ang="0">
                    <a:pos x="23" y="20"/>
                  </a:cxn>
                  <a:cxn ang="0">
                    <a:pos x="23" y="37"/>
                  </a:cxn>
                  <a:cxn ang="0">
                    <a:pos x="39" y="37"/>
                  </a:cxn>
                  <a:cxn ang="0">
                    <a:pos x="39" y="20"/>
                  </a:cxn>
                  <a:cxn ang="0">
                    <a:pos x="23" y="20"/>
                  </a:cxn>
                  <a:cxn ang="0">
                    <a:pos x="0" y="0"/>
                  </a:cxn>
                </a:cxnLst>
                <a:rect l="txL" t="txT" r="txR" b="txB"/>
                <a:pathLst>
                  <a:path w="42" h="41">
                    <a:moveTo>
                      <a:pt x="0" y="0"/>
                    </a:moveTo>
                    <a:lnTo>
                      <a:pt x="0" y="40"/>
                    </a:lnTo>
                    <a:lnTo>
                      <a:pt x="41" y="40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18"/>
                    </a:lnTo>
                    <a:lnTo>
                      <a:pt x="18" y="18"/>
                    </a:lnTo>
                    <a:lnTo>
                      <a:pt x="18" y="2"/>
                    </a:lnTo>
                    <a:lnTo>
                      <a:pt x="2" y="2"/>
                    </a:lnTo>
                    <a:lnTo>
                      <a:pt x="23" y="2"/>
                    </a:lnTo>
                    <a:lnTo>
                      <a:pt x="23" y="18"/>
                    </a:lnTo>
                    <a:lnTo>
                      <a:pt x="39" y="18"/>
                    </a:lnTo>
                    <a:lnTo>
                      <a:pt x="39" y="2"/>
                    </a:lnTo>
                    <a:lnTo>
                      <a:pt x="23" y="2"/>
                    </a:lnTo>
                    <a:lnTo>
                      <a:pt x="2" y="20"/>
                    </a:lnTo>
                    <a:lnTo>
                      <a:pt x="2" y="37"/>
                    </a:lnTo>
                    <a:lnTo>
                      <a:pt x="18" y="37"/>
                    </a:lnTo>
                    <a:lnTo>
                      <a:pt x="18" y="20"/>
                    </a:lnTo>
                    <a:lnTo>
                      <a:pt x="2" y="20"/>
                    </a:lnTo>
                    <a:lnTo>
                      <a:pt x="23" y="20"/>
                    </a:lnTo>
                    <a:lnTo>
                      <a:pt x="23" y="37"/>
                    </a:lnTo>
                    <a:lnTo>
                      <a:pt x="39" y="37"/>
                    </a:lnTo>
                    <a:lnTo>
                      <a:pt x="39" y="20"/>
                    </a:lnTo>
                    <a:lnTo>
                      <a:pt x="23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91" name="Rectangle 165"/>
              <p:cNvSpPr/>
              <p:nvPr/>
            </p:nvSpPr>
            <p:spPr>
              <a:xfrm>
                <a:off x="5533" y="1099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92" name="Rectangle 166"/>
              <p:cNvSpPr/>
              <p:nvPr/>
            </p:nvSpPr>
            <p:spPr>
              <a:xfrm>
                <a:off x="5529" y="1073"/>
                <a:ext cx="39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93" name="Rectangle 167"/>
              <p:cNvSpPr/>
              <p:nvPr/>
            </p:nvSpPr>
            <p:spPr>
              <a:xfrm>
                <a:off x="5533" y="1077"/>
                <a:ext cx="31" cy="16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94" name="Freeform 168"/>
              <p:cNvSpPr/>
              <p:nvPr/>
            </p:nvSpPr>
            <p:spPr>
              <a:xfrm>
                <a:off x="5527" y="1071"/>
                <a:ext cx="42" cy="41"/>
              </a:xfrm>
              <a:custGeom>
                <a:avLst/>
                <a:gdLst>
                  <a:gd name="txL" fmla="*/ 0 w 42"/>
                  <a:gd name="txT" fmla="*/ 0 h 41"/>
                  <a:gd name="txR" fmla="*/ 42 w 42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1" y="40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0"/>
                  </a:cxn>
                  <a:cxn ang="0">
                    <a:pos x="18" y="20"/>
                  </a:cxn>
                  <a:cxn ang="0">
                    <a:pos x="18" y="2"/>
                  </a:cxn>
                  <a:cxn ang="0">
                    <a:pos x="2" y="2"/>
                  </a:cxn>
                  <a:cxn ang="0">
                    <a:pos x="23" y="2"/>
                  </a:cxn>
                  <a:cxn ang="0">
                    <a:pos x="23" y="20"/>
                  </a:cxn>
                  <a:cxn ang="0">
                    <a:pos x="39" y="20"/>
                  </a:cxn>
                  <a:cxn ang="0">
                    <a:pos x="39" y="2"/>
                  </a:cxn>
                  <a:cxn ang="0">
                    <a:pos x="23" y="2"/>
                  </a:cxn>
                  <a:cxn ang="0">
                    <a:pos x="2" y="21"/>
                  </a:cxn>
                  <a:cxn ang="0">
                    <a:pos x="2" y="38"/>
                  </a:cxn>
                  <a:cxn ang="0">
                    <a:pos x="18" y="38"/>
                  </a:cxn>
                  <a:cxn ang="0">
                    <a:pos x="18" y="21"/>
                  </a:cxn>
                  <a:cxn ang="0">
                    <a:pos x="2" y="21"/>
                  </a:cxn>
                  <a:cxn ang="0">
                    <a:pos x="23" y="21"/>
                  </a:cxn>
                  <a:cxn ang="0">
                    <a:pos x="23" y="38"/>
                  </a:cxn>
                  <a:cxn ang="0">
                    <a:pos x="39" y="38"/>
                  </a:cxn>
                  <a:cxn ang="0">
                    <a:pos x="39" y="21"/>
                  </a:cxn>
                  <a:cxn ang="0">
                    <a:pos x="23" y="21"/>
                  </a:cxn>
                  <a:cxn ang="0">
                    <a:pos x="0" y="0"/>
                  </a:cxn>
                </a:cxnLst>
                <a:rect l="txL" t="txT" r="txR" b="txB"/>
                <a:pathLst>
                  <a:path w="42" h="41">
                    <a:moveTo>
                      <a:pt x="0" y="0"/>
                    </a:moveTo>
                    <a:lnTo>
                      <a:pt x="0" y="40"/>
                    </a:lnTo>
                    <a:lnTo>
                      <a:pt x="41" y="40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0"/>
                    </a:lnTo>
                    <a:lnTo>
                      <a:pt x="18" y="20"/>
                    </a:lnTo>
                    <a:lnTo>
                      <a:pt x="18" y="2"/>
                    </a:lnTo>
                    <a:lnTo>
                      <a:pt x="2" y="2"/>
                    </a:lnTo>
                    <a:lnTo>
                      <a:pt x="23" y="2"/>
                    </a:lnTo>
                    <a:lnTo>
                      <a:pt x="23" y="20"/>
                    </a:lnTo>
                    <a:lnTo>
                      <a:pt x="39" y="20"/>
                    </a:lnTo>
                    <a:lnTo>
                      <a:pt x="39" y="2"/>
                    </a:lnTo>
                    <a:lnTo>
                      <a:pt x="23" y="2"/>
                    </a:lnTo>
                    <a:lnTo>
                      <a:pt x="2" y="21"/>
                    </a:lnTo>
                    <a:lnTo>
                      <a:pt x="2" y="38"/>
                    </a:lnTo>
                    <a:lnTo>
                      <a:pt x="18" y="38"/>
                    </a:lnTo>
                    <a:lnTo>
                      <a:pt x="18" y="21"/>
                    </a:lnTo>
                    <a:lnTo>
                      <a:pt x="2" y="21"/>
                    </a:lnTo>
                    <a:lnTo>
                      <a:pt x="23" y="21"/>
                    </a:lnTo>
                    <a:lnTo>
                      <a:pt x="23" y="38"/>
                    </a:lnTo>
                    <a:lnTo>
                      <a:pt x="39" y="38"/>
                    </a:lnTo>
                    <a:lnTo>
                      <a:pt x="39" y="21"/>
                    </a:lnTo>
                    <a:lnTo>
                      <a:pt x="23" y="2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95" name="Rectangle 169"/>
              <p:cNvSpPr/>
              <p:nvPr/>
            </p:nvSpPr>
            <p:spPr>
              <a:xfrm>
                <a:off x="5588" y="1028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96" name="Rectangle 170"/>
              <p:cNvSpPr/>
              <p:nvPr/>
            </p:nvSpPr>
            <p:spPr>
              <a:xfrm>
                <a:off x="5584" y="1001"/>
                <a:ext cx="38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97" name="Rectangle 171"/>
              <p:cNvSpPr/>
              <p:nvPr/>
            </p:nvSpPr>
            <p:spPr>
              <a:xfrm>
                <a:off x="5588" y="1005"/>
                <a:ext cx="30" cy="17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98" name="Freeform 172"/>
              <p:cNvSpPr/>
              <p:nvPr/>
            </p:nvSpPr>
            <p:spPr>
              <a:xfrm>
                <a:off x="5583" y="1000"/>
                <a:ext cx="42" cy="41"/>
              </a:xfrm>
              <a:custGeom>
                <a:avLst/>
                <a:gdLst>
                  <a:gd name="txL" fmla="*/ 0 w 42"/>
                  <a:gd name="txT" fmla="*/ 0 h 41"/>
                  <a:gd name="txR" fmla="*/ 42 w 42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1" y="40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1" y="2"/>
                  </a:cxn>
                  <a:cxn ang="0">
                    <a:pos x="1" y="18"/>
                  </a:cxn>
                  <a:cxn ang="0">
                    <a:pos x="16" y="18"/>
                  </a:cxn>
                  <a:cxn ang="0">
                    <a:pos x="16" y="2"/>
                  </a:cxn>
                  <a:cxn ang="0">
                    <a:pos x="1" y="2"/>
                  </a:cxn>
                  <a:cxn ang="0">
                    <a:pos x="22" y="2"/>
                  </a:cxn>
                  <a:cxn ang="0">
                    <a:pos x="22" y="18"/>
                  </a:cxn>
                  <a:cxn ang="0">
                    <a:pos x="38" y="18"/>
                  </a:cxn>
                  <a:cxn ang="0">
                    <a:pos x="38" y="2"/>
                  </a:cxn>
                  <a:cxn ang="0">
                    <a:pos x="22" y="2"/>
                  </a:cxn>
                  <a:cxn ang="0">
                    <a:pos x="1" y="20"/>
                  </a:cxn>
                  <a:cxn ang="0">
                    <a:pos x="1" y="37"/>
                  </a:cxn>
                  <a:cxn ang="0">
                    <a:pos x="16" y="37"/>
                  </a:cxn>
                  <a:cxn ang="0">
                    <a:pos x="16" y="20"/>
                  </a:cxn>
                  <a:cxn ang="0">
                    <a:pos x="1" y="20"/>
                  </a:cxn>
                  <a:cxn ang="0">
                    <a:pos x="22" y="20"/>
                  </a:cxn>
                  <a:cxn ang="0">
                    <a:pos x="22" y="37"/>
                  </a:cxn>
                  <a:cxn ang="0">
                    <a:pos x="38" y="37"/>
                  </a:cxn>
                  <a:cxn ang="0">
                    <a:pos x="38" y="20"/>
                  </a:cxn>
                  <a:cxn ang="0">
                    <a:pos x="22" y="20"/>
                  </a:cxn>
                  <a:cxn ang="0">
                    <a:pos x="0" y="0"/>
                  </a:cxn>
                </a:cxnLst>
                <a:rect l="txL" t="txT" r="txR" b="txB"/>
                <a:pathLst>
                  <a:path w="42" h="41">
                    <a:moveTo>
                      <a:pt x="0" y="0"/>
                    </a:moveTo>
                    <a:lnTo>
                      <a:pt x="0" y="40"/>
                    </a:lnTo>
                    <a:lnTo>
                      <a:pt x="41" y="40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18"/>
                    </a:lnTo>
                    <a:lnTo>
                      <a:pt x="16" y="18"/>
                    </a:lnTo>
                    <a:lnTo>
                      <a:pt x="16" y="2"/>
                    </a:lnTo>
                    <a:lnTo>
                      <a:pt x="1" y="2"/>
                    </a:lnTo>
                    <a:lnTo>
                      <a:pt x="22" y="2"/>
                    </a:lnTo>
                    <a:lnTo>
                      <a:pt x="22" y="18"/>
                    </a:lnTo>
                    <a:lnTo>
                      <a:pt x="38" y="18"/>
                    </a:lnTo>
                    <a:lnTo>
                      <a:pt x="38" y="2"/>
                    </a:lnTo>
                    <a:lnTo>
                      <a:pt x="22" y="2"/>
                    </a:lnTo>
                    <a:lnTo>
                      <a:pt x="1" y="20"/>
                    </a:lnTo>
                    <a:lnTo>
                      <a:pt x="1" y="37"/>
                    </a:lnTo>
                    <a:lnTo>
                      <a:pt x="16" y="37"/>
                    </a:lnTo>
                    <a:lnTo>
                      <a:pt x="16" y="20"/>
                    </a:lnTo>
                    <a:lnTo>
                      <a:pt x="1" y="20"/>
                    </a:lnTo>
                    <a:lnTo>
                      <a:pt x="22" y="20"/>
                    </a:lnTo>
                    <a:lnTo>
                      <a:pt x="22" y="37"/>
                    </a:lnTo>
                    <a:lnTo>
                      <a:pt x="38" y="37"/>
                    </a:lnTo>
                    <a:lnTo>
                      <a:pt x="38" y="20"/>
                    </a:lnTo>
                    <a:lnTo>
                      <a:pt x="22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99" name="Rectangle 173"/>
              <p:cNvSpPr/>
              <p:nvPr/>
            </p:nvSpPr>
            <p:spPr>
              <a:xfrm>
                <a:off x="5588" y="1099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00" name="Rectangle 174"/>
              <p:cNvSpPr/>
              <p:nvPr/>
            </p:nvSpPr>
            <p:spPr>
              <a:xfrm>
                <a:off x="5584" y="1073"/>
                <a:ext cx="38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01" name="Rectangle 175"/>
              <p:cNvSpPr/>
              <p:nvPr/>
            </p:nvSpPr>
            <p:spPr>
              <a:xfrm>
                <a:off x="5588" y="1077"/>
                <a:ext cx="30" cy="16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02" name="Freeform 176"/>
              <p:cNvSpPr/>
              <p:nvPr/>
            </p:nvSpPr>
            <p:spPr>
              <a:xfrm>
                <a:off x="5583" y="1071"/>
                <a:ext cx="42" cy="41"/>
              </a:xfrm>
              <a:custGeom>
                <a:avLst/>
                <a:gdLst>
                  <a:gd name="txL" fmla="*/ 0 w 42"/>
                  <a:gd name="txT" fmla="*/ 0 h 41"/>
                  <a:gd name="txR" fmla="*/ 42 w 42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1" y="40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1" y="2"/>
                  </a:cxn>
                  <a:cxn ang="0">
                    <a:pos x="1" y="20"/>
                  </a:cxn>
                  <a:cxn ang="0">
                    <a:pos x="16" y="20"/>
                  </a:cxn>
                  <a:cxn ang="0">
                    <a:pos x="16" y="2"/>
                  </a:cxn>
                  <a:cxn ang="0">
                    <a:pos x="1" y="2"/>
                  </a:cxn>
                  <a:cxn ang="0">
                    <a:pos x="22" y="2"/>
                  </a:cxn>
                  <a:cxn ang="0">
                    <a:pos x="22" y="20"/>
                  </a:cxn>
                  <a:cxn ang="0">
                    <a:pos x="38" y="20"/>
                  </a:cxn>
                  <a:cxn ang="0">
                    <a:pos x="38" y="2"/>
                  </a:cxn>
                  <a:cxn ang="0">
                    <a:pos x="22" y="2"/>
                  </a:cxn>
                  <a:cxn ang="0">
                    <a:pos x="1" y="21"/>
                  </a:cxn>
                  <a:cxn ang="0">
                    <a:pos x="1" y="38"/>
                  </a:cxn>
                  <a:cxn ang="0">
                    <a:pos x="16" y="38"/>
                  </a:cxn>
                  <a:cxn ang="0">
                    <a:pos x="16" y="21"/>
                  </a:cxn>
                  <a:cxn ang="0">
                    <a:pos x="1" y="21"/>
                  </a:cxn>
                  <a:cxn ang="0">
                    <a:pos x="22" y="21"/>
                  </a:cxn>
                  <a:cxn ang="0">
                    <a:pos x="22" y="38"/>
                  </a:cxn>
                  <a:cxn ang="0">
                    <a:pos x="38" y="38"/>
                  </a:cxn>
                  <a:cxn ang="0">
                    <a:pos x="38" y="21"/>
                  </a:cxn>
                  <a:cxn ang="0">
                    <a:pos x="22" y="21"/>
                  </a:cxn>
                  <a:cxn ang="0">
                    <a:pos x="0" y="0"/>
                  </a:cxn>
                </a:cxnLst>
                <a:rect l="txL" t="txT" r="txR" b="txB"/>
                <a:pathLst>
                  <a:path w="42" h="41">
                    <a:moveTo>
                      <a:pt x="0" y="0"/>
                    </a:moveTo>
                    <a:lnTo>
                      <a:pt x="0" y="40"/>
                    </a:lnTo>
                    <a:lnTo>
                      <a:pt x="41" y="40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20"/>
                    </a:lnTo>
                    <a:lnTo>
                      <a:pt x="16" y="20"/>
                    </a:lnTo>
                    <a:lnTo>
                      <a:pt x="16" y="2"/>
                    </a:lnTo>
                    <a:lnTo>
                      <a:pt x="1" y="2"/>
                    </a:lnTo>
                    <a:lnTo>
                      <a:pt x="22" y="2"/>
                    </a:lnTo>
                    <a:lnTo>
                      <a:pt x="22" y="20"/>
                    </a:lnTo>
                    <a:lnTo>
                      <a:pt x="38" y="20"/>
                    </a:lnTo>
                    <a:lnTo>
                      <a:pt x="38" y="2"/>
                    </a:lnTo>
                    <a:lnTo>
                      <a:pt x="22" y="2"/>
                    </a:lnTo>
                    <a:lnTo>
                      <a:pt x="1" y="21"/>
                    </a:lnTo>
                    <a:lnTo>
                      <a:pt x="1" y="38"/>
                    </a:lnTo>
                    <a:lnTo>
                      <a:pt x="16" y="38"/>
                    </a:lnTo>
                    <a:lnTo>
                      <a:pt x="16" y="21"/>
                    </a:lnTo>
                    <a:lnTo>
                      <a:pt x="1" y="21"/>
                    </a:lnTo>
                    <a:lnTo>
                      <a:pt x="22" y="21"/>
                    </a:lnTo>
                    <a:lnTo>
                      <a:pt x="22" y="38"/>
                    </a:lnTo>
                    <a:lnTo>
                      <a:pt x="38" y="38"/>
                    </a:lnTo>
                    <a:lnTo>
                      <a:pt x="38" y="21"/>
                    </a:lnTo>
                    <a:lnTo>
                      <a:pt x="22" y="2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803" name="Rectangle 177"/>
              <p:cNvSpPr/>
              <p:nvPr/>
            </p:nvSpPr>
            <p:spPr>
              <a:xfrm>
                <a:off x="5640" y="1028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04" name="Rectangle 178"/>
              <p:cNvSpPr/>
              <p:nvPr/>
            </p:nvSpPr>
            <p:spPr>
              <a:xfrm>
                <a:off x="5636" y="1001"/>
                <a:ext cx="39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05" name="Rectangle 179"/>
              <p:cNvSpPr/>
              <p:nvPr/>
            </p:nvSpPr>
            <p:spPr>
              <a:xfrm>
                <a:off x="5640" y="1005"/>
                <a:ext cx="31" cy="17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06" name="Freeform 180"/>
              <p:cNvSpPr/>
              <p:nvPr/>
            </p:nvSpPr>
            <p:spPr>
              <a:xfrm>
                <a:off x="5634" y="1000"/>
                <a:ext cx="42" cy="41"/>
              </a:xfrm>
              <a:custGeom>
                <a:avLst/>
                <a:gdLst>
                  <a:gd name="txL" fmla="*/ 0 w 42"/>
                  <a:gd name="txT" fmla="*/ 0 h 41"/>
                  <a:gd name="txR" fmla="*/ 42 w 42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1" y="40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18"/>
                  </a:cxn>
                  <a:cxn ang="0">
                    <a:pos x="18" y="18"/>
                  </a:cxn>
                  <a:cxn ang="0">
                    <a:pos x="18" y="2"/>
                  </a:cxn>
                  <a:cxn ang="0">
                    <a:pos x="2" y="2"/>
                  </a:cxn>
                  <a:cxn ang="0">
                    <a:pos x="23" y="2"/>
                  </a:cxn>
                  <a:cxn ang="0">
                    <a:pos x="23" y="18"/>
                  </a:cxn>
                  <a:cxn ang="0">
                    <a:pos x="39" y="18"/>
                  </a:cxn>
                  <a:cxn ang="0">
                    <a:pos x="39" y="2"/>
                  </a:cxn>
                  <a:cxn ang="0">
                    <a:pos x="23" y="2"/>
                  </a:cxn>
                  <a:cxn ang="0">
                    <a:pos x="2" y="20"/>
                  </a:cxn>
                  <a:cxn ang="0">
                    <a:pos x="2" y="37"/>
                  </a:cxn>
                  <a:cxn ang="0">
                    <a:pos x="18" y="37"/>
                  </a:cxn>
                  <a:cxn ang="0">
                    <a:pos x="18" y="20"/>
                  </a:cxn>
                  <a:cxn ang="0">
                    <a:pos x="2" y="20"/>
                  </a:cxn>
                  <a:cxn ang="0">
                    <a:pos x="23" y="20"/>
                  </a:cxn>
                  <a:cxn ang="0">
                    <a:pos x="23" y="37"/>
                  </a:cxn>
                  <a:cxn ang="0">
                    <a:pos x="39" y="37"/>
                  </a:cxn>
                  <a:cxn ang="0">
                    <a:pos x="39" y="20"/>
                  </a:cxn>
                  <a:cxn ang="0">
                    <a:pos x="23" y="20"/>
                  </a:cxn>
                  <a:cxn ang="0">
                    <a:pos x="0" y="0"/>
                  </a:cxn>
                </a:cxnLst>
                <a:rect l="txL" t="txT" r="txR" b="txB"/>
                <a:pathLst>
                  <a:path w="42" h="41">
                    <a:moveTo>
                      <a:pt x="0" y="0"/>
                    </a:moveTo>
                    <a:lnTo>
                      <a:pt x="0" y="40"/>
                    </a:lnTo>
                    <a:lnTo>
                      <a:pt x="41" y="40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18"/>
                    </a:lnTo>
                    <a:lnTo>
                      <a:pt x="18" y="18"/>
                    </a:lnTo>
                    <a:lnTo>
                      <a:pt x="18" y="2"/>
                    </a:lnTo>
                    <a:lnTo>
                      <a:pt x="2" y="2"/>
                    </a:lnTo>
                    <a:lnTo>
                      <a:pt x="23" y="2"/>
                    </a:lnTo>
                    <a:lnTo>
                      <a:pt x="23" y="18"/>
                    </a:lnTo>
                    <a:lnTo>
                      <a:pt x="39" y="18"/>
                    </a:lnTo>
                    <a:lnTo>
                      <a:pt x="39" y="2"/>
                    </a:lnTo>
                    <a:lnTo>
                      <a:pt x="23" y="2"/>
                    </a:lnTo>
                    <a:lnTo>
                      <a:pt x="2" y="20"/>
                    </a:lnTo>
                    <a:lnTo>
                      <a:pt x="2" y="37"/>
                    </a:lnTo>
                    <a:lnTo>
                      <a:pt x="18" y="37"/>
                    </a:lnTo>
                    <a:lnTo>
                      <a:pt x="18" y="20"/>
                    </a:lnTo>
                    <a:lnTo>
                      <a:pt x="2" y="20"/>
                    </a:lnTo>
                    <a:lnTo>
                      <a:pt x="23" y="20"/>
                    </a:lnTo>
                    <a:lnTo>
                      <a:pt x="23" y="37"/>
                    </a:lnTo>
                    <a:lnTo>
                      <a:pt x="39" y="37"/>
                    </a:lnTo>
                    <a:lnTo>
                      <a:pt x="39" y="20"/>
                    </a:lnTo>
                    <a:lnTo>
                      <a:pt x="23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807" name="Rectangle 181"/>
              <p:cNvSpPr/>
              <p:nvPr/>
            </p:nvSpPr>
            <p:spPr>
              <a:xfrm>
                <a:off x="5640" y="1099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08" name="Rectangle 182"/>
              <p:cNvSpPr/>
              <p:nvPr/>
            </p:nvSpPr>
            <p:spPr>
              <a:xfrm>
                <a:off x="5636" y="1073"/>
                <a:ext cx="39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09" name="Rectangle 183"/>
              <p:cNvSpPr/>
              <p:nvPr/>
            </p:nvSpPr>
            <p:spPr>
              <a:xfrm>
                <a:off x="5640" y="1077"/>
                <a:ext cx="31" cy="16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10" name="Freeform 184"/>
              <p:cNvSpPr/>
              <p:nvPr/>
            </p:nvSpPr>
            <p:spPr>
              <a:xfrm>
                <a:off x="5634" y="1071"/>
                <a:ext cx="42" cy="41"/>
              </a:xfrm>
              <a:custGeom>
                <a:avLst/>
                <a:gdLst>
                  <a:gd name="txL" fmla="*/ 0 w 42"/>
                  <a:gd name="txT" fmla="*/ 0 h 41"/>
                  <a:gd name="txR" fmla="*/ 42 w 42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1" y="40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0"/>
                  </a:cxn>
                  <a:cxn ang="0">
                    <a:pos x="18" y="20"/>
                  </a:cxn>
                  <a:cxn ang="0">
                    <a:pos x="18" y="2"/>
                  </a:cxn>
                  <a:cxn ang="0">
                    <a:pos x="2" y="2"/>
                  </a:cxn>
                  <a:cxn ang="0">
                    <a:pos x="23" y="2"/>
                  </a:cxn>
                  <a:cxn ang="0">
                    <a:pos x="23" y="20"/>
                  </a:cxn>
                  <a:cxn ang="0">
                    <a:pos x="39" y="20"/>
                  </a:cxn>
                  <a:cxn ang="0">
                    <a:pos x="39" y="2"/>
                  </a:cxn>
                  <a:cxn ang="0">
                    <a:pos x="23" y="2"/>
                  </a:cxn>
                  <a:cxn ang="0">
                    <a:pos x="2" y="21"/>
                  </a:cxn>
                  <a:cxn ang="0">
                    <a:pos x="2" y="38"/>
                  </a:cxn>
                  <a:cxn ang="0">
                    <a:pos x="18" y="38"/>
                  </a:cxn>
                  <a:cxn ang="0">
                    <a:pos x="18" y="21"/>
                  </a:cxn>
                  <a:cxn ang="0">
                    <a:pos x="2" y="21"/>
                  </a:cxn>
                  <a:cxn ang="0">
                    <a:pos x="23" y="21"/>
                  </a:cxn>
                  <a:cxn ang="0">
                    <a:pos x="23" y="38"/>
                  </a:cxn>
                  <a:cxn ang="0">
                    <a:pos x="39" y="38"/>
                  </a:cxn>
                  <a:cxn ang="0">
                    <a:pos x="39" y="21"/>
                  </a:cxn>
                  <a:cxn ang="0">
                    <a:pos x="23" y="21"/>
                  </a:cxn>
                  <a:cxn ang="0">
                    <a:pos x="0" y="0"/>
                  </a:cxn>
                </a:cxnLst>
                <a:rect l="txL" t="txT" r="txR" b="txB"/>
                <a:pathLst>
                  <a:path w="42" h="41">
                    <a:moveTo>
                      <a:pt x="0" y="0"/>
                    </a:moveTo>
                    <a:lnTo>
                      <a:pt x="0" y="40"/>
                    </a:lnTo>
                    <a:lnTo>
                      <a:pt x="41" y="40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0"/>
                    </a:lnTo>
                    <a:lnTo>
                      <a:pt x="18" y="20"/>
                    </a:lnTo>
                    <a:lnTo>
                      <a:pt x="18" y="2"/>
                    </a:lnTo>
                    <a:lnTo>
                      <a:pt x="2" y="2"/>
                    </a:lnTo>
                    <a:lnTo>
                      <a:pt x="23" y="2"/>
                    </a:lnTo>
                    <a:lnTo>
                      <a:pt x="23" y="20"/>
                    </a:lnTo>
                    <a:lnTo>
                      <a:pt x="39" y="20"/>
                    </a:lnTo>
                    <a:lnTo>
                      <a:pt x="39" y="2"/>
                    </a:lnTo>
                    <a:lnTo>
                      <a:pt x="23" y="2"/>
                    </a:lnTo>
                    <a:lnTo>
                      <a:pt x="2" y="21"/>
                    </a:lnTo>
                    <a:lnTo>
                      <a:pt x="2" y="38"/>
                    </a:lnTo>
                    <a:lnTo>
                      <a:pt x="18" y="38"/>
                    </a:lnTo>
                    <a:lnTo>
                      <a:pt x="18" y="21"/>
                    </a:lnTo>
                    <a:lnTo>
                      <a:pt x="2" y="21"/>
                    </a:lnTo>
                    <a:lnTo>
                      <a:pt x="23" y="21"/>
                    </a:lnTo>
                    <a:lnTo>
                      <a:pt x="23" y="38"/>
                    </a:lnTo>
                    <a:lnTo>
                      <a:pt x="39" y="38"/>
                    </a:lnTo>
                    <a:lnTo>
                      <a:pt x="39" y="21"/>
                    </a:lnTo>
                    <a:lnTo>
                      <a:pt x="23" y="2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811" name="Rectangle 185"/>
              <p:cNvSpPr/>
              <p:nvPr/>
            </p:nvSpPr>
            <p:spPr>
              <a:xfrm>
                <a:off x="5852" y="1099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12" name="Rectangle 186"/>
              <p:cNvSpPr/>
              <p:nvPr/>
            </p:nvSpPr>
            <p:spPr>
              <a:xfrm>
                <a:off x="5848" y="1072"/>
                <a:ext cx="38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13" name="Rectangle 187"/>
              <p:cNvSpPr/>
              <p:nvPr/>
            </p:nvSpPr>
            <p:spPr>
              <a:xfrm>
                <a:off x="5852" y="1076"/>
                <a:ext cx="30" cy="16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14" name="Freeform 188"/>
              <p:cNvSpPr/>
              <p:nvPr/>
            </p:nvSpPr>
            <p:spPr>
              <a:xfrm>
                <a:off x="5847" y="1071"/>
                <a:ext cx="41" cy="41"/>
              </a:xfrm>
              <a:custGeom>
                <a:avLst/>
                <a:gdLst>
                  <a:gd name="txL" fmla="*/ 0 w 41"/>
                  <a:gd name="txT" fmla="*/ 0 h 41"/>
                  <a:gd name="txR" fmla="*/ 41 w 41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0" y="40"/>
                  </a:cxn>
                  <a:cxn ang="0">
                    <a:pos x="40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8"/>
                  </a:cxn>
                  <a:cxn ang="0">
                    <a:pos x="16" y="18"/>
                  </a:cxn>
                  <a:cxn ang="0">
                    <a:pos x="16" y="1"/>
                  </a:cxn>
                  <a:cxn ang="0">
                    <a:pos x="1" y="1"/>
                  </a:cxn>
                  <a:cxn ang="0">
                    <a:pos x="22" y="1"/>
                  </a:cxn>
                  <a:cxn ang="0">
                    <a:pos x="22" y="18"/>
                  </a:cxn>
                  <a:cxn ang="0">
                    <a:pos x="37" y="18"/>
                  </a:cxn>
                  <a:cxn ang="0">
                    <a:pos x="37" y="1"/>
                  </a:cxn>
                  <a:cxn ang="0">
                    <a:pos x="22" y="1"/>
                  </a:cxn>
                  <a:cxn ang="0">
                    <a:pos x="1" y="20"/>
                  </a:cxn>
                  <a:cxn ang="0">
                    <a:pos x="1" y="37"/>
                  </a:cxn>
                  <a:cxn ang="0">
                    <a:pos x="16" y="37"/>
                  </a:cxn>
                  <a:cxn ang="0">
                    <a:pos x="16" y="20"/>
                  </a:cxn>
                  <a:cxn ang="0">
                    <a:pos x="1" y="20"/>
                  </a:cxn>
                  <a:cxn ang="0">
                    <a:pos x="22" y="20"/>
                  </a:cxn>
                  <a:cxn ang="0">
                    <a:pos x="22" y="37"/>
                  </a:cxn>
                  <a:cxn ang="0">
                    <a:pos x="37" y="37"/>
                  </a:cxn>
                  <a:cxn ang="0">
                    <a:pos x="37" y="20"/>
                  </a:cxn>
                  <a:cxn ang="0">
                    <a:pos x="22" y="20"/>
                  </a:cxn>
                  <a:cxn ang="0">
                    <a:pos x="0" y="0"/>
                  </a:cxn>
                </a:cxnLst>
                <a:rect l="txL" t="txT" r="txR" b="txB"/>
                <a:pathLst>
                  <a:path w="41" h="41">
                    <a:moveTo>
                      <a:pt x="0" y="0"/>
                    </a:moveTo>
                    <a:lnTo>
                      <a:pt x="0" y="40"/>
                    </a:lnTo>
                    <a:lnTo>
                      <a:pt x="40" y="40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18"/>
                    </a:lnTo>
                    <a:lnTo>
                      <a:pt x="16" y="18"/>
                    </a:lnTo>
                    <a:lnTo>
                      <a:pt x="16" y="1"/>
                    </a:lnTo>
                    <a:lnTo>
                      <a:pt x="1" y="1"/>
                    </a:lnTo>
                    <a:lnTo>
                      <a:pt x="22" y="1"/>
                    </a:lnTo>
                    <a:lnTo>
                      <a:pt x="22" y="18"/>
                    </a:lnTo>
                    <a:lnTo>
                      <a:pt x="37" y="18"/>
                    </a:lnTo>
                    <a:lnTo>
                      <a:pt x="37" y="1"/>
                    </a:lnTo>
                    <a:lnTo>
                      <a:pt x="22" y="1"/>
                    </a:lnTo>
                    <a:lnTo>
                      <a:pt x="1" y="20"/>
                    </a:lnTo>
                    <a:lnTo>
                      <a:pt x="1" y="37"/>
                    </a:lnTo>
                    <a:lnTo>
                      <a:pt x="16" y="37"/>
                    </a:lnTo>
                    <a:lnTo>
                      <a:pt x="16" y="20"/>
                    </a:lnTo>
                    <a:lnTo>
                      <a:pt x="1" y="20"/>
                    </a:lnTo>
                    <a:lnTo>
                      <a:pt x="22" y="20"/>
                    </a:lnTo>
                    <a:lnTo>
                      <a:pt x="22" y="37"/>
                    </a:lnTo>
                    <a:lnTo>
                      <a:pt x="37" y="37"/>
                    </a:lnTo>
                    <a:lnTo>
                      <a:pt x="37" y="20"/>
                    </a:lnTo>
                    <a:lnTo>
                      <a:pt x="22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815" name="Rectangle 189"/>
              <p:cNvSpPr/>
              <p:nvPr/>
            </p:nvSpPr>
            <p:spPr>
              <a:xfrm>
                <a:off x="5799" y="1099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16" name="Rectangle 190"/>
              <p:cNvSpPr/>
              <p:nvPr/>
            </p:nvSpPr>
            <p:spPr>
              <a:xfrm>
                <a:off x="5795" y="1072"/>
                <a:ext cx="39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17" name="Rectangle 191"/>
              <p:cNvSpPr/>
              <p:nvPr/>
            </p:nvSpPr>
            <p:spPr>
              <a:xfrm>
                <a:off x="5799" y="1076"/>
                <a:ext cx="31" cy="16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18" name="Freeform 192"/>
              <p:cNvSpPr/>
              <p:nvPr/>
            </p:nvSpPr>
            <p:spPr>
              <a:xfrm>
                <a:off x="5793" y="1071"/>
                <a:ext cx="42" cy="41"/>
              </a:xfrm>
              <a:custGeom>
                <a:avLst/>
                <a:gdLst>
                  <a:gd name="txL" fmla="*/ 0 w 42"/>
                  <a:gd name="txT" fmla="*/ 0 h 41"/>
                  <a:gd name="txR" fmla="*/ 42 w 42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1" y="40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8"/>
                  </a:cxn>
                  <a:cxn ang="0">
                    <a:pos x="16" y="18"/>
                  </a:cxn>
                  <a:cxn ang="0">
                    <a:pos x="16" y="1"/>
                  </a:cxn>
                  <a:cxn ang="0">
                    <a:pos x="1" y="1"/>
                  </a:cxn>
                  <a:cxn ang="0">
                    <a:pos x="22" y="1"/>
                  </a:cxn>
                  <a:cxn ang="0">
                    <a:pos x="22" y="18"/>
                  </a:cxn>
                  <a:cxn ang="0">
                    <a:pos x="38" y="18"/>
                  </a:cxn>
                  <a:cxn ang="0">
                    <a:pos x="38" y="1"/>
                  </a:cxn>
                  <a:cxn ang="0">
                    <a:pos x="22" y="1"/>
                  </a:cxn>
                  <a:cxn ang="0">
                    <a:pos x="1" y="20"/>
                  </a:cxn>
                  <a:cxn ang="0">
                    <a:pos x="1" y="37"/>
                  </a:cxn>
                  <a:cxn ang="0">
                    <a:pos x="16" y="37"/>
                  </a:cxn>
                  <a:cxn ang="0">
                    <a:pos x="16" y="20"/>
                  </a:cxn>
                  <a:cxn ang="0">
                    <a:pos x="1" y="20"/>
                  </a:cxn>
                  <a:cxn ang="0">
                    <a:pos x="22" y="20"/>
                  </a:cxn>
                  <a:cxn ang="0">
                    <a:pos x="22" y="37"/>
                  </a:cxn>
                  <a:cxn ang="0">
                    <a:pos x="38" y="37"/>
                  </a:cxn>
                  <a:cxn ang="0">
                    <a:pos x="38" y="20"/>
                  </a:cxn>
                  <a:cxn ang="0">
                    <a:pos x="22" y="20"/>
                  </a:cxn>
                  <a:cxn ang="0">
                    <a:pos x="0" y="0"/>
                  </a:cxn>
                </a:cxnLst>
                <a:rect l="txL" t="txT" r="txR" b="txB"/>
                <a:pathLst>
                  <a:path w="42" h="41">
                    <a:moveTo>
                      <a:pt x="0" y="0"/>
                    </a:moveTo>
                    <a:lnTo>
                      <a:pt x="0" y="40"/>
                    </a:lnTo>
                    <a:lnTo>
                      <a:pt x="41" y="40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18"/>
                    </a:lnTo>
                    <a:lnTo>
                      <a:pt x="16" y="18"/>
                    </a:lnTo>
                    <a:lnTo>
                      <a:pt x="16" y="1"/>
                    </a:lnTo>
                    <a:lnTo>
                      <a:pt x="1" y="1"/>
                    </a:lnTo>
                    <a:lnTo>
                      <a:pt x="22" y="1"/>
                    </a:lnTo>
                    <a:lnTo>
                      <a:pt x="22" y="18"/>
                    </a:lnTo>
                    <a:lnTo>
                      <a:pt x="38" y="18"/>
                    </a:lnTo>
                    <a:lnTo>
                      <a:pt x="38" y="1"/>
                    </a:lnTo>
                    <a:lnTo>
                      <a:pt x="22" y="1"/>
                    </a:lnTo>
                    <a:lnTo>
                      <a:pt x="1" y="20"/>
                    </a:lnTo>
                    <a:lnTo>
                      <a:pt x="1" y="37"/>
                    </a:lnTo>
                    <a:lnTo>
                      <a:pt x="16" y="37"/>
                    </a:lnTo>
                    <a:lnTo>
                      <a:pt x="16" y="20"/>
                    </a:lnTo>
                    <a:lnTo>
                      <a:pt x="1" y="20"/>
                    </a:lnTo>
                    <a:lnTo>
                      <a:pt x="22" y="20"/>
                    </a:lnTo>
                    <a:lnTo>
                      <a:pt x="22" y="37"/>
                    </a:lnTo>
                    <a:lnTo>
                      <a:pt x="38" y="37"/>
                    </a:lnTo>
                    <a:lnTo>
                      <a:pt x="38" y="20"/>
                    </a:lnTo>
                    <a:lnTo>
                      <a:pt x="22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819" name="Rectangle 193"/>
              <p:cNvSpPr/>
              <p:nvPr/>
            </p:nvSpPr>
            <p:spPr>
              <a:xfrm>
                <a:off x="5903" y="1027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20" name="Rectangle 194"/>
              <p:cNvSpPr/>
              <p:nvPr/>
            </p:nvSpPr>
            <p:spPr>
              <a:xfrm>
                <a:off x="5899" y="1000"/>
                <a:ext cx="38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21" name="Rectangle 195"/>
              <p:cNvSpPr/>
              <p:nvPr/>
            </p:nvSpPr>
            <p:spPr>
              <a:xfrm>
                <a:off x="5903" y="1004"/>
                <a:ext cx="30" cy="16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22" name="Freeform 196"/>
              <p:cNvSpPr/>
              <p:nvPr/>
            </p:nvSpPr>
            <p:spPr>
              <a:xfrm>
                <a:off x="5897" y="999"/>
                <a:ext cx="43" cy="41"/>
              </a:xfrm>
              <a:custGeom>
                <a:avLst/>
                <a:gdLst>
                  <a:gd name="txL" fmla="*/ 0 w 43"/>
                  <a:gd name="txT" fmla="*/ 0 h 41"/>
                  <a:gd name="txR" fmla="*/ 43 w 43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2" y="40"/>
                  </a:cxn>
                  <a:cxn ang="0">
                    <a:pos x="42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8"/>
                  </a:cxn>
                  <a:cxn ang="0">
                    <a:pos x="17" y="18"/>
                  </a:cxn>
                  <a:cxn ang="0">
                    <a:pos x="17" y="1"/>
                  </a:cxn>
                  <a:cxn ang="0">
                    <a:pos x="1" y="1"/>
                  </a:cxn>
                  <a:cxn ang="0">
                    <a:pos x="22" y="1"/>
                  </a:cxn>
                  <a:cxn ang="0">
                    <a:pos x="22" y="18"/>
                  </a:cxn>
                  <a:cxn ang="0">
                    <a:pos x="39" y="18"/>
                  </a:cxn>
                  <a:cxn ang="0">
                    <a:pos x="39" y="1"/>
                  </a:cxn>
                  <a:cxn ang="0">
                    <a:pos x="22" y="1"/>
                  </a:cxn>
                  <a:cxn ang="0">
                    <a:pos x="1" y="20"/>
                  </a:cxn>
                  <a:cxn ang="0">
                    <a:pos x="1" y="37"/>
                  </a:cxn>
                  <a:cxn ang="0">
                    <a:pos x="17" y="37"/>
                  </a:cxn>
                  <a:cxn ang="0">
                    <a:pos x="17" y="20"/>
                  </a:cxn>
                  <a:cxn ang="0">
                    <a:pos x="1" y="20"/>
                  </a:cxn>
                  <a:cxn ang="0">
                    <a:pos x="22" y="20"/>
                  </a:cxn>
                  <a:cxn ang="0">
                    <a:pos x="22" y="37"/>
                  </a:cxn>
                  <a:cxn ang="0">
                    <a:pos x="39" y="37"/>
                  </a:cxn>
                  <a:cxn ang="0">
                    <a:pos x="39" y="20"/>
                  </a:cxn>
                  <a:cxn ang="0">
                    <a:pos x="22" y="20"/>
                  </a:cxn>
                  <a:cxn ang="0">
                    <a:pos x="0" y="0"/>
                  </a:cxn>
                </a:cxnLst>
                <a:rect l="txL" t="txT" r="txR" b="txB"/>
                <a:pathLst>
                  <a:path w="43" h="41">
                    <a:moveTo>
                      <a:pt x="0" y="0"/>
                    </a:moveTo>
                    <a:lnTo>
                      <a:pt x="0" y="40"/>
                    </a:lnTo>
                    <a:lnTo>
                      <a:pt x="42" y="40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18"/>
                    </a:lnTo>
                    <a:lnTo>
                      <a:pt x="17" y="18"/>
                    </a:lnTo>
                    <a:lnTo>
                      <a:pt x="17" y="1"/>
                    </a:lnTo>
                    <a:lnTo>
                      <a:pt x="1" y="1"/>
                    </a:lnTo>
                    <a:lnTo>
                      <a:pt x="22" y="1"/>
                    </a:lnTo>
                    <a:lnTo>
                      <a:pt x="22" y="18"/>
                    </a:lnTo>
                    <a:lnTo>
                      <a:pt x="39" y="18"/>
                    </a:lnTo>
                    <a:lnTo>
                      <a:pt x="39" y="1"/>
                    </a:lnTo>
                    <a:lnTo>
                      <a:pt x="22" y="1"/>
                    </a:lnTo>
                    <a:lnTo>
                      <a:pt x="1" y="20"/>
                    </a:lnTo>
                    <a:lnTo>
                      <a:pt x="1" y="37"/>
                    </a:lnTo>
                    <a:lnTo>
                      <a:pt x="17" y="37"/>
                    </a:lnTo>
                    <a:lnTo>
                      <a:pt x="17" y="20"/>
                    </a:lnTo>
                    <a:lnTo>
                      <a:pt x="1" y="20"/>
                    </a:lnTo>
                    <a:lnTo>
                      <a:pt x="22" y="20"/>
                    </a:lnTo>
                    <a:lnTo>
                      <a:pt x="22" y="37"/>
                    </a:lnTo>
                    <a:lnTo>
                      <a:pt x="39" y="37"/>
                    </a:lnTo>
                    <a:lnTo>
                      <a:pt x="39" y="20"/>
                    </a:lnTo>
                    <a:lnTo>
                      <a:pt x="22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823" name="Rectangle 197"/>
              <p:cNvSpPr/>
              <p:nvPr/>
            </p:nvSpPr>
            <p:spPr>
              <a:xfrm>
                <a:off x="5746" y="1027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24" name="Rectangle 198"/>
              <p:cNvSpPr/>
              <p:nvPr/>
            </p:nvSpPr>
            <p:spPr>
              <a:xfrm>
                <a:off x="5742" y="1001"/>
                <a:ext cx="39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25" name="Rectangle 199"/>
              <p:cNvSpPr/>
              <p:nvPr/>
            </p:nvSpPr>
            <p:spPr>
              <a:xfrm>
                <a:off x="5746" y="1005"/>
                <a:ext cx="31" cy="17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26" name="Freeform 200"/>
              <p:cNvSpPr/>
              <p:nvPr/>
            </p:nvSpPr>
            <p:spPr>
              <a:xfrm>
                <a:off x="5740" y="999"/>
                <a:ext cx="42" cy="41"/>
              </a:xfrm>
              <a:custGeom>
                <a:avLst/>
                <a:gdLst>
                  <a:gd name="txL" fmla="*/ 0 w 42"/>
                  <a:gd name="txT" fmla="*/ 0 h 41"/>
                  <a:gd name="txR" fmla="*/ 42 w 42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1" y="40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0"/>
                  </a:cxn>
                  <a:cxn ang="0">
                    <a:pos x="17" y="20"/>
                  </a:cxn>
                  <a:cxn ang="0">
                    <a:pos x="17" y="2"/>
                  </a:cxn>
                  <a:cxn ang="0">
                    <a:pos x="2" y="2"/>
                  </a:cxn>
                  <a:cxn ang="0">
                    <a:pos x="24" y="2"/>
                  </a:cxn>
                  <a:cxn ang="0">
                    <a:pos x="24" y="20"/>
                  </a:cxn>
                  <a:cxn ang="0">
                    <a:pos x="38" y="20"/>
                  </a:cxn>
                  <a:cxn ang="0">
                    <a:pos x="38" y="2"/>
                  </a:cxn>
                  <a:cxn ang="0">
                    <a:pos x="24" y="2"/>
                  </a:cxn>
                  <a:cxn ang="0">
                    <a:pos x="2" y="21"/>
                  </a:cxn>
                  <a:cxn ang="0">
                    <a:pos x="2" y="37"/>
                  </a:cxn>
                  <a:cxn ang="0">
                    <a:pos x="17" y="37"/>
                  </a:cxn>
                  <a:cxn ang="0">
                    <a:pos x="17" y="21"/>
                  </a:cxn>
                  <a:cxn ang="0">
                    <a:pos x="2" y="21"/>
                  </a:cxn>
                  <a:cxn ang="0">
                    <a:pos x="24" y="21"/>
                  </a:cxn>
                  <a:cxn ang="0">
                    <a:pos x="24" y="37"/>
                  </a:cxn>
                  <a:cxn ang="0">
                    <a:pos x="38" y="37"/>
                  </a:cxn>
                  <a:cxn ang="0">
                    <a:pos x="38" y="21"/>
                  </a:cxn>
                  <a:cxn ang="0">
                    <a:pos x="24" y="21"/>
                  </a:cxn>
                  <a:cxn ang="0">
                    <a:pos x="0" y="0"/>
                  </a:cxn>
                </a:cxnLst>
                <a:rect l="txL" t="txT" r="txR" b="txB"/>
                <a:pathLst>
                  <a:path w="42" h="41">
                    <a:moveTo>
                      <a:pt x="0" y="0"/>
                    </a:moveTo>
                    <a:lnTo>
                      <a:pt x="0" y="40"/>
                    </a:lnTo>
                    <a:lnTo>
                      <a:pt x="41" y="40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0"/>
                    </a:lnTo>
                    <a:lnTo>
                      <a:pt x="17" y="20"/>
                    </a:lnTo>
                    <a:lnTo>
                      <a:pt x="17" y="2"/>
                    </a:lnTo>
                    <a:lnTo>
                      <a:pt x="2" y="2"/>
                    </a:lnTo>
                    <a:lnTo>
                      <a:pt x="24" y="2"/>
                    </a:lnTo>
                    <a:lnTo>
                      <a:pt x="24" y="20"/>
                    </a:lnTo>
                    <a:lnTo>
                      <a:pt x="38" y="20"/>
                    </a:lnTo>
                    <a:lnTo>
                      <a:pt x="38" y="2"/>
                    </a:lnTo>
                    <a:lnTo>
                      <a:pt x="24" y="2"/>
                    </a:lnTo>
                    <a:lnTo>
                      <a:pt x="2" y="21"/>
                    </a:lnTo>
                    <a:lnTo>
                      <a:pt x="2" y="37"/>
                    </a:lnTo>
                    <a:lnTo>
                      <a:pt x="17" y="37"/>
                    </a:lnTo>
                    <a:lnTo>
                      <a:pt x="17" y="21"/>
                    </a:lnTo>
                    <a:lnTo>
                      <a:pt x="2" y="21"/>
                    </a:lnTo>
                    <a:lnTo>
                      <a:pt x="24" y="21"/>
                    </a:lnTo>
                    <a:lnTo>
                      <a:pt x="24" y="37"/>
                    </a:lnTo>
                    <a:lnTo>
                      <a:pt x="38" y="37"/>
                    </a:lnTo>
                    <a:lnTo>
                      <a:pt x="38" y="21"/>
                    </a:lnTo>
                    <a:lnTo>
                      <a:pt x="24" y="2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827" name="Rectangle 201"/>
              <p:cNvSpPr/>
              <p:nvPr/>
            </p:nvSpPr>
            <p:spPr>
              <a:xfrm>
                <a:off x="5693" y="1027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28" name="Rectangle 202"/>
              <p:cNvSpPr/>
              <p:nvPr/>
            </p:nvSpPr>
            <p:spPr>
              <a:xfrm>
                <a:off x="5689" y="1001"/>
                <a:ext cx="39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29" name="Rectangle 203"/>
              <p:cNvSpPr/>
              <p:nvPr/>
            </p:nvSpPr>
            <p:spPr>
              <a:xfrm>
                <a:off x="5693" y="1005"/>
                <a:ext cx="31" cy="17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30" name="Freeform 204"/>
              <p:cNvSpPr/>
              <p:nvPr/>
            </p:nvSpPr>
            <p:spPr>
              <a:xfrm>
                <a:off x="5688" y="999"/>
                <a:ext cx="41" cy="41"/>
              </a:xfrm>
              <a:custGeom>
                <a:avLst/>
                <a:gdLst>
                  <a:gd name="txL" fmla="*/ 0 w 41"/>
                  <a:gd name="txT" fmla="*/ 0 h 41"/>
                  <a:gd name="txR" fmla="*/ 41 w 41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0" y="40"/>
                  </a:cxn>
                  <a:cxn ang="0">
                    <a:pos x="4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0"/>
                  </a:cxn>
                  <a:cxn ang="0">
                    <a:pos x="17" y="20"/>
                  </a:cxn>
                  <a:cxn ang="0">
                    <a:pos x="17" y="2"/>
                  </a:cxn>
                  <a:cxn ang="0">
                    <a:pos x="2" y="2"/>
                  </a:cxn>
                  <a:cxn ang="0">
                    <a:pos x="23" y="2"/>
                  </a:cxn>
                  <a:cxn ang="0">
                    <a:pos x="23" y="20"/>
                  </a:cxn>
                  <a:cxn ang="0">
                    <a:pos x="38" y="20"/>
                  </a:cxn>
                  <a:cxn ang="0">
                    <a:pos x="38" y="2"/>
                  </a:cxn>
                  <a:cxn ang="0">
                    <a:pos x="23" y="2"/>
                  </a:cxn>
                  <a:cxn ang="0">
                    <a:pos x="2" y="21"/>
                  </a:cxn>
                  <a:cxn ang="0">
                    <a:pos x="2" y="37"/>
                  </a:cxn>
                  <a:cxn ang="0">
                    <a:pos x="17" y="37"/>
                  </a:cxn>
                  <a:cxn ang="0">
                    <a:pos x="17" y="21"/>
                  </a:cxn>
                  <a:cxn ang="0">
                    <a:pos x="2" y="21"/>
                  </a:cxn>
                  <a:cxn ang="0">
                    <a:pos x="23" y="21"/>
                  </a:cxn>
                  <a:cxn ang="0">
                    <a:pos x="23" y="37"/>
                  </a:cxn>
                  <a:cxn ang="0">
                    <a:pos x="38" y="37"/>
                  </a:cxn>
                  <a:cxn ang="0">
                    <a:pos x="38" y="21"/>
                  </a:cxn>
                  <a:cxn ang="0">
                    <a:pos x="23" y="21"/>
                  </a:cxn>
                  <a:cxn ang="0">
                    <a:pos x="0" y="0"/>
                  </a:cxn>
                </a:cxnLst>
                <a:rect l="txL" t="txT" r="txR" b="txB"/>
                <a:pathLst>
                  <a:path w="41" h="41">
                    <a:moveTo>
                      <a:pt x="0" y="0"/>
                    </a:moveTo>
                    <a:lnTo>
                      <a:pt x="0" y="40"/>
                    </a:lnTo>
                    <a:lnTo>
                      <a:pt x="40" y="40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0"/>
                    </a:lnTo>
                    <a:lnTo>
                      <a:pt x="17" y="20"/>
                    </a:lnTo>
                    <a:lnTo>
                      <a:pt x="17" y="2"/>
                    </a:lnTo>
                    <a:lnTo>
                      <a:pt x="2" y="2"/>
                    </a:lnTo>
                    <a:lnTo>
                      <a:pt x="23" y="2"/>
                    </a:lnTo>
                    <a:lnTo>
                      <a:pt x="23" y="20"/>
                    </a:lnTo>
                    <a:lnTo>
                      <a:pt x="38" y="20"/>
                    </a:lnTo>
                    <a:lnTo>
                      <a:pt x="38" y="2"/>
                    </a:lnTo>
                    <a:lnTo>
                      <a:pt x="23" y="2"/>
                    </a:lnTo>
                    <a:lnTo>
                      <a:pt x="2" y="21"/>
                    </a:lnTo>
                    <a:lnTo>
                      <a:pt x="2" y="37"/>
                    </a:lnTo>
                    <a:lnTo>
                      <a:pt x="17" y="37"/>
                    </a:lnTo>
                    <a:lnTo>
                      <a:pt x="17" y="21"/>
                    </a:lnTo>
                    <a:lnTo>
                      <a:pt x="2" y="21"/>
                    </a:lnTo>
                    <a:lnTo>
                      <a:pt x="23" y="21"/>
                    </a:lnTo>
                    <a:lnTo>
                      <a:pt x="23" y="37"/>
                    </a:lnTo>
                    <a:lnTo>
                      <a:pt x="38" y="37"/>
                    </a:lnTo>
                    <a:lnTo>
                      <a:pt x="38" y="21"/>
                    </a:lnTo>
                    <a:lnTo>
                      <a:pt x="23" y="2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831" name="Rectangle 205"/>
              <p:cNvSpPr/>
              <p:nvPr/>
            </p:nvSpPr>
            <p:spPr>
              <a:xfrm>
                <a:off x="5852" y="1027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32" name="Rectangle 206"/>
              <p:cNvSpPr/>
              <p:nvPr/>
            </p:nvSpPr>
            <p:spPr>
              <a:xfrm>
                <a:off x="5848" y="1000"/>
                <a:ext cx="39" cy="24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33" name="Rectangle 207"/>
              <p:cNvSpPr/>
              <p:nvPr/>
            </p:nvSpPr>
            <p:spPr>
              <a:xfrm>
                <a:off x="5852" y="1004"/>
                <a:ext cx="31" cy="18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34" name="Freeform 208"/>
              <p:cNvSpPr/>
              <p:nvPr/>
            </p:nvSpPr>
            <p:spPr>
              <a:xfrm>
                <a:off x="5847" y="999"/>
                <a:ext cx="41" cy="41"/>
              </a:xfrm>
              <a:custGeom>
                <a:avLst/>
                <a:gdLst>
                  <a:gd name="txL" fmla="*/ 0 w 41"/>
                  <a:gd name="txT" fmla="*/ 0 h 41"/>
                  <a:gd name="txR" fmla="*/ 41 w 41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0" y="40"/>
                  </a:cxn>
                  <a:cxn ang="0">
                    <a:pos x="40" y="0"/>
                  </a:cxn>
                  <a:cxn ang="0">
                    <a:pos x="0" y="0"/>
                  </a:cxn>
                  <a:cxn ang="0">
                    <a:pos x="1" y="2"/>
                  </a:cxn>
                  <a:cxn ang="0">
                    <a:pos x="1" y="20"/>
                  </a:cxn>
                  <a:cxn ang="0">
                    <a:pos x="16" y="20"/>
                  </a:cxn>
                  <a:cxn ang="0">
                    <a:pos x="16" y="2"/>
                  </a:cxn>
                  <a:cxn ang="0">
                    <a:pos x="1" y="2"/>
                  </a:cxn>
                  <a:cxn ang="0">
                    <a:pos x="22" y="2"/>
                  </a:cxn>
                  <a:cxn ang="0">
                    <a:pos x="22" y="20"/>
                  </a:cxn>
                  <a:cxn ang="0">
                    <a:pos x="37" y="20"/>
                  </a:cxn>
                  <a:cxn ang="0">
                    <a:pos x="37" y="2"/>
                  </a:cxn>
                  <a:cxn ang="0">
                    <a:pos x="22" y="2"/>
                  </a:cxn>
                  <a:cxn ang="0">
                    <a:pos x="1" y="20"/>
                  </a:cxn>
                  <a:cxn ang="0">
                    <a:pos x="1" y="37"/>
                  </a:cxn>
                  <a:cxn ang="0">
                    <a:pos x="16" y="37"/>
                  </a:cxn>
                  <a:cxn ang="0">
                    <a:pos x="16" y="20"/>
                  </a:cxn>
                  <a:cxn ang="0">
                    <a:pos x="1" y="20"/>
                  </a:cxn>
                  <a:cxn ang="0">
                    <a:pos x="22" y="20"/>
                  </a:cxn>
                  <a:cxn ang="0">
                    <a:pos x="22" y="37"/>
                  </a:cxn>
                  <a:cxn ang="0">
                    <a:pos x="37" y="37"/>
                  </a:cxn>
                  <a:cxn ang="0">
                    <a:pos x="37" y="20"/>
                  </a:cxn>
                  <a:cxn ang="0">
                    <a:pos x="22" y="20"/>
                  </a:cxn>
                  <a:cxn ang="0">
                    <a:pos x="0" y="0"/>
                  </a:cxn>
                </a:cxnLst>
                <a:rect l="txL" t="txT" r="txR" b="txB"/>
                <a:pathLst>
                  <a:path w="41" h="41">
                    <a:moveTo>
                      <a:pt x="0" y="0"/>
                    </a:moveTo>
                    <a:lnTo>
                      <a:pt x="0" y="40"/>
                    </a:lnTo>
                    <a:lnTo>
                      <a:pt x="40" y="40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20"/>
                    </a:lnTo>
                    <a:lnTo>
                      <a:pt x="16" y="20"/>
                    </a:lnTo>
                    <a:lnTo>
                      <a:pt x="16" y="2"/>
                    </a:lnTo>
                    <a:lnTo>
                      <a:pt x="1" y="2"/>
                    </a:lnTo>
                    <a:lnTo>
                      <a:pt x="22" y="2"/>
                    </a:lnTo>
                    <a:lnTo>
                      <a:pt x="22" y="20"/>
                    </a:lnTo>
                    <a:lnTo>
                      <a:pt x="37" y="20"/>
                    </a:lnTo>
                    <a:lnTo>
                      <a:pt x="37" y="2"/>
                    </a:lnTo>
                    <a:lnTo>
                      <a:pt x="22" y="2"/>
                    </a:lnTo>
                    <a:lnTo>
                      <a:pt x="1" y="20"/>
                    </a:lnTo>
                    <a:lnTo>
                      <a:pt x="1" y="37"/>
                    </a:lnTo>
                    <a:lnTo>
                      <a:pt x="16" y="37"/>
                    </a:lnTo>
                    <a:lnTo>
                      <a:pt x="16" y="20"/>
                    </a:lnTo>
                    <a:lnTo>
                      <a:pt x="1" y="20"/>
                    </a:lnTo>
                    <a:lnTo>
                      <a:pt x="22" y="20"/>
                    </a:lnTo>
                    <a:lnTo>
                      <a:pt x="22" y="37"/>
                    </a:lnTo>
                    <a:lnTo>
                      <a:pt x="37" y="37"/>
                    </a:lnTo>
                    <a:lnTo>
                      <a:pt x="37" y="20"/>
                    </a:lnTo>
                    <a:lnTo>
                      <a:pt x="22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835" name="Rectangle 209"/>
              <p:cNvSpPr/>
              <p:nvPr/>
            </p:nvSpPr>
            <p:spPr>
              <a:xfrm>
                <a:off x="5799" y="1027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36" name="Rectangle 210"/>
              <p:cNvSpPr/>
              <p:nvPr/>
            </p:nvSpPr>
            <p:spPr>
              <a:xfrm>
                <a:off x="5795" y="1000"/>
                <a:ext cx="39" cy="24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37" name="Rectangle 211"/>
              <p:cNvSpPr/>
              <p:nvPr/>
            </p:nvSpPr>
            <p:spPr>
              <a:xfrm>
                <a:off x="5799" y="1004"/>
                <a:ext cx="31" cy="18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38" name="Freeform 212"/>
              <p:cNvSpPr/>
              <p:nvPr/>
            </p:nvSpPr>
            <p:spPr>
              <a:xfrm>
                <a:off x="5793" y="999"/>
                <a:ext cx="42" cy="41"/>
              </a:xfrm>
              <a:custGeom>
                <a:avLst/>
                <a:gdLst>
                  <a:gd name="txL" fmla="*/ 0 w 42"/>
                  <a:gd name="txT" fmla="*/ 0 h 41"/>
                  <a:gd name="txR" fmla="*/ 42 w 42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1" y="40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0"/>
                  </a:cxn>
                  <a:cxn ang="0">
                    <a:pos x="18" y="20"/>
                  </a:cxn>
                  <a:cxn ang="0">
                    <a:pos x="18" y="2"/>
                  </a:cxn>
                  <a:cxn ang="0">
                    <a:pos x="2" y="2"/>
                  </a:cxn>
                  <a:cxn ang="0">
                    <a:pos x="24" y="2"/>
                  </a:cxn>
                  <a:cxn ang="0">
                    <a:pos x="24" y="20"/>
                  </a:cxn>
                  <a:cxn ang="0">
                    <a:pos x="39" y="20"/>
                  </a:cxn>
                  <a:cxn ang="0">
                    <a:pos x="39" y="2"/>
                  </a:cxn>
                  <a:cxn ang="0">
                    <a:pos x="24" y="2"/>
                  </a:cxn>
                  <a:cxn ang="0">
                    <a:pos x="2" y="20"/>
                  </a:cxn>
                  <a:cxn ang="0">
                    <a:pos x="2" y="37"/>
                  </a:cxn>
                  <a:cxn ang="0">
                    <a:pos x="18" y="37"/>
                  </a:cxn>
                  <a:cxn ang="0">
                    <a:pos x="18" y="20"/>
                  </a:cxn>
                  <a:cxn ang="0">
                    <a:pos x="2" y="20"/>
                  </a:cxn>
                  <a:cxn ang="0">
                    <a:pos x="24" y="20"/>
                  </a:cxn>
                  <a:cxn ang="0">
                    <a:pos x="24" y="37"/>
                  </a:cxn>
                  <a:cxn ang="0">
                    <a:pos x="39" y="37"/>
                  </a:cxn>
                  <a:cxn ang="0">
                    <a:pos x="39" y="20"/>
                  </a:cxn>
                  <a:cxn ang="0">
                    <a:pos x="24" y="20"/>
                  </a:cxn>
                  <a:cxn ang="0">
                    <a:pos x="0" y="0"/>
                  </a:cxn>
                </a:cxnLst>
                <a:rect l="txL" t="txT" r="txR" b="txB"/>
                <a:pathLst>
                  <a:path w="42" h="41">
                    <a:moveTo>
                      <a:pt x="0" y="0"/>
                    </a:moveTo>
                    <a:lnTo>
                      <a:pt x="0" y="40"/>
                    </a:lnTo>
                    <a:lnTo>
                      <a:pt x="41" y="40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0"/>
                    </a:lnTo>
                    <a:lnTo>
                      <a:pt x="18" y="20"/>
                    </a:lnTo>
                    <a:lnTo>
                      <a:pt x="18" y="2"/>
                    </a:lnTo>
                    <a:lnTo>
                      <a:pt x="2" y="2"/>
                    </a:lnTo>
                    <a:lnTo>
                      <a:pt x="24" y="2"/>
                    </a:lnTo>
                    <a:lnTo>
                      <a:pt x="24" y="20"/>
                    </a:lnTo>
                    <a:lnTo>
                      <a:pt x="39" y="20"/>
                    </a:lnTo>
                    <a:lnTo>
                      <a:pt x="39" y="2"/>
                    </a:lnTo>
                    <a:lnTo>
                      <a:pt x="24" y="2"/>
                    </a:lnTo>
                    <a:lnTo>
                      <a:pt x="2" y="20"/>
                    </a:lnTo>
                    <a:lnTo>
                      <a:pt x="2" y="37"/>
                    </a:lnTo>
                    <a:lnTo>
                      <a:pt x="18" y="37"/>
                    </a:lnTo>
                    <a:lnTo>
                      <a:pt x="18" y="20"/>
                    </a:lnTo>
                    <a:lnTo>
                      <a:pt x="2" y="20"/>
                    </a:lnTo>
                    <a:lnTo>
                      <a:pt x="24" y="20"/>
                    </a:lnTo>
                    <a:lnTo>
                      <a:pt x="24" y="37"/>
                    </a:lnTo>
                    <a:lnTo>
                      <a:pt x="39" y="37"/>
                    </a:lnTo>
                    <a:lnTo>
                      <a:pt x="39" y="20"/>
                    </a:lnTo>
                    <a:lnTo>
                      <a:pt x="24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839" name="Rectangle 213"/>
              <p:cNvSpPr/>
              <p:nvPr/>
            </p:nvSpPr>
            <p:spPr>
              <a:xfrm>
                <a:off x="5905" y="1099"/>
                <a:ext cx="30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40" name="Rectangle 214"/>
              <p:cNvSpPr/>
              <p:nvPr/>
            </p:nvSpPr>
            <p:spPr>
              <a:xfrm>
                <a:off x="5901" y="1072"/>
                <a:ext cx="38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41" name="Rectangle 215"/>
              <p:cNvSpPr/>
              <p:nvPr/>
            </p:nvSpPr>
            <p:spPr>
              <a:xfrm>
                <a:off x="5905" y="1076"/>
                <a:ext cx="30" cy="16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42" name="Freeform 216"/>
              <p:cNvSpPr/>
              <p:nvPr/>
            </p:nvSpPr>
            <p:spPr>
              <a:xfrm>
                <a:off x="5897" y="1071"/>
                <a:ext cx="43" cy="41"/>
              </a:xfrm>
              <a:custGeom>
                <a:avLst/>
                <a:gdLst>
                  <a:gd name="txL" fmla="*/ 0 w 43"/>
                  <a:gd name="txT" fmla="*/ 0 h 41"/>
                  <a:gd name="txR" fmla="*/ 43 w 43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2" y="40"/>
                  </a:cxn>
                  <a:cxn ang="0">
                    <a:pos x="42" y="0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2" y="18"/>
                  </a:cxn>
                  <a:cxn ang="0">
                    <a:pos x="18" y="18"/>
                  </a:cxn>
                  <a:cxn ang="0">
                    <a:pos x="18" y="1"/>
                  </a:cxn>
                  <a:cxn ang="0">
                    <a:pos x="2" y="1"/>
                  </a:cxn>
                  <a:cxn ang="0">
                    <a:pos x="24" y="1"/>
                  </a:cxn>
                  <a:cxn ang="0">
                    <a:pos x="24" y="18"/>
                  </a:cxn>
                  <a:cxn ang="0">
                    <a:pos x="40" y="18"/>
                  </a:cxn>
                  <a:cxn ang="0">
                    <a:pos x="40" y="1"/>
                  </a:cxn>
                  <a:cxn ang="0">
                    <a:pos x="24" y="1"/>
                  </a:cxn>
                  <a:cxn ang="0">
                    <a:pos x="2" y="20"/>
                  </a:cxn>
                  <a:cxn ang="0">
                    <a:pos x="2" y="37"/>
                  </a:cxn>
                  <a:cxn ang="0">
                    <a:pos x="18" y="37"/>
                  </a:cxn>
                  <a:cxn ang="0">
                    <a:pos x="18" y="20"/>
                  </a:cxn>
                  <a:cxn ang="0">
                    <a:pos x="2" y="20"/>
                  </a:cxn>
                  <a:cxn ang="0">
                    <a:pos x="24" y="20"/>
                  </a:cxn>
                  <a:cxn ang="0">
                    <a:pos x="24" y="37"/>
                  </a:cxn>
                  <a:cxn ang="0">
                    <a:pos x="40" y="37"/>
                  </a:cxn>
                  <a:cxn ang="0">
                    <a:pos x="40" y="20"/>
                  </a:cxn>
                  <a:cxn ang="0">
                    <a:pos x="24" y="20"/>
                  </a:cxn>
                  <a:cxn ang="0">
                    <a:pos x="0" y="0"/>
                  </a:cxn>
                </a:cxnLst>
                <a:rect l="txL" t="txT" r="txR" b="txB"/>
                <a:pathLst>
                  <a:path w="43" h="41">
                    <a:moveTo>
                      <a:pt x="0" y="0"/>
                    </a:moveTo>
                    <a:lnTo>
                      <a:pt x="0" y="40"/>
                    </a:lnTo>
                    <a:lnTo>
                      <a:pt x="42" y="40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2" y="18"/>
                    </a:lnTo>
                    <a:lnTo>
                      <a:pt x="18" y="18"/>
                    </a:lnTo>
                    <a:lnTo>
                      <a:pt x="18" y="1"/>
                    </a:lnTo>
                    <a:lnTo>
                      <a:pt x="2" y="1"/>
                    </a:lnTo>
                    <a:lnTo>
                      <a:pt x="24" y="1"/>
                    </a:lnTo>
                    <a:lnTo>
                      <a:pt x="24" y="18"/>
                    </a:lnTo>
                    <a:lnTo>
                      <a:pt x="40" y="18"/>
                    </a:lnTo>
                    <a:lnTo>
                      <a:pt x="40" y="1"/>
                    </a:lnTo>
                    <a:lnTo>
                      <a:pt x="24" y="1"/>
                    </a:lnTo>
                    <a:lnTo>
                      <a:pt x="2" y="20"/>
                    </a:lnTo>
                    <a:lnTo>
                      <a:pt x="2" y="37"/>
                    </a:lnTo>
                    <a:lnTo>
                      <a:pt x="18" y="37"/>
                    </a:lnTo>
                    <a:lnTo>
                      <a:pt x="18" y="20"/>
                    </a:lnTo>
                    <a:lnTo>
                      <a:pt x="2" y="20"/>
                    </a:lnTo>
                    <a:lnTo>
                      <a:pt x="24" y="20"/>
                    </a:lnTo>
                    <a:lnTo>
                      <a:pt x="24" y="37"/>
                    </a:lnTo>
                    <a:lnTo>
                      <a:pt x="40" y="37"/>
                    </a:lnTo>
                    <a:lnTo>
                      <a:pt x="40" y="20"/>
                    </a:lnTo>
                    <a:lnTo>
                      <a:pt x="24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843" name="Rectangle 217"/>
              <p:cNvSpPr/>
              <p:nvPr/>
            </p:nvSpPr>
            <p:spPr>
              <a:xfrm>
                <a:off x="5705" y="1071"/>
                <a:ext cx="78" cy="72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44" name="Rectangle 218"/>
              <p:cNvSpPr/>
              <p:nvPr/>
            </p:nvSpPr>
            <p:spPr>
              <a:xfrm>
                <a:off x="5709" y="1075"/>
                <a:ext cx="70" cy="65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45" name="Freeform 219"/>
              <p:cNvSpPr/>
              <p:nvPr/>
            </p:nvSpPr>
            <p:spPr>
              <a:xfrm>
                <a:off x="5962" y="970"/>
                <a:ext cx="103" cy="175"/>
              </a:xfrm>
              <a:custGeom>
                <a:avLst/>
                <a:gdLst>
                  <a:gd name="txL" fmla="*/ 0 w 103"/>
                  <a:gd name="txT" fmla="*/ 0 h 175"/>
                  <a:gd name="txR" fmla="*/ 103 w 103"/>
                  <a:gd name="txB" fmla="*/ 175 h 175"/>
                </a:gdLst>
                <a:ahLst/>
                <a:cxnLst>
                  <a:cxn ang="0">
                    <a:pos x="0" y="174"/>
                  </a:cxn>
                  <a:cxn ang="0">
                    <a:pos x="102" y="130"/>
                  </a:cxn>
                  <a:cxn ang="0">
                    <a:pos x="102" y="0"/>
                  </a:cxn>
                  <a:cxn ang="0">
                    <a:pos x="0" y="10"/>
                  </a:cxn>
                  <a:cxn ang="0">
                    <a:pos x="0" y="174"/>
                  </a:cxn>
                </a:cxnLst>
                <a:rect l="txL" t="txT" r="txR" b="txB"/>
                <a:pathLst>
                  <a:path w="103" h="175">
                    <a:moveTo>
                      <a:pt x="0" y="174"/>
                    </a:moveTo>
                    <a:lnTo>
                      <a:pt x="102" y="130"/>
                    </a:lnTo>
                    <a:lnTo>
                      <a:pt x="102" y="0"/>
                    </a:lnTo>
                    <a:lnTo>
                      <a:pt x="0" y="10"/>
                    </a:lnTo>
                    <a:lnTo>
                      <a:pt x="0" y="174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846" name="Freeform 220"/>
              <p:cNvSpPr/>
              <p:nvPr/>
            </p:nvSpPr>
            <p:spPr>
              <a:xfrm>
                <a:off x="5455" y="954"/>
                <a:ext cx="617" cy="32"/>
              </a:xfrm>
              <a:custGeom>
                <a:avLst/>
                <a:gdLst>
                  <a:gd name="txL" fmla="*/ 0 w 617"/>
                  <a:gd name="txT" fmla="*/ 0 h 32"/>
                  <a:gd name="txR" fmla="*/ 617 w 617"/>
                  <a:gd name="txB" fmla="*/ 32 h 32"/>
                </a:gdLst>
                <a:ahLst/>
                <a:cxnLst>
                  <a:cxn ang="0">
                    <a:pos x="0" y="13"/>
                  </a:cxn>
                  <a:cxn ang="0">
                    <a:pos x="212" y="2"/>
                  </a:cxn>
                  <a:cxn ang="0">
                    <a:pos x="616" y="0"/>
                  </a:cxn>
                  <a:cxn ang="0">
                    <a:pos x="616" y="18"/>
                  </a:cxn>
                  <a:cxn ang="0">
                    <a:pos x="514" y="31"/>
                  </a:cxn>
                  <a:cxn ang="0">
                    <a:pos x="1" y="21"/>
                  </a:cxn>
                  <a:cxn ang="0">
                    <a:pos x="0" y="13"/>
                  </a:cxn>
                </a:cxnLst>
                <a:rect l="txL" t="txT" r="txR" b="txB"/>
                <a:pathLst>
                  <a:path w="617" h="32">
                    <a:moveTo>
                      <a:pt x="0" y="13"/>
                    </a:moveTo>
                    <a:lnTo>
                      <a:pt x="212" y="2"/>
                    </a:lnTo>
                    <a:lnTo>
                      <a:pt x="616" y="0"/>
                    </a:lnTo>
                    <a:lnTo>
                      <a:pt x="616" y="18"/>
                    </a:lnTo>
                    <a:lnTo>
                      <a:pt x="514" y="31"/>
                    </a:lnTo>
                    <a:lnTo>
                      <a:pt x="1" y="21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8C8C8C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847" name="Freeform 221"/>
              <p:cNvSpPr/>
              <p:nvPr/>
            </p:nvSpPr>
            <p:spPr>
              <a:xfrm>
                <a:off x="5455" y="966"/>
                <a:ext cx="514" cy="20"/>
              </a:xfrm>
              <a:custGeom>
                <a:avLst/>
                <a:gdLst>
                  <a:gd name="txL" fmla="*/ 0 w 514"/>
                  <a:gd name="txT" fmla="*/ 0 h 20"/>
                  <a:gd name="txR" fmla="*/ 514 w 514"/>
                  <a:gd name="txB" fmla="*/ 20 h 20"/>
                </a:gdLst>
                <a:ahLst/>
                <a:cxnLst>
                  <a:cxn ang="0">
                    <a:pos x="0" y="0"/>
                  </a:cxn>
                  <a:cxn ang="0">
                    <a:pos x="0" y="19"/>
                  </a:cxn>
                  <a:cxn ang="0">
                    <a:pos x="513" y="19"/>
                  </a:cxn>
                  <a:cxn ang="0">
                    <a:pos x="513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514" h="20">
                    <a:moveTo>
                      <a:pt x="0" y="0"/>
                    </a:moveTo>
                    <a:lnTo>
                      <a:pt x="0" y="19"/>
                    </a:lnTo>
                    <a:lnTo>
                      <a:pt x="513" y="19"/>
                    </a:lnTo>
                    <a:lnTo>
                      <a:pt x="51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CC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848" name="Rectangle 222"/>
              <p:cNvSpPr/>
              <p:nvPr/>
            </p:nvSpPr>
            <p:spPr>
              <a:xfrm>
                <a:off x="5783" y="1080"/>
                <a:ext cx="8" cy="57"/>
              </a:xfrm>
              <a:prstGeom prst="rect">
                <a:avLst/>
              </a:prstGeom>
              <a:solidFill>
                <a:srgbClr val="E6E6E6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49" name="Rectangle 223"/>
              <p:cNvSpPr/>
              <p:nvPr/>
            </p:nvSpPr>
            <p:spPr>
              <a:xfrm>
                <a:off x="5707" y="1080"/>
                <a:ext cx="8" cy="59"/>
              </a:xfrm>
              <a:prstGeom prst="rect">
                <a:avLst/>
              </a:prstGeom>
              <a:solidFill>
                <a:srgbClr val="E6E6E6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50" name="Rectangle 224"/>
              <p:cNvSpPr/>
              <p:nvPr/>
            </p:nvSpPr>
            <p:spPr>
              <a:xfrm>
                <a:off x="5744" y="1082"/>
                <a:ext cx="8" cy="55"/>
              </a:xfrm>
              <a:prstGeom prst="rect">
                <a:avLst/>
              </a:prstGeom>
              <a:solidFill>
                <a:srgbClr val="E6E6E6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51" name="Freeform 225"/>
              <p:cNvSpPr/>
              <p:nvPr/>
            </p:nvSpPr>
            <p:spPr>
              <a:xfrm>
                <a:off x="5692" y="1139"/>
                <a:ext cx="90" cy="17"/>
              </a:xfrm>
              <a:custGeom>
                <a:avLst/>
                <a:gdLst>
                  <a:gd name="txL" fmla="*/ 0 w 90"/>
                  <a:gd name="txT" fmla="*/ 0 h 17"/>
                  <a:gd name="txR" fmla="*/ 90 w 90"/>
                  <a:gd name="txB" fmla="*/ 17 h 17"/>
                </a:gdLst>
                <a:ahLst/>
                <a:cxnLst>
                  <a:cxn ang="0">
                    <a:pos x="0" y="4"/>
                  </a:cxn>
                  <a:cxn ang="0">
                    <a:pos x="12" y="0"/>
                  </a:cxn>
                  <a:cxn ang="0">
                    <a:pos x="89" y="0"/>
                  </a:cxn>
                  <a:cxn ang="0">
                    <a:pos x="89" y="11"/>
                  </a:cxn>
                  <a:cxn ang="0">
                    <a:pos x="83" y="16"/>
                  </a:cxn>
                  <a:cxn ang="0">
                    <a:pos x="1" y="13"/>
                  </a:cxn>
                  <a:cxn ang="0">
                    <a:pos x="0" y="4"/>
                  </a:cxn>
                </a:cxnLst>
                <a:rect l="txL" t="txT" r="txR" b="txB"/>
                <a:pathLst>
                  <a:path w="90" h="17">
                    <a:moveTo>
                      <a:pt x="0" y="4"/>
                    </a:moveTo>
                    <a:lnTo>
                      <a:pt x="12" y="0"/>
                    </a:lnTo>
                    <a:lnTo>
                      <a:pt x="89" y="0"/>
                    </a:lnTo>
                    <a:lnTo>
                      <a:pt x="89" y="11"/>
                    </a:lnTo>
                    <a:lnTo>
                      <a:pt x="83" y="16"/>
                    </a:lnTo>
                    <a:lnTo>
                      <a:pt x="1" y="13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E6E6E6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852" name="Rectangle 226"/>
              <p:cNvSpPr/>
              <p:nvPr/>
            </p:nvSpPr>
            <p:spPr>
              <a:xfrm>
                <a:off x="5696" y="1148"/>
                <a:ext cx="76" cy="8"/>
              </a:xfrm>
              <a:prstGeom prst="rect">
                <a:avLst/>
              </a:prstGeom>
              <a:solidFill>
                <a:srgbClr val="FFFFFF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53" name="Freeform 227"/>
              <p:cNvSpPr/>
              <p:nvPr/>
            </p:nvSpPr>
            <p:spPr>
              <a:xfrm>
                <a:off x="5688" y="1071"/>
                <a:ext cx="96" cy="17"/>
              </a:xfrm>
              <a:custGeom>
                <a:avLst/>
                <a:gdLst>
                  <a:gd name="txL" fmla="*/ 0 w 96"/>
                  <a:gd name="txT" fmla="*/ 0 h 17"/>
                  <a:gd name="txR" fmla="*/ 96 w 96"/>
                  <a:gd name="txB" fmla="*/ 17 h 17"/>
                </a:gdLst>
                <a:ahLst/>
                <a:cxnLst>
                  <a:cxn ang="0">
                    <a:pos x="0" y="5"/>
                  </a:cxn>
                  <a:cxn ang="0">
                    <a:pos x="16" y="0"/>
                  </a:cxn>
                  <a:cxn ang="0">
                    <a:pos x="95" y="0"/>
                  </a:cxn>
                  <a:cxn ang="0">
                    <a:pos x="95" y="10"/>
                  </a:cxn>
                  <a:cxn ang="0">
                    <a:pos x="86" y="16"/>
                  </a:cxn>
                  <a:cxn ang="0">
                    <a:pos x="1" y="16"/>
                  </a:cxn>
                  <a:cxn ang="0">
                    <a:pos x="0" y="5"/>
                  </a:cxn>
                </a:cxnLst>
                <a:rect l="txL" t="txT" r="txR" b="txB"/>
                <a:pathLst>
                  <a:path w="96" h="17">
                    <a:moveTo>
                      <a:pt x="0" y="5"/>
                    </a:moveTo>
                    <a:lnTo>
                      <a:pt x="16" y="0"/>
                    </a:lnTo>
                    <a:lnTo>
                      <a:pt x="95" y="0"/>
                    </a:lnTo>
                    <a:lnTo>
                      <a:pt x="95" y="10"/>
                    </a:lnTo>
                    <a:lnTo>
                      <a:pt x="86" y="16"/>
                    </a:lnTo>
                    <a:lnTo>
                      <a:pt x="1" y="16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E6E6E6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854" name="Rectangle 228"/>
              <p:cNvSpPr/>
              <p:nvPr/>
            </p:nvSpPr>
            <p:spPr>
              <a:xfrm>
                <a:off x="5692" y="1077"/>
                <a:ext cx="80" cy="8"/>
              </a:xfrm>
              <a:prstGeom prst="rect">
                <a:avLst/>
              </a:prstGeom>
              <a:solidFill>
                <a:srgbClr val="FFFFFF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55" name="Oval 229"/>
              <p:cNvSpPr/>
              <p:nvPr/>
            </p:nvSpPr>
            <p:spPr>
              <a:xfrm>
                <a:off x="5740" y="1112"/>
                <a:ext cx="8" cy="8"/>
              </a:xfrm>
              <a:prstGeom prst="ellipse">
                <a:avLst/>
              </a:prstGeom>
              <a:solidFill>
                <a:srgbClr val="E6E6E6"/>
              </a:solidFill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56" name="Freeform 230"/>
              <p:cNvSpPr/>
              <p:nvPr/>
            </p:nvSpPr>
            <p:spPr>
              <a:xfrm>
                <a:off x="5707" y="1136"/>
                <a:ext cx="32" cy="17"/>
              </a:xfrm>
              <a:custGeom>
                <a:avLst/>
                <a:gdLst>
                  <a:gd name="txL" fmla="*/ 0 w 32"/>
                  <a:gd name="txT" fmla="*/ 0 h 17"/>
                  <a:gd name="txR" fmla="*/ 32 w 32"/>
                  <a:gd name="txB" fmla="*/ 17 h 17"/>
                </a:gdLst>
                <a:ahLst/>
                <a:cxnLst>
                  <a:cxn ang="0">
                    <a:pos x="0" y="16"/>
                  </a:cxn>
                  <a:cxn ang="0">
                    <a:pos x="2" y="10"/>
                  </a:cxn>
                  <a:cxn ang="0">
                    <a:pos x="4" y="10"/>
                  </a:cxn>
                  <a:cxn ang="0">
                    <a:pos x="8" y="0"/>
                  </a:cxn>
                  <a:cxn ang="0">
                    <a:pos x="31" y="0"/>
                  </a:cxn>
                  <a:cxn ang="0">
                    <a:pos x="29" y="5"/>
                  </a:cxn>
                  <a:cxn ang="0">
                    <a:pos x="31" y="10"/>
                  </a:cxn>
                  <a:cxn ang="0">
                    <a:pos x="29" y="16"/>
                  </a:cxn>
                  <a:cxn ang="0">
                    <a:pos x="28" y="16"/>
                  </a:cxn>
                  <a:cxn ang="0">
                    <a:pos x="0" y="16"/>
                  </a:cxn>
                </a:cxnLst>
                <a:rect l="txL" t="txT" r="txR" b="txB"/>
                <a:pathLst>
                  <a:path w="32" h="17">
                    <a:moveTo>
                      <a:pt x="0" y="16"/>
                    </a:moveTo>
                    <a:lnTo>
                      <a:pt x="2" y="10"/>
                    </a:lnTo>
                    <a:lnTo>
                      <a:pt x="4" y="10"/>
                    </a:lnTo>
                    <a:lnTo>
                      <a:pt x="8" y="0"/>
                    </a:lnTo>
                    <a:lnTo>
                      <a:pt x="31" y="0"/>
                    </a:lnTo>
                    <a:lnTo>
                      <a:pt x="29" y="5"/>
                    </a:lnTo>
                    <a:lnTo>
                      <a:pt x="31" y="10"/>
                    </a:lnTo>
                    <a:lnTo>
                      <a:pt x="29" y="16"/>
                    </a:lnTo>
                    <a:lnTo>
                      <a:pt x="28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E6E6E6">
                  <a:alpha val="100000"/>
                </a:srgbClr>
              </a:solidFill>
              <a:ln w="9525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857" name="Freeform 231"/>
              <p:cNvSpPr/>
              <p:nvPr/>
            </p:nvSpPr>
            <p:spPr>
              <a:xfrm>
                <a:off x="5742" y="1137"/>
                <a:ext cx="35" cy="17"/>
              </a:xfrm>
              <a:custGeom>
                <a:avLst/>
                <a:gdLst>
                  <a:gd name="txL" fmla="*/ 0 w 35"/>
                  <a:gd name="txT" fmla="*/ 0 h 17"/>
                  <a:gd name="txR" fmla="*/ 35 w 35"/>
                  <a:gd name="txB" fmla="*/ 17 h 17"/>
                </a:gdLst>
                <a:ahLst/>
                <a:cxnLst>
                  <a:cxn ang="0">
                    <a:pos x="0" y="16"/>
                  </a:cxn>
                  <a:cxn ang="0">
                    <a:pos x="10" y="0"/>
                  </a:cxn>
                  <a:cxn ang="0">
                    <a:pos x="34" y="0"/>
                  </a:cxn>
                  <a:cxn ang="0">
                    <a:pos x="32" y="16"/>
                  </a:cxn>
                  <a:cxn ang="0">
                    <a:pos x="34" y="16"/>
                  </a:cxn>
                  <a:cxn ang="0">
                    <a:pos x="31" y="16"/>
                  </a:cxn>
                  <a:cxn ang="0">
                    <a:pos x="0" y="16"/>
                  </a:cxn>
                </a:cxnLst>
                <a:rect l="txL" t="txT" r="txR" b="txB"/>
                <a:pathLst>
                  <a:path w="35" h="17">
                    <a:moveTo>
                      <a:pt x="0" y="16"/>
                    </a:moveTo>
                    <a:lnTo>
                      <a:pt x="10" y="0"/>
                    </a:lnTo>
                    <a:lnTo>
                      <a:pt x="34" y="0"/>
                    </a:lnTo>
                    <a:lnTo>
                      <a:pt x="32" y="16"/>
                    </a:lnTo>
                    <a:lnTo>
                      <a:pt x="34" y="16"/>
                    </a:lnTo>
                    <a:lnTo>
                      <a:pt x="31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E6E6E6">
                  <a:alpha val="100000"/>
                </a:srgbClr>
              </a:solidFill>
              <a:ln w="9525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grpSp>
        <p:nvGrpSpPr>
          <p:cNvPr id="1038" name="Group 145"/>
          <p:cNvGrpSpPr/>
          <p:nvPr/>
        </p:nvGrpSpPr>
        <p:grpSpPr>
          <a:xfrm>
            <a:off x="2157413" y="3879850"/>
            <a:ext cx="787400" cy="471488"/>
            <a:chOff x="276" y="1884"/>
            <a:chExt cx="1040" cy="432"/>
          </a:xfrm>
        </p:grpSpPr>
        <p:sp>
          <p:nvSpPr>
            <p:cNvPr id="1686" name="AutoShape 146"/>
            <p:cNvSpPr/>
            <p:nvPr/>
          </p:nvSpPr>
          <p:spPr>
            <a:xfrm>
              <a:off x="276" y="1884"/>
              <a:ext cx="1040" cy="432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1687" name="Group 147"/>
            <p:cNvGrpSpPr/>
            <p:nvPr/>
          </p:nvGrpSpPr>
          <p:grpSpPr>
            <a:xfrm>
              <a:off x="373" y="1940"/>
              <a:ext cx="779" cy="287"/>
              <a:chOff x="5015" y="528"/>
              <a:chExt cx="1057" cy="628"/>
            </a:xfrm>
          </p:grpSpPr>
          <p:sp>
            <p:nvSpPr>
              <p:cNvPr id="1688" name="Freeform 148"/>
              <p:cNvSpPr/>
              <p:nvPr/>
            </p:nvSpPr>
            <p:spPr>
              <a:xfrm>
                <a:off x="5924" y="528"/>
                <a:ext cx="26" cy="416"/>
              </a:xfrm>
              <a:custGeom>
                <a:avLst/>
                <a:gdLst>
                  <a:gd name="txL" fmla="*/ 0 w 26"/>
                  <a:gd name="txT" fmla="*/ 0 h 416"/>
                  <a:gd name="txR" fmla="*/ 26 w 26"/>
                  <a:gd name="txB" fmla="*/ 416 h 416"/>
                </a:gdLst>
                <a:ahLst/>
                <a:cxnLst>
                  <a:cxn ang="0">
                    <a:pos x="0" y="0"/>
                  </a:cxn>
                  <a:cxn ang="0">
                    <a:pos x="0" y="415"/>
                  </a:cxn>
                  <a:cxn ang="0">
                    <a:pos x="25" y="415"/>
                  </a:cxn>
                  <a:cxn ang="0">
                    <a:pos x="25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6" h="416">
                    <a:moveTo>
                      <a:pt x="0" y="0"/>
                    </a:moveTo>
                    <a:lnTo>
                      <a:pt x="0" y="415"/>
                    </a:lnTo>
                    <a:lnTo>
                      <a:pt x="25" y="415"/>
                    </a:ln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E6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689" name="Freeform 149"/>
              <p:cNvSpPr/>
              <p:nvPr/>
            </p:nvSpPr>
            <p:spPr>
              <a:xfrm>
                <a:off x="5974" y="528"/>
                <a:ext cx="26" cy="416"/>
              </a:xfrm>
              <a:custGeom>
                <a:avLst/>
                <a:gdLst>
                  <a:gd name="txL" fmla="*/ 0 w 26"/>
                  <a:gd name="txT" fmla="*/ 0 h 416"/>
                  <a:gd name="txR" fmla="*/ 26 w 26"/>
                  <a:gd name="txB" fmla="*/ 416 h 416"/>
                </a:gdLst>
                <a:ahLst/>
                <a:cxnLst>
                  <a:cxn ang="0">
                    <a:pos x="0" y="0"/>
                  </a:cxn>
                  <a:cxn ang="0">
                    <a:pos x="0" y="415"/>
                  </a:cxn>
                  <a:cxn ang="0">
                    <a:pos x="25" y="415"/>
                  </a:cxn>
                  <a:cxn ang="0">
                    <a:pos x="25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6" h="416">
                    <a:moveTo>
                      <a:pt x="0" y="0"/>
                    </a:moveTo>
                    <a:lnTo>
                      <a:pt x="0" y="415"/>
                    </a:lnTo>
                    <a:lnTo>
                      <a:pt x="25" y="415"/>
                    </a:ln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E6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690" name="Freeform 150"/>
              <p:cNvSpPr/>
              <p:nvPr/>
            </p:nvSpPr>
            <p:spPr>
              <a:xfrm>
                <a:off x="5089" y="855"/>
                <a:ext cx="930" cy="253"/>
              </a:xfrm>
              <a:custGeom>
                <a:avLst/>
                <a:gdLst>
                  <a:gd name="txL" fmla="*/ 0 w 930"/>
                  <a:gd name="txT" fmla="*/ 0 h 253"/>
                  <a:gd name="txR" fmla="*/ 930 w 930"/>
                  <a:gd name="txB" fmla="*/ 253 h 253"/>
                </a:gdLst>
                <a:ahLst/>
                <a:cxnLst>
                  <a:cxn ang="0">
                    <a:pos x="291" y="51"/>
                  </a:cxn>
                  <a:cxn ang="0">
                    <a:pos x="246" y="2"/>
                  </a:cxn>
                  <a:cxn ang="0">
                    <a:pos x="158" y="0"/>
                  </a:cxn>
                  <a:cxn ang="0">
                    <a:pos x="129" y="43"/>
                  </a:cxn>
                  <a:cxn ang="0">
                    <a:pos x="94" y="2"/>
                  </a:cxn>
                  <a:cxn ang="0">
                    <a:pos x="1" y="0"/>
                  </a:cxn>
                  <a:cxn ang="0">
                    <a:pos x="0" y="197"/>
                  </a:cxn>
                  <a:cxn ang="0">
                    <a:pos x="172" y="214"/>
                  </a:cxn>
                  <a:cxn ang="0">
                    <a:pos x="321" y="222"/>
                  </a:cxn>
                  <a:cxn ang="0">
                    <a:pos x="473" y="238"/>
                  </a:cxn>
                  <a:cxn ang="0">
                    <a:pos x="625" y="238"/>
                  </a:cxn>
                  <a:cxn ang="0">
                    <a:pos x="777" y="238"/>
                  </a:cxn>
                  <a:cxn ang="0">
                    <a:pos x="865" y="252"/>
                  </a:cxn>
                  <a:cxn ang="0">
                    <a:pos x="929" y="238"/>
                  </a:cxn>
                  <a:cxn ang="0">
                    <a:pos x="929" y="93"/>
                  </a:cxn>
                  <a:cxn ang="0">
                    <a:pos x="851" y="2"/>
                  </a:cxn>
                  <a:cxn ang="0">
                    <a:pos x="782" y="0"/>
                  </a:cxn>
                  <a:cxn ang="0">
                    <a:pos x="777" y="94"/>
                  </a:cxn>
                  <a:cxn ang="0">
                    <a:pos x="697" y="2"/>
                  </a:cxn>
                  <a:cxn ang="0">
                    <a:pos x="626" y="0"/>
                  </a:cxn>
                  <a:cxn ang="0">
                    <a:pos x="625" y="94"/>
                  </a:cxn>
                  <a:cxn ang="0">
                    <a:pos x="546" y="2"/>
                  </a:cxn>
                  <a:cxn ang="0">
                    <a:pos x="469" y="0"/>
                  </a:cxn>
                  <a:cxn ang="0">
                    <a:pos x="472" y="93"/>
                  </a:cxn>
                  <a:cxn ang="0">
                    <a:pos x="394" y="2"/>
                  </a:cxn>
                  <a:cxn ang="0">
                    <a:pos x="312" y="0"/>
                  </a:cxn>
                  <a:cxn ang="0">
                    <a:pos x="291" y="51"/>
                  </a:cxn>
                </a:cxnLst>
                <a:rect l="txL" t="txT" r="txR" b="txB"/>
                <a:pathLst>
                  <a:path w="930" h="253">
                    <a:moveTo>
                      <a:pt x="291" y="51"/>
                    </a:moveTo>
                    <a:lnTo>
                      <a:pt x="246" y="2"/>
                    </a:lnTo>
                    <a:lnTo>
                      <a:pt x="158" y="0"/>
                    </a:lnTo>
                    <a:lnTo>
                      <a:pt x="129" y="43"/>
                    </a:lnTo>
                    <a:lnTo>
                      <a:pt x="94" y="2"/>
                    </a:lnTo>
                    <a:lnTo>
                      <a:pt x="1" y="0"/>
                    </a:lnTo>
                    <a:lnTo>
                      <a:pt x="0" y="197"/>
                    </a:lnTo>
                    <a:lnTo>
                      <a:pt x="172" y="214"/>
                    </a:lnTo>
                    <a:lnTo>
                      <a:pt x="321" y="222"/>
                    </a:lnTo>
                    <a:lnTo>
                      <a:pt x="473" y="238"/>
                    </a:lnTo>
                    <a:lnTo>
                      <a:pt x="625" y="238"/>
                    </a:lnTo>
                    <a:lnTo>
                      <a:pt x="777" y="238"/>
                    </a:lnTo>
                    <a:lnTo>
                      <a:pt x="865" y="252"/>
                    </a:lnTo>
                    <a:lnTo>
                      <a:pt x="929" y="238"/>
                    </a:lnTo>
                    <a:lnTo>
                      <a:pt x="929" y="93"/>
                    </a:lnTo>
                    <a:lnTo>
                      <a:pt x="851" y="2"/>
                    </a:lnTo>
                    <a:lnTo>
                      <a:pt x="782" y="0"/>
                    </a:lnTo>
                    <a:lnTo>
                      <a:pt x="777" y="94"/>
                    </a:lnTo>
                    <a:lnTo>
                      <a:pt x="697" y="2"/>
                    </a:lnTo>
                    <a:lnTo>
                      <a:pt x="626" y="0"/>
                    </a:lnTo>
                    <a:lnTo>
                      <a:pt x="625" y="94"/>
                    </a:lnTo>
                    <a:lnTo>
                      <a:pt x="546" y="2"/>
                    </a:lnTo>
                    <a:lnTo>
                      <a:pt x="469" y="0"/>
                    </a:lnTo>
                    <a:lnTo>
                      <a:pt x="472" y="93"/>
                    </a:lnTo>
                    <a:lnTo>
                      <a:pt x="394" y="2"/>
                    </a:lnTo>
                    <a:lnTo>
                      <a:pt x="312" y="0"/>
                    </a:lnTo>
                    <a:lnTo>
                      <a:pt x="291" y="51"/>
                    </a:lnTo>
                  </a:path>
                </a:pathLst>
              </a:custGeom>
              <a:solidFill>
                <a:srgbClr val="8C8C8C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691" name="Freeform 151"/>
              <p:cNvSpPr/>
              <p:nvPr/>
            </p:nvSpPr>
            <p:spPr>
              <a:xfrm>
                <a:off x="5015" y="855"/>
                <a:ext cx="940" cy="253"/>
              </a:xfrm>
              <a:custGeom>
                <a:avLst/>
                <a:gdLst>
                  <a:gd name="txL" fmla="*/ 0 w 940"/>
                  <a:gd name="txT" fmla="*/ 0 h 253"/>
                  <a:gd name="txR" fmla="*/ 940 w 940"/>
                  <a:gd name="txB" fmla="*/ 253 h 253"/>
                </a:gdLst>
                <a:ahLst/>
                <a:cxnLst>
                  <a:cxn ang="0">
                    <a:pos x="313" y="96"/>
                  </a:cxn>
                  <a:cxn ang="0">
                    <a:pos x="231" y="0"/>
                  </a:cxn>
                  <a:cxn ang="0">
                    <a:pos x="156" y="96"/>
                  </a:cxn>
                  <a:cxn ang="0">
                    <a:pos x="75" y="0"/>
                  </a:cxn>
                  <a:cxn ang="0">
                    <a:pos x="0" y="96"/>
                  </a:cxn>
                  <a:cxn ang="0">
                    <a:pos x="0" y="222"/>
                  </a:cxn>
                  <a:cxn ang="0">
                    <a:pos x="939" y="252"/>
                  </a:cxn>
                  <a:cxn ang="0">
                    <a:pos x="939" y="96"/>
                  </a:cxn>
                  <a:cxn ang="0">
                    <a:pos x="856" y="0"/>
                  </a:cxn>
                  <a:cxn ang="0">
                    <a:pos x="781" y="96"/>
                  </a:cxn>
                  <a:cxn ang="0">
                    <a:pos x="699" y="0"/>
                  </a:cxn>
                  <a:cxn ang="0">
                    <a:pos x="624" y="96"/>
                  </a:cxn>
                  <a:cxn ang="0">
                    <a:pos x="543" y="0"/>
                  </a:cxn>
                  <a:cxn ang="0">
                    <a:pos x="468" y="96"/>
                  </a:cxn>
                  <a:cxn ang="0">
                    <a:pos x="386" y="0"/>
                  </a:cxn>
                  <a:cxn ang="0">
                    <a:pos x="310" y="96"/>
                  </a:cxn>
                  <a:cxn ang="0">
                    <a:pos x="313" y="96"/>
                  </a:cxn>
                </a:cxnLst>
                <a:rect l="txL" t="txT" r="txR" b="txB"/>
                <a:pathLst>
                  <a:path w="940" h="253">
                    <a:moveTo>
                      <a:pt x="313" y="96"/>
                    </a:moveTo>
                    <a:lnTo>
                      <a:pt x="231" y="0"/>
                    </a:lnTo>
                    <a:lnTo>
                      <a:pt x="156" y="96"/>
                    </a:lnTo>
                    <a:lnTo>
                      <a:pt x="75" y="0"/>
                    </a:lnTo>
                    <a:lnTo>
                      <a:pt x="0" y="96"/>
                    </a:lnTo>
                    <a:lnTo>
                      <a:pt x="0" y="222"/>
                    </a:lnTo>
                    <a:lnTo>
                      <a:pt x="939" y="252"/>
                    </a:lnTo>
                    <a:lnTo>
                      <a:pt x="939" y="96"/>
                    </a:lnTo>
                    <a:lnTo>
                      <a:pt x="856" y="0"/>
                    </a:lnTo>
                    <a:lnTo>
                      <a:pt x="781" y="96"/>
                    </a:lnTo>
                    <a:lnTo>
                      <a:pt x="699" y="0"/>
                    </a:lnTo>
                    <a:lnTo>
                      <a:pt x="624" y="96"/>
                    </a:lnTo>
                    <a:lnTo>
                      <a:pt x="543" y="0"/>
                    </a:lnTo>
                    <a:lnTo>
                      <a:pt x="468" y="96"/>
                    </a:lnTo>
                    <a:lnTo>
                      <a:pt x="386" y="0"/>
                    </a:lnTo>
                    <a:lnTo>
                      <a:pt x="310" y="96"/>
                    </a:lnTo>
                    <a:lnTo>
                      <a:pt x="313" y="96"/>
                    </a:lnTo>
                  </a:path>
                </a:pathLst>
              </a:custGeom>
              <a:solidFill>
                <a:srgbClr val="FFFFCC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692" name="Rectangle 152"/>
              <p:cNvSpPr/>
              <p:nvPr/>
            </p:nvSpPr>
            <p:spPr>
              <a:xfrm>
                <a:off x="5469" y="984"/>
                <a:ext cx="491" cy="157"/>
              </a:xfrm>
              <a:prstGeom prst="rect">
                <a:avLst/>
              </a:prstGeom>
              <a:solidFill>
                <a:srgbClr val="FFFFCC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93" name="Rectangle 153"/>
              <p:cNvSpPr/>
              <p:nvPr/>
            </p:nvSpPr>
            <p:spPr>
              <a:xfrm>
                <a:off x="5481" y="1028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94" name="Rectangle 154"/>
              <p:cNvSpPr/>
              <p:nvPr/>
            </p:nvSpPr>
            <p:spPr>
              <a:xfrm>
                <a:off x="5477" y="1001"/>
                <a:ext cx="38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95" name="Rectangle 155"/>
              <p:cNvSpPr/>
              <p:nvPr/>
            </p:nvSpPr>
            <p:spPr>
              <a:xfrm>
                <a:off x="5481" y="1005"/>
                <a:ext cx="30" cy="17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96" name="Freeform 156"/>
              <p:cNvSpPr/>
              <p:nvPr/>
            </p:nvSpPr>
            <p:spPr>
              <a:xfrm>
                <a:off x="5474" y="1000"/>
                <a:ext cx="43" cy="41"/>
              </a:xfrm>
              <a:custGeom>
                <a:avLst/>
                <a:gdLst>
                  <a:gd name="txL" fmla="*/ 0 w 43"/>
                  <a:gd name="txT" fmla="*/ 0 h 41"/>
                  <a:gd name="txR" fmla="*/ 43 w 43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2" y="40"/>
                  </a:cxn>
                  <a:cxn ang="0">
                    <a:pos x="42" y="0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3" y="18"/>
                  </a:cxn>
                  <a:cxn ang="0">
                    <a:pos x="18" y="18"/>
                  </a:cxn>
                  <a:cxn ang="0">
                    <a:pos x="18" y="2"/>
                  </a:cxn>
                  <a:cxn ang="0">
                    <a:pos x="3" y="2"/>
                  </a:cxn>
                  <a:cxn ang="0">
                    <a:pos x="23" y="2"/>
                  </a:cxn>
                  <a:cxn ang="0">
                    <a:pos x="23" y="18"/>
                  </a:cxn>
                  <a:cxn ang="0">
                    <a:pos x="39" y="18"/>
                  </a:cxn>
                  <a:cxn ang="0">
                    <a:pos x="39" y="2"/>
                  </a:cxn>
                  <a:cxn ang="0">
                    <a:pos x="23" y="2"/>
                  </a:cxn>
                  <a:cxn ang="0">
                    <a:pos x="3" y="20"/>
                  </a:cxn>
                  <a:cxn ang="0">
                    <a:pos x="3" y="37"/>
                  </a:cxn>
                  <a:cxn ang="0">
                    <a:pos x="18" y="37"/>
                  </a:cxn>
                  <a:cxn ang="0">
                    <a:pos x="18" y="20"/>
                  </a:cxn>
                  <a:cxn ang="0">
                    <a:pos x="3" y="20"/>
                  </a:cxn>
                  <a:cxn ang="0">
                    <a:pos x="23" y="20"/>
                  </a:cxn>
                  <a:cxn ang="0">
                    <a:pos x="23" y="37"/>
                  </a:cxn>
                  <a:cxn ang="0">
                    <a:pos x="39" y="37"/>
                  </a:cxn>
                  <a:cxn ang="0">
                    <a:pos x="39" y="20"/>
                  </a:cxn>
                  <a:cxn ang="0">
                    <a:pos x="23" y="20"/>
                  </a:cxn>
                  <a:cxn ang="0">
                    <a:pos x="0" y="0"/>
                  </a:cxn>
                </a:cxnLst>
                <a:rect l="txL" t="txT" r="txR" b="txB"/>
                <a:pathLst>
                  <a:path w="43" h="41">
                    <a:moveTo>
                      <a:pt x="0" y="0"/>
                    </a:moveTo>
                    <a:lnTo>
                      <a:pt x="0" y="40"/>
                    </a:lnTo>
                    <a:lnTo>
                      <a:pt x="42" y="40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3" y="18"/>
                    </a:lnTo>
                    <a:lnTo>
                      <a:pt x="18" y="18"/>
                    </a:lnTo>
                    <a:lnTo>
                      <a:pt x="18" y="2"/>
                    </a:lnTo>
                    <a:lnTo>
                      <a:pt x="3" y="2"/>
                    </a:lnTo>
                    <a:lnTo>
                      <a:pt x="23" y="2"/>
                    </a:lnTo>
                    <a:lnTo>
                      <a:pt x="23" y="18"/>
                    </a:lnTo>
                    <a:lnTo>
                      <a:pt x="39" y="18"/>
                    </a:lnTo>
                    <a:lnTo>
                      <a:pt x="39" y="2"/>
                    </a:lnTo>
                    <a:lnTo>
                      <a:pt x="23" y="2"/>
                    </a:lnTo>
                    <a:lnTo>
                      <a:pt x="3" y="20"/>
                    </a:lnTo>
                    <a:lnTo>
                      <a:pt x="3" y="37"/>
                    </a:lnTo>
                    <a:lnTo>
                      <a:pt x="18" y="37"/>
                    </a:lnTo>
                    <a:lnTo>
                      <a:pt x="18" y="20"/>
                    </a:lnTo>
                    <a:lnTo>
                      <a:pt x="3" y="20"/>
                    </a:lnTo>
                    <a:lnTo>
                      <a:pt x="23" y="20"/>
                    </a:lnTo>
                    <a:lnTo>
                      <a:pt x="23" y="37"/>
                    </a:lnTo>
                    <a:lnTo>
                      <a:pt x="39" y="37"/>
                    </a:lnTo>
                    <a:lnTo>
                      <a:pt x="39" y="20"/>
                    </a:lnTo>
                    <a:lnTo>
                      <a:pt x="23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697" name="Rectangle 157"/>
              <p:cNvSpPr/>
              <p:nvPr/>
            </p:nvSpPr>
            <p:spPr>
              <a:xfrm>
                <a:off x="5481" y="1099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98" name="Rectangle 158"/>
              <p:cNvSpPr/>
              <p:nvPr/>
            </p:nvSpPr>
            <p:spPr>
              <a:xfrm>
                <a:off x="5477" y="1073"/>
                <a:ext cx="38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99" name="Rectangle 159"/>
              <p:cNvSpPr/>
              <p:nvPr/>
            </p:nvSpPr>
            <p:spPr>
              <a:xfrm>
                <a:off x="5481" y="1077"/>
                <a:ext cx="30" cy="16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00" name="Freeform 160"/>
              <p:cNvSpPr/>
              <p:nvPr/>
            </p:nvSpPr>
            <p:spPr>
              <a:xfrm>
                <a:off x="5474" y="1071"/>
                <a:ext cx="43" cy="41"/>
              </a:xfrm>
              <a:custGeom>
                <a:avLst/>
                <a:gdLst>
                  <a:gd name="txL" fmla="*/ 0 w 43"/>
                  <a:gd name="txT" fmla="*/ 0 h 41"/>
                  <a:gd name="txR" fmla="*/ 43 w 43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2" y="40"/>
                  </a:cxn>
                  <a:cxn ang="0">
                    <a:pos x="42" y="0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3" y="20"/>
                  </a:cxn>
                  <a:cxn ang="0">
                    <a:pos x="18" y="20"/>
                  </a:cxn>
                  <a:cxn ang="0">
                    <a:pos x="18" y="2"/>
                  </a:cxn>
                  <a:cxn ang="0">
                    <a:pos x="3" y="2"/>
                  </a:cxn>
                  <a:cxn ang="0">
                    <a:pos x="23" y="2"/>
                  </a:cxn>
                  <a:cxn ang="0">
                    <a:pos x="23" y="20"/>
                  </a:cxn>
                  <a:cxn ang="0">
                    <a:pos x="39" y="20"/>
                  </a:cxn>
                  <a:cxn ang="0">
                    <a:pos x="39" y="2"/>
                  </a:cxn>
                  <a:cxn ang="0">
                    <a:pos x="23" y="2"/>
                  </a:cxn>
                  <a:cxn ang="0">
                    <a:pos x="3" y="21"/>
                  </a:cxn>
                  <a:cxn ang="0">
                    <a:pos x="3" y="38"/>
                  </a:cxn>
                  <a:cxn ang="0">
                    <a:pos x="18" y="38"/>
                  </a:cxn>
                  <a:cxn ang="0">
                    <a:pos x="18" y="21"/>
                  </a:cxn>
                  <a:cxn ang="0">
                    <a:pos x="3" y="21"/>
                  </a:cxn>
                  <a:cxn ang="0">
                    <a:pos x="23" y="21"/>
                  </a:cxn>
                  <a:cxn ang="0">
                    <a:pos x="23" y="38"/>
                  </a:cxn>
                  <a:cxn ang="0">
                    <a:pos x="39" y="38"/>
                  </a:cxn>
                  <a:cxn ang="0">
                    <a:pos x="39" y="21"/>
                  </a:cxn>
                  <a:cxn ang="0">
                    <a:pos x="23" y="21"/>
                  </a:cxn>
                  <a:cxn ang="0">
                    <a:pos x="0" y="0"/>
                  </a:cxn>
                </a:cxnLst>
                <a:rect l="txL" t="txT" r="txR" b="txB"/>
                <a:pathLst>
                  <a:path w="43" h="41">
                    <a:moveTo>
                      <a:pt x="0" y="0"/>
                    </a:moveTo>
                    <a:lnTo>
                      <a:pt x="0" y="40"/>
                    </a:lnTo>
                    <a:lnTo>
                      <a:pt x="42" y="40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3" y="20"/>
                    </a:lnTo>
                    <a:lnTo>
                      <a:pt x="18" y="20"/>
                    </a:lnTo>
                    <a:lnTo>
                      <a:pt x="18" y="2"/>
                    </a:lnTo>
                    <a:lnTo>
                      <a:pt x="3" y="2"/>
                    </a:lnTo>
                    <a:lnTo>
                      <a:pt x="23" y="2"/>
                    </a:lnTo>
                    <a:lnTo>
                      <a:pt x="23" y="20"/>
                    </a:lnTo>
                    <a:lnTo>
                      <a:pt x="39" y="20"/>
                    </a:lnTo>
                    <a:lnTo>
                      <a:pt x="39" y="2"/>
                    </a:lnTo>
                    <a:lnTo>
                      <a:pt x="23" y="2"/>
                    </a:lnTo>
                    <a:lnTo>
                      <a:pt x="3" y="21"/>
                    </a:lnTo>
                    <a:lnTo>
                      <a:pt x="3" y="38"/>
                    </a:lnTo>
                    <a:lnTo>
                      <a:pt x="18" y="38"/>
                    </a:lnTo>
                    <a:lnTo>
                      <a:pt x="18" y="21"/>
                    </a:lnTo>
                    <a:lnTo>
                      <a:pt x="3" y="21"/>
                    </a:lnTo>
                    <a:lnTo>
                      <a:pt x="23" y="21"/>
                    </a:lnTo>
                    <a:lnTo>
                      <a:pt x="23" y="38"/>
                    </a:lnTo>
                    <a:lnTo>
                      <a:pt x="39" y="38"/>
                    </a:lnTo>
                    <a:lnTo>
                      <a:pt x="39" y="21"/>
                    </a:lnTo>
                    <a:lnTo>
                      <a:pt x="23" y="2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01" name="Rectangle 161"/>
              <p:cNvSpPr/>
              <p:nvPr/>
            </p:nvSpPr>
            <p:spPr>
              <a:xfrm>
                <a:off x="5533" y="1028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02" name="Rectangle 162"/>
              <p:cNvSpPr/>
              <p:nvPr/>
            </p:nvSpPr>
            <p:spPr>
              <a:xfrm>
                <a:off x="5529" y="1001"/>
                <a:ext cx="39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03" name="Rectangle 163"/>
              <p:cNvSpPr/>
              <p:nvPr/>
            </p:nvSpPr>
            <p:spPr>
              <a:xfrm>
                <a:off x="5533" y="1005"/>
                <a:ext cx="31" cy="17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04" name="Freeform 164"/>
              <p:cNvSpPr/>
              <p:nvPr/>
            </p:nvSpPr>
            <p:spPr>
              <a:xfrm>
                <a:off x="5527" y="1000"/>
                <a:ext cx="42" cy="41"/>
              </a:xfrm>
              <a:custGeom>
                <a:avLst/>
                <a:gdLst>
                  <a:gd name="txL" fmla="*/ 0 w 42"/>
                  <a:gd name="txT" fmla="*/ 0 h 41"/>
                  <a:gd name="txR" fmla="*/ 42 w 42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1" y="40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18"/>
                  </a:cxn>
                  <a:cxn ang="0">
                    <a:pos x="18" y="18"/>
                  </a:cxn>
                  <a:cxn ang="0">
                    <a:pos x="18" y="2"/>
                  </a:cxn>
                  <a:cxn ang="0">
                    <a:pos x="2" y="2"/>
                  </a:cxn>
                  <a:cxn ang="0">
                    <a:pos x="23" y="2"/>
                  </a:cxn>
                  <a:cxn ang="0">
                    <a:pos x="23" y="18"/>
                  </a:cxn>
                  <a:cxn ang="0">
                    <a:pos x="39" y="18"/>
                  </a:cxn>
                  <a:cxn ang="0">
                    <a:pos x="39" y="2"/>
                  </a:cxn>
                  <a:cxn ang="0">
                    <a:pos x="23" y="2"/>
                  </a:cxn>
                  <a:cxn ang="0">
                    <a:pos x="2" y="20"/>
                  </a:cxn>
                  <a:cxn ang="0">
                    <a:pos x="2" y="37"/>
                  </a:cxn>
                  <a:cxn ang="0">
                    <a:pos x="18" y="37"/>
                  </a:cxn>
                  <a:cxn ang="0">
                    <a:pos x="18" y="20"/>
                  </a:cxn>
                  <a:cxn ang="0">
                    <a:pos x="2" y="20"/>
                  </a:cxn>
                  <a:cxn ang="0">
                    <a:pos x="23" y="20"/>
                  </a:cxn>
                  <a:cxn ang="0">
                    <a:pos x="23" y="37"/>
                  </a:cxn>
                  <a:cxn ang="0">
                    <a:pos x="39" y="37"/>
                  </a:cxn>
                  <a:cxn ang="0">
                    <a:pos x="39" y="20"/>
                  </a:cxn>
                  <a:cxn ang="0">
                    <a:pos x="23" y="20"/>
                  </a:cxn>
                  <a:cxn ang="0">
                    <a:pos x="0" y="0"/>
                  </a:cxn>
                </a:cxnLst>
                <a:rect l="txL" t="txT" r="txR" b="txB"/>
                <a:pathLst>
                  <a:path w="42" h="41">
                    <a:moveTo>
                      <a:pt x="0" y="0"/>
                    </a:moveTo>
                    <a:lnTo>
                      <a:pt x="0" y="40"/>
                    </a:lnTo>
                    <a:lnTo>
                      <a:pt x="41" y="40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18"/>
                    </a:lnTo>
                    <a:lnTo>
                      <a:pt x="18" y="18"/>
                    </a:lnTo>
                    <a:lnTo>
                      <a:pt x="18" y="2"/>
                    </a:lnTo>
                    <a:lnTo>
                      <a:pt x="2" y="2"/>
                    </a:lnTo>
                    <a:lnTo>
                      <a:pt x="23" y="2"/>
                    </a:lnTo>
                    <a:lnTo>
                      <a:pt x="23" y="18"/>
                    </a:lnTo>
                    <a:lnTo>
                      <a:pt x="39" y="18"/>
                    </a:lnTo>
                    <a:lnTo>
                      <a:pt x="39" y="2"/>
                    </a:lnTo>
                    <a:lnTo>
                      <a:pt x="23" y="2"/>
                    </a:lnTo>
                    <a:lnTo>
                      <a:pt x="2" y="20"/>
                    </a:lnTo>
                    <a:lnTo>
                      <a:pt x="2" y="37"/>
                    </a:lnTo>
                    <a:lnTo>
                      <a:pt x="18" y="37"/>
                    </a:lnTo>
                    <a:lnTo>
                      <a:pt x="18" y="20"/>
                    </a:lnTo>
                    <a:lnTo>
                      <a:pt x="2" y="20"/>
                    </a:lnTo>
                    <a:lnTo>
                      <a:pt x="23" y="20"/>
                    </a:lnTo>
                    <a:lnTo>
                      <a:pt x="23" y="37"/>
                    </a:lnTo>
                    <a:lnTo>
                      <a:pt x="39" y="37"/>
                    </a:lnTo>
                    <a:lnTo>
                      <a:pt x="39" y="20"/>
                    </a:lnTo>
                    <a:lnTo>
                      <a:pt x="23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05" name="Rectangle 165"/>
              <p:cNvSpPr/>
              <p:nvPr/>
            </p:nvSpPr>
            <p:spPr>
              <a:xfrm>
                <a:off x="5533" y="1099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06" name="Rectangle 166"/>
              <p:cNvSpPr/>
              <p:nvPr/>
            </p:nvSpPr>
            <p:spPr>
              <a:xfrm>
                <a:off x="5529" y="1073"/>
                <a:ext cx="39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07" name="Rectangle 167"/>
              <p:cNvSpPr/>
              <p:nvPr/>
            </p:nvSpPr>
            <p:spPr>
              <a:xfrm>
                <a:off x="5533" y="1077"/>
                <a:ext cx="31" cy="16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08" name="Freeform 168"/>
              <p:cNvSpPr/>
              <p:nvPr/>
            </p:nvSpPr>
            <p:spPr>
              <a:xfrm>
                <a:off x="5527" y="1071"/>
                <a:ext cx="42" cy="41"/>
              </a:xfrm>
              <a:custGeom>
                <a:avLst/>
                <a:gdLst>
                  <a:gd name="txL" fmla="*/ 0 w 42"/>
                  <a:gd name="txT" fmla="*/ 0 h 41"/>
                  <a:gd name="txR" fmla="*/ 42 w 42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1" y="40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0"/>
                  </a:cxn>
                  <a:cxn ang="0">
                    <a:pos x="18" y="20"/>
                  </a:cxn>
                  <a:cxn ang="0">
                    <a:pos x="18" y="2"/>
                  </a:cxn>
                  <a:cxn ang="0">
                    <a:pos x="2" y="2"/>
                  </a:cxn>
                  <a:cxn ang="0">
                    <a:pos x="23" y="2"/>
                  </a:cxn>
                  <a:cxn ang="0">
                    <a:pos x="23" y="20"/>
                  </a:cxn>
                  <a:cxn ang="0">
                    <a:pos x="39" y="20"/>
                  </a:cxn>
                  <a:cxn ang="0">
                    <a:pos x="39" y="2"/>
                  </a:cxn>
                  <a:cxn ang="0">
                    <a:pos x="23" y="2"/>
                  </a:cxn>
                  <a:cxn ang="0">
                    <a:pos x="2" y="21"/>
                  </a:cxn>
                  <a:cxn ang="0">
                    <a:pos x="2" y="38"/>
                  </a:cxn>
                  <a:cxn ang="0">
                    <a:pos x="18" y="38"/>
                  </a:cxn>
                  <a:cxn ang="0">
                    <a:pos x="18" y="21"/>
                  </a:cxn>
                  <a:cxn ang="0">
                    <a:pos x="2" y="21"/>
                  </a:cxn>
                  <a:cxn ang="0">
                    <a:pos x="23" y="21"/>
                  </a:cxn>
                  <a:cxn ang="0">
                    <a:pos x="23" y="38"/>
                  </a:cxn>
                  <a:cxn ang="0">
                    <a:pos x="39" y="38"/>
                  </a:cxn>
                  <a:cxn ang="0">
                    <a:pos x="39" y="21"/>
                  </a:cxn>
                  <a:cxn ang="0">
                    <a:pos x="23" y="21"/>
                  </a:cxn>
                  <a:cxn ang="0">
                    <a:pos x="0" y="0"/>
                  </a:cxn>
                </a:cxnLst>
                <a:rect l="txL" t="txT" r="txR" b="txB"/>
                <a:pathLst>
                  <a:path w="42" h="41">
                    <a:moveTo>
                      <a:pt x="0" y="0"/>
                    </a:moveTo>
                    <a:lnTo>
                      <a:pt x="0" y="40"/>
                    </a:lnTo>
                    <a:lnTo>
                      <a:pt x="41" y="40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0"/>
                    </a:lnTo>
                    <a:lnTo>
                      <a:pt x="18" y="20"/>
                    </a:lnTo>
                    <a:lnTo>
                      <a:pt x="18" y="2"/>
                    </a:lnTo>
                    <a:lnTo>
                      <a:pt x="2" y="2"/>
                    </a:lnTo>
                    <a:lnTo>
                      <a:pt x="23" y="2"/>
                    </a:lnTo>
                    <a:lnTo>
                      <a:pt x="23" y="20"/>
                    </a:lnTo>
                    <a:lnTo>
                      <a:pt x="39" y="20"/>
                    </a:lnTo>
                    <a:lnTo>
                      <a:pt x="39" y="2"/>
                    </a:lnTo>
                    <a:lnTo>
                      <a:pt x="23" y="2"/>
                    </a:lnTo>
                    <a:lnTo>
                      <a:pt x="2" y="21"/>
                    </a:lnTo>
                    <a:lnTo>
                      <a:pt x="2" y="38"/>
                    </a:lnTo>
                    <a:lnTo>
                      <a:pt x="18" y="38"/>
                    </a:lnTo>
                    <a:lnTo>
                      <a:pt x="18" y="21"/>
                    </a:lnTo>
                    <a:lnTo>
                      <a:pt x="2" y="21"/>
                    </a:lnTo>
                    <a:lnTo>
                      <a:pt x="23" y="21"/>
                    </a:lnTo>
                    <a:lnTo>
                      <a:pt x="23" y="38"/>
                    </a:lnTo>
                    <a:lnTo>
                      <a:pt x="39" y="38"/>
                    </a:lnTo>
                    <a:lnTo>
                      <a:pt x="39" y="21"/>
                    </a:lnTo>
                    <a:lnTo>
                      <a:pt x="23" y="2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09" name="Rectangle 169"/>
              <p:cNvSpPr/>
              <p:nvPr/>
            </p:nvSpPr>
            <p:spPr>
              <a:xfrm>
                <a:off x="5588" y="1028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10" name="Rectangle 170"/>
              <p:cNvSpPr/>
              <p:nvPr/>
            </p:nvSpPr>
            <p:spPr>
              <a:xfrm>
                <a:off x="5584" y="1001"/>
                <a:ext cx="38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11" name="Rectangle 171"/>
              <p:cNvSpPr/>
              <p:nvPr/>
            </p:nvSpPr>
            <p:spPr>
              <a:xfrm>
                <a:off x="5588" y="1005"/>
                <a:ext cx="30" cy="17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12" name="Freeform 172"/>
              <p:cNvSpPr/>
              <p:nvPr/>
            </p:nvSpPr>
            <p:spPr>
              <a:xfrm>
                <a:off x="5583" y="1000"/>
                <a:ext cx="42" cy="41"/>
              </a:xfrm>
              <a:custGeom>
                <a:avLst/>
                <a:gdLst>
                  <a:gd name="txL" fmla="*/ 0 w 42"/>
                  <a:gd name="txT" fmla="*/ 0 h 41"/>
                  <a:gd name="txR" fmla="*/ 42 w 42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1" y="40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1" y="2"/>
                  </a:cxn>
                  <a:cxn ang="0">
                    <a:pos x="1" y="18"/>
                  </a:cxn>
                  <a:cxn ang="0">
                    <a:pos x="16" y="18"/>
                  </a:cxn>
                  <a:cxn ang="0">
                    <a:pos x="16" y="2"/>
                  </a:cxn>
                  <a:cxn ang="0">
                    <a:pos x="1" y="2"/>
                  </a:cxn>
                  <a:cxn ang="0">
                    <a:pos x="22" y="2"/>
                  </a:cxn>
                  <a:cxn ang="0">
                    <a:pos x="22" y="18"/>
                  </a:cxn>
                  <a:cxn ang="0">
                    <a:pos x="38" y="18"/>
                  </a:cxn>
                  <a:cxn ang="0">
                    <a:pos x="38" y="2"/>
                  </a:cxn>
                  <a:cxn ang="0">
                    <a:pos x="22" y="2"/>
                  </a:cxn>
                  <a:cxn ang="0">
                    <a:pos x="1" y="20"/>
                  </a:cxn>
                  <a:cxn ang="0">
                    <a:pos x="1" y="37"/>
                  </a:cxn>
                  <a:cxn ang="0">
                    <a:pos x="16" y="37"/>
                  </a:cxn>
                  <a:cxn ang="0">
                    <a:pos x="16" y="20"/>
                  </a:cxn>
                  <a:cxn ang="0">
                    <a:pos x="1" y="20"/>
                  </a:cxn>
                  <a:cxn ang="0">
                    <a:pos x="22" y="20"/>
                  </a:cxn>
                  <a:cxn ang="0">
                    <a:pos x="22" y="37"/>
                  </a:cxn>
                  <a:cxn ang="0">
                    <a:pos x="38" y="37"/>
                  </a:cxn>
                  <a:cxn ang="0">
                    <a:pos x="38" y="20"/>
                  </a:cxn>
                  <a:cxn ang="0">
                    <a:pos x="22" y="20"/>
                  </a:cxn>
                  <a:cxn ang="0">
                    <a:pos x="0" y="0"/>
                  </a:cxn>
                </a:cxnLst>
                <a:rect l="txL" t="txT" r="txR" b="txB"/>
                <a:pathLst>
                  <a:path w="42" h="41">
                    <a:moveTo>
                      <a:pt x="0" y="0"/>
                    </a:moveTo>
                    <a:lnTo>
                      <a:pt x="0" y="40"/>
                    </a:lnTo>
                    <a:lnTo>
                      <a:pt x="41" y="40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18"/>
                    </a:lnTo>
                    <a:lnTo>
                      <a:pt x="16" y="18"/>
                    </a:lnTo>
                    <a:lnTo>
                      <a:pt x="16" y="2"/>
                    </a:lnTo>
                    <a:lnTo>
                      <a:pt x="1" y="2"/>
                    </a:lnTo>
                    <a:lnTo>
                      <a:pt x="22" y="2"/>
                    </a:lnTo>
                    <a:lnTo>
                      <a:pt x="22" y="18"/>
                    </a:lnTo>
                    <a:lnTo>
                      <a:pt x="38" y="18"/>
                    </a:lnTo>
                    <a:lnTo>
                      <a:pt x="38" y="2"/>
                    </a:lnTo>
                    <a:lnTo>
                      <a:pt x="22" y="2"/>
                    </a:lnTo>
                    <a:lnTo>
                      <a:pt x="1" y="20"/>
                    </a:lnTo>
                    <a:lnTo>
                      <a:pt x="1" y="37"/>
                    </a:lnTo>
                    <a:lnTo>
                      <a:pt x="16" y="37"/>
                    </a:lnTo>
                    <a:lnTo>
                      <a:pt x="16" y="20"/>
                    </a:lnTo>
                    <a:lnTo>
                      <a:pt x="1" y="20"/>
                    </a:lnTo>
                    <a:lnTo>
                      <a:pt x="22" y="20"/>
                    </a:lnTo>
                    <a:lnTo>
                      <a:pt x="22" y="37"/>
                    </a:lnTo>
                    <a:lnTo>
                      <a:pt x="38" y="37"/>
                    </a:lnTo>
                    <a:lnTo>
                      <a:pt x="38" y="20"/>
                    </a:lnTo>
                    <a:lnTo>
                      <a:pt x="22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13" name="Rectangle 173"/>
              <p:cNvSpPr/>
              <p:nvPr/>
            </p:nvSpPr>
            <p:spPr>
              <a:xfrm>
                <a:off x="5588" y="1099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14" name="Rectangle 174"/>
              <p:cNvSpPr/>
              <p:nvPr/>
            </p:nvSpPr>
            <p:spPr>
              <a:xfrm>
                <a:off x="5584" y="1073"/>
                <a:ext cx="38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15" name="Rectangle 175"/>
              <p:cNvSpPr/>
              <p:nvPr/>
            </p:nvSpPr>
            <p:spPr>
              <a:xfrm>
                <a:off x="5588" y="1077"/>
                <a:ext cx="30" cy="16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16" name="Freeform 176"/>
              <p:cNvSpPr/>
              <p:nvPr/>
            </p:nvSpPr>
            <p:spPr>
              <a:xfrm>
                <a:off x="5583" y="1071"/>
                <a:ext cx="42" cy="41"/>
              </a:xfrm>
              <a:custGeom>
                <a:avLst/>
                <a:gdLst>
                  <a:gd name="txL" fmla="*/ 0 w 42"/>
                  <a:gd name="txT" fmla="*/ 0 h 41"/>
                  <a:gd name="txR" fmla="*/ 42 w 42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1" y="40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1" y="2"/>
                  </a:cxn>
                  <a:cxn ang="0">
                    <a:pos x="1" y="20"/>
                  </a:cxn>
                  <a:cxn ang="0">
                    <a:pos x="16" y="20"/>
                  </a:cxn>
                  <a:cxn ang="0">
                    <a:pos x="16" y="2"/>
                  </a:cxn>
                  <a:cxn ang="0">
                    <a:pos x="1" y="2"/>
                  </a:cxn>
                  <a:cxn ang="0">
                    <a:pos x="22" y="2"/>
                  </a:cxn>
                  <a:cxn ang="0">
                    <a:pos x="22" y="20"/>
                  </a:cxn>
                  <a:cxn ang="0">
                    <a:pos x="38" y="20"/>
                  </a:cxn>
                  <a:cxn ang="0">
                    <a:pos x="38" y="2"/>
                  </a:cxn>
                  <a:cxn ang="0">
                    <a:pos x="22" y="2"/>
                  </a:cxn>
                  <a:cxn ang="0">
                    <a:pos x="1" y="21"/>
                  </a:cxn>
                  <a:cxn ang="0">
                    <a:pos x="1" y="38"/>
                  </a:cxn>
                  <a:cxn ang="0">
                    <a:pos x="16" y="38"/>
                  </a:cxn>
                  <a:cxn ang="0">
                    <a:pos x="16" y="21"/>
                  </a:cxn>
                  <a:cxn ang="0">
                    <a:pos x="1" y="21"/>
                  </a:cxn>
                  <a:cxn ang="0">
                    <a:pos x="22" y="21"/>
                  </a:cxn>
                  <a:cxn ang="0">
                    <a:pos x="22" y="38"/>
                  </a:cxn>
                  <a:cxn ang="0">
                    <a:pos x="38" y="38"/>
                  </a:cxn>
                  <a:cxn ang="0">
                    <a:pos x="38" y="21"/>
                  </a:cxn>
                  <a:cxn ang="0">
                    <a:pos x="22" y="21"/>
                  </a:cxn>
                  <a:cxn ang="0">
                    <a:pos x="0" y="0"/>
                  </a:cxn>
                </a:cxnLst>
                <a:rect l="txL" t="txT" r="txR" b="txB"/>
                <a:pathLst>
                  <a:path w="42" h="41">
                    <a:moveTo>
                      <a:pt x="0" y="0"/>
                    </a:moveTo>
                    <a:lnTo>
                      <a:pt x="0" y="40"/>
                    </a:lnTo>
                    <a:lnTo>
                      <a:pt x="41" y="40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20"/>
                    </a:lnTo>
                    <a:lnTo>
                      <a:pt x="16" y="20"/>
                    </a:lnTo>
                    <a:lnTo>
                      <a:pt x="16" y="2"/>
                    </a:lnTo>
                    <a:lnTo>
                      <a:pt x="1" y="2"/>
                    </a:lnTo>
                    <a:lnTo>
                      <a:pt x="22" y="2"/>
                    </a:lnTo>
                    <a:lnTo>
                      <a:pt x="22" y="20"/>
                    </a:lnTo>
                    <a:lnTo>
                      <a:pt x="38" y="20"/>
                    </a:lnTo>
                    <a:lnTo>
                      <a:pt x="38" y="2"/>
                    </a:lnTo>
                    <a:lnTo>
                      <a:pt x="22" y="2"/>
                    </a:lnTo>
                    <a:lnTo>
                      <a:pt x="1" y="21"/>
                    </a:lnTo>
                    <a:lnTo>
                      <a:pt x="1" y="38"/>
                    </a:lnTo>
                    <a:lnTo>
                      <a:pt x="16" y="38"/>
                    </a:lnTo>
                    <a:lnTo>
                      <a:pt x="16" y="21"/>
                    </a:lnTo>
                    <a:lnTo>
                      <a:pt x="1" y="21"/>
                    </a:lnTo>
                    <a:lnTo>
                      <a:pt x="22" y="21"/>
                    </a:lnTo>
                    <a:lnTo>
                      <a:pt x="22" y="38"/>
                    </a:lnTo>
                    <a:lnTo>
                      <a:pt x="38" y="38"/>
                    </a:lnTo>
                    <a:lnTo>
                      <a:pt x="38" y="21"/>
                    </a:lnTo>
                    <a:lnTo>
                      <a:pt x="22" y="2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17" name="Rectangle 177"/>
              <p:cNvSpPr/>
              <p:nvPr/>
            </p:nvSpPr>
            <p:spPr>
              <a:xfrm>
                <a:off x="5640" y="1028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18" name="Rectangle 178"/>
              <p:cNvSpPr/>
              <p:nvPr/>
            </p:nvSpPr>
            <p:spPr>
              <a:xfrm>
                <a:off x="5636" y="1001"/>
                <a:ext cx="39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19" name="Rectangle 179"/>
              <p:cNvSpPr/>
              <p:nvPr/>
            </p:nvSpPr>
            <p:spPr>
              <a:xfrm>
                <a:off x="5640" y="1005"/>
                <a:ext cx="31" cy="17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20" name="Freeform 180"/>
              <p:cNvSpPr/>
              <p:nvPr/>
            </p:nvSpPr>
            <p:spPr>
              <a:xfrm>
                <a:off x="5634" y="1000"/>
                <a:ext cx="42" cy="41"/>
              </a:xfrm>
              <a:custGeom>
                <a:avLst/>
                <a:gdLst>
                  <a:gd name="txL" fmla="*/ 0 w 42"/>
                  <a:gd name="txT" fmla="*/ 0 h 41"/>
                  <a:gd name="txR" fmla="*/ 42 w 42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1" y="40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18"/>
                  </a:cxn>
                  <a:cxn ang="0">
                    <a:pos x="18" y="18"/>
                  </a:cxn>
                  <a:cxn ang="0">
                    <a:pos x="18" y="2"/>
                  </a:cxn>
                  <a:cxn ang="0">
                    <a:pos x="2" y="2"/>
                  </a:cxn>
                  <a:cxn ang="0">
                    <a:pos x="23" y="2"/>
                  </a:cxn>
                  <a:cxn ang="0">
                    <a:pos x="23" y="18"/>
                  </a:cxn>
                  <a:cxn ang="0">
                    <a:pos x="39" y="18"/>
                  </a:cxn>
                  <a:cxn ang="0">
                    <a:pos x="39" y="2"/>
                  </a:cxn>
                  <a:cxn ang="0">
                    <a:pos x="23" y="2"/>
                  </a:cxn>
                  <a:cxn ang="0">
                    <a:pos x="2" y="20"/>
                  </a:cxn>
                  <a:cxn ang="0">
                    <a:pos x="2" y="37"/>
                  </a:cxn>
                  <a:cxn ang="0">
                    <a:pos x="18" y="37"/>
                  </a:cxn>
                  <a:cxn ang="0">
                    <a:pos x="18" y="20"/>
                  </a:cxn>
                  <a:cxn ang="0">
                    <a:pos x="2" y="20"/>
                  </a:cxn>
                  <a:cxn ang="0">
                    <a:pos x="23" y="20"/>
                  </a:cxn>
                  <a:cxn ang="0">
                    <a:pos x="23" y="37"/>
                  </a:cxn>
                  <a:cxn ang="0">
                    <a:pos x="39" y="37"/>
                  </a:cxn>
                  <a:cxn ang="0">
                    <a:pos x="39" y="20"/>
                  </a:cxn>
                  <a:cxn ang="0">
                    <a:pos x="23" y="20"/>
                  </a:cxn>
                  <a:cxn ang="0">
                    <a:pos x="0" y="0"/>
                  </a:cxn>
                </a:cxnLst>
                <a:rect l="txL" t="txT" r="txR" b="txB"/>
                <a:pathLst>
                  <a:path w="42" h="41">
                    <a:moveTo>
                      <a:pt x="0" y="0"/>
                    </a:moveTo>
                    <a:lnTo>
                      <a:pt x="0" y="40"/>
                    </a:lnTo>
                    <a:lnTo>
                      <a:pt x="41" y="40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18"/>
                    </a:lnTo>
                    <a:lnTo>
                      <a:pt x="18" y="18"/>
                    </a:lnTo>
                    <a:lnTo>
                      <a:pt x="18" y="2"/>
                    </a:lnTo>
                    <a:lnTo>
                      <a:pt x="2" y="2"/>
                    </a:lnTo>
                    <a:lnTo>
                      <a:pt x="23" y="2"/>
                    </a:lnTo>
                    <a:lnTo>
                      <a:pt x="23" y="18"/>
                    </a:lnTo>
                    <a:lnTo>
                      <a:pt x="39" y="18"/>
                    </a:lnTo>
                    <a:lnTo>
                      <a:pt x="39" y="2"/>
                    </a:lnTo>
                    <a:lnTo>
                      <a:pt x="23" y="2"/>
                    </a:lnTo>
                    <a:lnTo>
                      <a:pt x="2" y="20"/>
                    </a:lnTo>
                    <a:lnTo>
                      <a:pt x="2" y="37"/>
                    </a:lnTo>
                    <a:lnTo>
                      <a:pt x="18" y="37"/>
                    </a:lnTo>
                    <a:lnTo>
                      <a:pt x="18" y="20"/>
                    </a:lnTo>
                    <a:lnTo>
                      <a:pt x="2" y="20"/>
                    </a:lnTo>
                    <a:lnTo>
                      <a:pt x="23" y="20"/>
                    </a:lnTo>
                    <a:lnTo>
                      <a:pt x="23" y="37"/>
                    </a:lnTo>
                    <a:lnTo>
                      <a:pt x="39" y="37"/>
                    </a:lnTo>
                    <a:lnTo>
                      <a:pt x="39" y="20"/>
                    </a:lnTo>
                    <a:lnTo>
                      <a:pt x="23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21" name="Rectangle 181"/>
              <p:cNvSpPr/>
              <p:nvPr/>
            </p:nvSpPr>
            <p:spPr>
              <a:xfrm>
                <a:off x="5640" y="1099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22" name="Rectangle 182"/>
              <p:cNvSpPr/>
              <p:nvPr/>
            </p:nvSpPr>
            <p:spPr>
              <a:xfrm>
                <a:off x="5636" y="1073"/>
                <a:ext cx="39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23" name="Rectangle 183"/>
              <p:cNvSpPr/>
              <p:nvPr/>
            </p:nvSpPr>
            <p:spPr>
              <a:xfrm>
                <a:off x="5640" y="1077"/>
                <a:ext cx="31" cy="16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24" name="Freeform 184"/>
              <p:cNvSpPr/>
              <p:nvPr/>
            </p:nvSpPr>
            <p:spPr>
              <a:xfrm>
                <a:off x="5634" y="1071"/>
                <a:ext cx="42" cy="41"/>
              </a:xfrm>
              <a:custGeom>
                <a:avLst/>
                <a:gdLst>
                  <a:gd name="txL" fmla="*/ 0 w 42"/>
                  <a:gd name="txT" fmla="*/ 0 h 41"/>
                  <a:gd name="txR" fmla="*/ 42 w 42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1" y="40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0"/>
                  </a:cxn>
                  <a:cxn ang="0">
                    <a:pos x="18" y="20"/>
                  </a:cxn>
                  <a:cxn ang="0">
                    <a:pos x="18" y="2"/>
                  </a:cxn>
                  <a:cxn ang="0">
                    <a:pos x="2" y="2"/>
                  </a:cxn>
                  <a:cxn ang="0">
                    <a:pos x="23" y="2"/>
                  </a:cxn>
                  <a:cxn ang="0">
                    <a:pos x="23" y="20"/>
                  </a:cxn>
                  <a:cxn ang="0">
                    <a:pos x="39" y="20"/>
                  </a:cxn>
                  <a:cxn ang="0">
                    <a:pos x="39" y="2"/>
                  </a:cxn>
                  <a:cxn ang="0">
                    <a:pos x="23" y="2"/>
                  </a:cxn>
                  <a:cxn ang="0">
                    <a:pos x="2" y="21"/>
                  </a:cxn>
                  <a:cxn ang="0">
                    <a:pos x="2" y="38"/>
                  </a:cxn>
                  <a:cxn ang="0">
                    <a:pos x="18" y="38"/>
                  </a:cxn>
                  <a:cxn ang="0">
                    <a:pos x="18" y="21"/>
                  </a:cxn>
                  <a:cxn ang="0">
                    <a:pos x="2" y="21"/>
                  </a:cxn>
                  <a:cxn ang="0">
                    <a:pos x="23" y="21"/>
                  </a:cxn>
                  <a:cxn ang="0">
                    <a:pos x="23" y="38"/>
                  </a:cxn>
                  <a:cxn ang="0">
                    <a:pos x="39" y="38"/>
                  </a:cxn>
                  <a:cxn ang="0">
                    <a:pos x="39" y="21"/>
                  </a:cxn>
                  <a:cxn ang="0">
                    <a:pos x="23" y="21"/>
                  </a:cxn>
                  <a:cxn ang="0">
                    <a:pos x="0" y="0"/>
                  </a:cxn>
                </a:cxnLst>
                <a:rect l="txL" t="txT" r="txR" b="txB"/>
                <a:pathLst>
                  <a:path w="42" h="41">
                    <a:moveTo>
                      <a:pt x="0" y="0"/>
                    </a:moveTo>
                    <a:lnTo>
                      <a:pt x="0" y="40"/>
                    </a:lnTo>
                    <a:lnTo>
                      <a:pt x="41" y="40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0"/>
                    </a:lnTo>
                    <a:lnTo>
                      <a:pt x="18" y="20"/>
                    </a:lnTo>
                    <a:lnTo>
                      <a:pt x="18" y="2"/>
                    </a:lnTo>
                    <a:lnTo>
                      <a:pt x="2" y="2"/>
                    </a:lnTo>
                    <a:lnTo>
                      <a:pt x="23" y="2"/>
                    </a:lnTo>
                    <a:lnTo>
                      <a:pt x="23" y="20"/>
                    </a:lnTo>
                    <a:lnTo>
                      <a:pt x="39" y="20"/>
                    </a:lnTo>
                    <a:lnTo>
                      <a:pt x="39" y="2"/>
                    </a:lnTo>
                    <a:lnTo>
                      <a:pt x="23" y="2"/>
                    </a:lnTo>
                    <a:lnTo>
                      <a:pt x="2" y="21"/>
                    </a:lnTo>
                    <a:lnTo>
                      <a:pt x="2" y="38"/>
                    </a:lnTo>
                    <a:lnTo>
                      <a:pt x="18" y="38"/>
                    </a:lnTo>
                    <a:lnTo>
                      <a:pt x="18" y="21"/>
                    </a:lnTo>
                    <a:lnTo>
                      <a:pt x="2" y="21"/>
                    </a:lnTo>
                    <a:lnTo>
                      <a:pt x="23" y="21"/>
                    </a:lnTo>
                    <a:lnTo>
                      <a:pt x="23" y="38"/>
                    </a:lnTo>
                    <a:lnTo>
                      <a:pt x="39" y="38"/>
                    </a:lnTo>
                    <a:lnTo>
                      <a:pt x="39" y="21"/>
                    </a:lnTo>
                    <a:lnTo>
                      <a:pt x="23" y="2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25" name="Rectangle 185"/>
              <p:cNvSpPr/>
              <p:nvPr/>
            </p:nvSpPr>
            <p:spPr>
              <a:xfrm>
                <a:off x="5852" y="1099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26" name="Rectangle 186"/>
              <p:cNvSpPr/>
              <p:nvPr/>
            </p:nvSpPr>
            <p:spPr>
              <a:xfrm>
                <a:off x="5848" y="1072"/>
                <a:ext cx="38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27" name="Rectangle 187"/>
              <p:cNvSpPr/>
              <p:nvPr/>
            </p:nvSpPr>
            <p:spPr>
              <a:xfrm>
                <a:off x="5852" y="1076"/>
                <a:ext cx="30" cy="16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28" name="Freeform 188"/>
              <p:cNvSpPr/>
              <p:nvPr/>
            </p:nvSpPr>
            <p:spPr>
              <a:xfrm>
                <a:off x="5847" y="1071"/>
                <a:ext cx="41" cy="41"/>
              </a:xfrm>
              <a:custGeom>
                <a:avLst/>
                <a:gdLst>
                  <a:gd name="txL" fmla="*/ 0 w 41"/>
                  <a:gd name="txT" fmla="*/ 0 h 41"/>
                  <a:gd name="txR" fmla="*/ 41 w 41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0" y="40"/>
                  </a:cxn>
                  <a:cxn ang="0">
                    <a:pos x="40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8"/>
                  </a:cxn>
                  <a:cxn ang="0">
                    <a:pos x="16" y="18"/>
                  </a:cxn>
                  <a:cxn ang="0">
                    <a:pos x="16" y="1"/>
                  </a:cxn>
                  <a:cxn ang="0">
                    <a:pos x="1" y="1"/>
                  </a:cxn>
                  <a:cxn ang="0">
                    <a:pos x="22" y="1"/>
                  </a:cxn>
                  <a:cxn ang="0">
                    <a:pos x="22" y="18"/>
                  </a:cxn>
                  <a:cxn ang="0">
                    <a:pos x="37" y="18"/>
                  </a:cxn>
                  <a:cxn ang="0">
                    <a:pos x="37" y="1"/>
                  </a:cxn>
                  <a:cxn ang="0">
                    <a:pos x="22" y="1"/>
                  </a:cxn>
                  <a:cxn ang="0">
                    <a:pos x="1" y="20"/>
                  </a:cxn>
                  <a:cxn ang="0">
                    <a:pos x="1" y="37"/>
                  </a:cxn>
                  <a:cxn ang="0">
                    <a:pos x="16" y="37"/>
                  </a:cxn>
                  <a:cxn ang="0">
                    <a:pos x="16" y="20"/>
                  </a:cxn>
                  <a:cxn ang="0">
                    <a:pos x="1" y="20"/>
                  </a:cxn>
                  <a:cxn ang="0">
                    <a:pos x="22" y="20"/>
                  </a:cxn>
                  <a:cxn ang="0">
                    <a:pos x="22" y="37"/>
                  </a:cxn>
                  <a:cxn ang="0">
                    <a:pos x="37" y="37"/>
                  </a:cxn>
                  <a:cxn ang="0">
                    <a:pos x="37" y="20"/>
                  </a:cxn>
                  <a:cxn ang="0">
                    <a:pos x="22" y="20"/>
                  </a:cxn>
                  <a:cxn ang="0">
                    <a:pos x="0" y="0"/>
                  </a:cxn>
                </a:cxnLst>
                <a:rect l="txL" t="txT" r="txR" b="txB"/>
                <a:pathLst>
                  <a:path w="41" h="41">
                    <a:moveTo>
                      <a:pt x="0" y="0"/>
                    </a:moveTo>
                    <a:lnTo>
                      <a:pt x="0" y="40"/>
                    </a:lnTo>
                    <a:lnTo>
                      <a:pt x="40" y="40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18"/>
                    </a:lnTo>
                    <a:lnTo>
                      <a:pt x="16" y="18"/>
                    </a:lnTo>
                    <a:lnTo>
                      <a:pt x="16" y="1"/>
                    </a:lnTo>
                    <a:lnTo>
                      <a:pt x="1" y="1"/>
                    </a:lnTo>
                    <a:lnTo>
                      <a:pt x="22" y="1"/>
                    </a:lnTo>
                    <a:lnTo>
                      <a:pt x="22" y="18"/>
                    </a:lnTo>
                    <a:lnTo>
                      <a:pt x="37" y="18"/>
                    </a:lnTo>
                    <a:lnTo>
                      <a:pt x="37" y="1"/>
                    </a:lnTo>
                    <a:lnTo>
                      <a:pt x="22" y="1"/>
                    </a:lnTo>
                    <a:lnTo>
                      <a:pt x="1" y="20"/>
                    </a:lnTo>
                    <a:lnTo>
                      <a:pt x="1" y="37"/>
                    </a:lnTo>
                    <a:lnTo>
                      <a:pt x="16" y="37"/>
                    </a:lnTo>
                    <a:lnTo>
                      <a:pt x="16" y="20"/>
                    </a:lnTo>
                    <a:lnTo>
                      <a:pt x="1" y="20"/>
                    </a:lnTo>
                    <a:lnTo>
                      <a:pt x="22" y="20"/>
                    </a:lnTo>
                    <a:lnTo>
                      <a:pt x="22" y="37"/>
                    </a:lnTo>
                    <a:lnTo>
                      <a:pt x="37" y="37"/>
                    </a:lnTo>
                    <a:lnTo>
                      <a:pt x="37" y="20"/>
                    </a:lnTo>
                    <a:lnTo>
                      <a:pt x="22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29" name="Rectangle 189"/>
              <p:cNvSpPr/>
              <p:nvPr/>
            </p:nvSpPr>
            <p:spPr>
              <a:xfrm>
                <a:off x="5799" y="1099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30" name="Rectangle 190"/>
              <p:cNvSpPr/>
              <p:nvPr/>
            </p:nvSpPr>
            <p:spPr>
              <a:xfrm>
                <a:off x="5795" y="1072"/>
                <a:ext cx="39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31" name="Rectangle 191"/>
              <p:cNvSpPr/>
              <p:nvPr/>
            </p:nvSpPr>
            <p:spPr>
              <a:xfrm>
                <a:off x="5799" y="1076"/>
                <a:ext cx="31" cy="16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32" name="Freeform 192"/>
              <p:cNvSpPr/>
              <p:nvPr/>
            </p:nvSpPr>
            <p:spPr>
              <a:xfrm>
                <a:off x="5793" y="1071"/>
                <a:ext cx="42" cy="41"/>
              </a:xfrm>
              <a:custGeom>
                <a:avLst/>
                <a:gdLst>
                  <a:gd name="txL" fmla="*/ 0 w 42"/>
                  <a:gd name="txT" fmla="*/ 0 h 41"/>
                  <a:gd name="txR" fmla="*/ 42 w 42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1" y="40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8"/>
                  </a:cxn>
                  <a:cxn ang="0">
                    <a:pos x="16" y="18"/>
                  </a:cxn>
                  <a:cxn ang="0">
                    <a:pos x="16" y="1"/>
                  </a:cxn>
                  <a:cxn ang="0">
                    <a:pos x="1" y="1"/>
                  </a:cxn>
                  <a:cxn ang="0">
                    <a:pos x="22" y="1"/>
                  </a:cxn>
                  <a:cxn ang="0">
                    <a:pos x="22" y="18"/>
                  </a:cxn>
                  <a:cxn ang="0">
                    <a:pos x="38" y="18"/>
                  </a:cxn>
                  <a:cxn ang="0">
                    <a:pos x="38" y="1"/>
                  </a:cxn>
                  <a:cxn ang="0">
                    <a:pos x="22" y="1"/>
                  </a:cxn>
                  <a:cxn ang="0">
                    <a:pos x="1" y="20"/>
                  </a:cxn>
                  <a:cxn ang="0">
                    <a:pos x="1" y="37"/>
                  </a:cxn>
                  <a:cxn ang="0">
                    <a:pos x="16" y="37"/>
                  </a:cxn>
                  <a:cxn ang="0">
                    <a:pos x="16" y="20"/>
                  </a:cxn>
                  <a:cxn ang="0">
                    <a:pos x="1" y="20"/>
                  </a:cxn>
                  <a:cxn ang="0">
                    <a:pos x="22" y="20"/>
                  </a:cxn>
                  <a:cxn ang="0">
                    <a:pos x="22" y="37"/>
                  </a:cxn>
                  <a:cxn ang="0">
                    <a:pos x="38" y="37"/>
                  </a:cxn>
                  <a:cxn ang="0">
                    <a:pos x="38" y="20"/>
                  </a:cxn>
                  <a:cxn ang="0">
                    <a:pos x="22" y="20"/>
                  </a:cxn>
                  <a:cxn ang="0">
                    <a:pos x="0" y="0"/>
                  </a:cxn>
                </a:cxnLst>
                <a:rect l="txL" t="txT" r="txR" b="txB"/>
                <a:pathLst>
                  <a:path w="42" h="41">
                    <a:moveTo>
                      <a:pt x="0" y="0"/>
                    </a:moveTo>
                    <a:lnTo>
                      <a:pt x="0" y="40"/>
                    </a:lnTo>
                    <a:lnTo>
                      <a:pt x="41" y="40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18"/>
                    </a:lnTo>
                    <a:lnTo>
                      <a:pt x="16" y="18"/>
                    </a:lnTo>
                    <a:lnTo>
                      <a:pt x="16" y="1"/>
                    </a:lnTo>
                    <a:lnTo>
                      <a:pt x="1" y="1"/>
                    </a:lnTo>
                    <a:lnTo>
                      <a:pt x="22" y="1"/>
                    </a:lnTo>
                    <a:lnTo>
                      <a:pt x="22" y="18"/>
                    </a:lnTo>
                    <a:lnTo>
                      <a:pt x="38" y="18"/>
                    </a:lnTo>
                    <a:lnTo>
                      <a:pt x="38" y="1"/>
                    </a:lnTo>
                    <a:lnTo>
                      <a:pt x="22" y="1"/>
                    </a:lnTo>
                    <a:lnTo>
                      <a:pt x="1" y="20"/>
                    </a:lnTo>
                    <a:lnTo>
                      <a:pt x="1" y="37"/>
                    </a:lnTo>
                    <a:lnTo>
                      <a:pt x="16" y="37"/>
                    </a:lnTo>
                    <a:lnTo>
                      <a:pt x="16" y="20"/>
                    </a:lnTo>
                    <a:lnTo>
                      <a:pt x="1" y="20"/>
                    </a:lnTo>
                    <a:lnTo>
                      <a:pt x="22" y="20"/>
                    </a:lnTo>
                    <a:lnTo>
                      <a:pt x="22" y="37"/>
                    </a:lnTo>
                    <a:lnTo>
                      <a:pt x="38" y="37"/>
                    </a:lnTo>
                    <a:lnTo>
                      <a:pt x="38" y="20"/>
                    </a:lnTo>
                    <a:lnTo>
                      <a:pt x="22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33" name="Rectangle 193"/>
              <p:cNvSpPr/>
              <p:nvPr/>
            </p:nvSpPr>
            <p:spPr>
              <a:xfrm>
                <a:off x="5903" y="1027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34" name="Rectangle 194"/>
              <p:cNvSpPr/>
              <p:nvPr/>
            </p:nvSpPr>
            <p:spPr>
              <a:xfrm>
                <a:off x="5899" y="1000"/>
                <a:ext cx="38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35" name="Rectangle 195"/>
              <p:cNvSpPr/>
              <p:nvPr/>
            </p:nvSpPr>
            <p:spPr>
              <a:xfrm>
                <a:off x="5903" y="1004"/>
                <a:ext cx="30" cy="16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36" name="Freeform 196"/>
              <p:cNvSpPr/>
              <p:nvPr/>
            </p:nvSpPr>
            <p:spPr>
              <a:xfrm>
                <a:off x="5897" y="999"/>
                <a:ext cx="43" cy="41"/>
              </a:xfrm>
              <a:custGeom>
                <a:avLst/>
                <a:gdLst>
                  <a:gd name="txL" fmla="*/ 0 w 43"/>
                  <a:gd name="txT" fmla="*/ 0 h 41"/>
                  <a:gd name="txR" fmla="*/ 43 w 43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2" y="40"/>
                  </a:cxn>
                  <a:cxn ang="0">
                    <a:pos x="42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8"/>
                  </a:cxn>
                  <a:cxn ang="0">
                    <a:pos x="17" y="18"/>
                  </a:cxn>
                  <a:cxn ang="0">
                    <a:pos x="17" y="1"/>
                  </a:cxn>
                  <a:cxn ang="0">
                    <a:pos x="1" y="1"/>
                  </a:cxn>
                  <a:cxn ang="0">
                    <a:pos x="22" y="1"/>
                  </a:cxn>
                  <a:cxn ang="0">
                    <a:pos x="22" y="18"/>
                  </a:cxn>
                  <a:cxn ang="0">
                    <a:pos x="39" y="18"/>
                  </a:cxn>
                  <a:cxn ang="0">
                    <a:pos x="39" y="1"/>
                  </a:cxn>
                  <a:cxn ang="0">
                    <a:pos x="22" y="1"/>
                  </a:cxn>
                  <a:cxn ang="0">
                    <a:pos x="1" y="20"/>
                  </a:cxn>
                  <a:cxn ang="0">
                    <a:pos x="1" y="37"/>
                  </a:cxn>
                  <a:cxn ang="0">
                    <a:pos x="17" y="37"/>
                  </a:cxn>
                  <a:cxn ang="0">
                    <a:pos x="17" y="20"/>
                  </a:cxn>
                  <a:cxn ang="0">
                    <a:pos x="1" y="20"/>
                  </a:cxn>
                  <a:cxn ang="0">
                    <a:pos x="22" y="20"/>
                  </a:cxn>
                  <a:cxn ang="0">
                    <a:pos x="22" y="37"/>
                  </a:cxn>
                  <a:cxn ang="0">
                    <a:pos x="39" y="37"/>
                  </a:cxn>
                  <a:cxn ang="0">
                    <a:pos x="39" y="20"/>
                  </a:cxn>
                  <a:cxn ang="0">
                    <a:pos x="22" y="20"/>
                  </a:cxn>
                  <a:cxn ang="0">
                    <a:pos x="0" y="0"/>
                  </a:cxn>
                </a:cxnLst>
                <a:rect l="txL" t="txT" r="txR" b="txB"/>
                <a:pathLst>
                  <a:path w="43" h="41">
                    <a:moveTo>
                      <a:pt x="0" y="0"/>
                    </a:moveTo>
                    <a:lnTo>
                      <a:pt x="0" y="40"/>
                    </a:lnTo>
                    <a:lnTo>
                      <a:pt x="42" y="40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18"/>
                    </a:lnTo>
                    <a:lnTo>
                      <a:pt x="17" y="18"/>
                    </a:lnTo>
                    <a:lnTo>
                      <a:pt x="17" y="1"/>
                    </a:lnTo>
                    <a:lnTo>
                      <a:pt x="1" y="1"/>
                    </a:lnTo>
                    <a:lnTo>
                      <a:pt x="22" y="1"/>
                    </a:lnTo>
                    <a:lnTo>
                      <a:pt x="22" y="18"/>
                    </a:lnTo>
                    <a:lnTo>
                      <a:pt x="39" y="18"/>
                    </a:lnTo>
                    <a:lnTo>
                      <a:pt x="39" y="1"/>
                    </a:lnTo>
                    <a:lnTo>
                      <a:pt x="22" y="1"/>
                    </a:lnTo>
                    <a:lnTo>
                      <a:pt x="1" y="20"/>
                    </a:lnTo>
                    <a:lnTo>
                      <a:pt x="1" y="37"/>
                    </a:lnTo>
                    <a:lnTo>
                      <a:pt x="17" y="37"/>
                    </a:lnTo>
                    <a:lnTo>
                      <a:pt x="17" y="20"/>
                    </a:lnTo>
                    <a:lnTo>
                      <a:pt x="1" y="20"/>
                    </a:lnTo>
                    <a:lnTo>
                      <a:pt x="22" y="20"/>
                    </a:lnTo>
                    <a:lnTo>
                      <a:pt x="22" y="37"/>
                    </a:lnTo>
                    <a:lnTo>
                      <a:pt x="39" y="37"/>
                    </a:lnTo>
                    <a:lnTo>
                      <a:pt x="39" y="20"/>
                    </a:lnTo>
                    <a:lnTo>
                      <a:pt x="22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37" name="Rectangle 197"/>
              <p:cNvSpPr/>
              <p:nvPr/>
            </p:nvSpPr>
            <p:spPr>
              <a:xfrm>
                <a:off x="5746" y="1027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38" name="Rectangle 198"/>
              <p:cNvSpPr/>
              <p:nvPr/>
            </p:nvSpPr>
            <p:spPr>
              <a:xfrm>
                <a:off x="5742" y="1001"/>
                <a:ext cx="39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39" name="Rectangle 199"/>
              <p:cNvSpPr/>
              <p:nvPr/>
            </p:nvSpPr>
            <p:spPr>
              <a:xfrm>
                <a:off x="5746" y="1005"/>
                <a:ext cx="31" cy="17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40" name="Freeform 200"/>
              <p:cNvSpPr/>
              <p:nvPr/>
            </p:nvSpPr>
            <p:spPr>
              <a:xfrm>
                <a:off x="5740" y="999"/>
                <a:ext cx="42" cy="41"/>
              </a:xfrm>
              <a:custGeom>
                <a:avLst/>
                <a:gdLst>
                  <a:gd name="txL" fmla="*/ 0 w 42"/>
                  <a:gd name="txT" fmla="*/ 0 h 41"/>
                  <a:gd name="txR" fmla="*/ 42 w 42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1" y="40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0"/>
                  </a:cxn>
                  <a:cxn ang="0">
                    <a:pos x="17" y="20"/>
                  </a:cxn>
                  <a:cxn ang="0">
                    <a:pos x="17" y="2"/>
                  </a:cxn>
                  <a:cxn ang="0">
                    <a:pos x="2" y="2"/>
                  </a:cxn>
                  <a:cxn ang="0">
                    <a:pos x="24" y="2"/>
                  </a:cxn>
                  <a:cxn ang="0">
                    <a:pos x="24" y="20"/>
                  </a:cxn>
                  <a:cxn ang="0">
                    <a:pos x="38" y="20"/>
                  </a:cxn>
                  <a:cxn ang="0">
                    <a:pos x="38" y="2"/>
                  </a:cxn>
                  <a:cxn ang="0">
                    <a:pos x="24" y="2"/>
                  </a:cxn>
                  <a:cxn ang="0">
                    <a:pos x="2" y="21"/>
                  </a:cxn>
                  <a:cxn ang="0">
                    <a:pos x="2" y="37"/>
                  </a:cxn>
                  <a:cxn ang="0">
                    <a:pos x="17" y="37"/>
                  </a:cxn>
                  <a:cxn ang="0">
                    <a:pos x="17" y="21"/>
                  </a:cxn>
                  <a:cxn ang="0">
                    <a:pos x="2" y="21"/>
                  </a:cxn>
                  <a:cxn ang="0">
                    <a:pos x="24" y="21"/>
                  </a:cxn>
                  <a:cxn ang="0">
                    <a:pos x="24" y="37"/>
                  </a:cxn>
                  <a:cxn ang="0">
                    <a:pos x="38" y="37"/>
                  </a:cxn>
                  <a:cxn ang="0">
                    <a:pos x="38" y="21"/>
                  </a:cxn>
                  <a:cxn ang="0">
                    <a:pos x="24" y="21"/>
                  </a:cxn>
                  <a:cxn ang="0">
                    <a:pos x="0" y="0"/>
                  </a:cxn>
                </a:cxnLst>
                <a:rect l="txL" t="txT" r="txR" b="txB"/>
                <a:pathLst>
                  <a:path w="42" h="41">
                    <a:moveTo>
                      <a:pt x="0" y="0"/>
                    </a:moveTo>
                    <a:lnTo>
                      <a:pt x="0" y="40"/>
                    </a:lnTo>
                    <a:lnTo>
                      <a:pt x="41" y="40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0"/>
                    </a:lnTo>
                    <a:lnTo>
                      <a:pt x="17" y="20"/>
                    </a:lnTo>
                    <a:lnTo>
                      <a:pt x="17" y="2"/>
                    </a:lnTo>
                    <a:lnTo>
                      <a:pt x="2" y="2"/>
                    </a:lnTo>
                    <a:lnTo>
                      <a:pt x="24" y="2"/>
                    </a:lnTo>
                    <a:lnTo>
                      <a:pt x="24" y="20"/>
                    </a:lnTo>
                    <a:lnTo>
                      <a:pt x="38" y="20"/>
                    </a:lnTo>
                    <a:lnTo>
                      <a:pt x="38" y="2"/>
                    </a:lnTo>
                    <a:lnTo>
                      <a:pt x="24" y="2"/>
                    </a:lnTo>
                    <a:lnTo>
                      <a:pt x="2" y="21"/>
                    </a:lnTo>
                    <a:lnTo>
                      <a:pt x="2" y="37"/>
                    </a:lnTo>
                    <a:lnTo>
                      <a:pt x="17" y="37"/>
                    </a:lnTo>
                    <a:lnTo>
                      <a:pt x="17" y="21"/>
                    </a:lnTo>
                    <a:lnTo>
                      <a:pt x="2" y="21"/>
                    </a:lnTo>
                    <a:lnTo>
                      <a:pt x="24" y="21"/>
                    </a:lnTo>
                    <a:lnTo>
                      <a:pt x="24" y="37"/>
                    </a:lnTo>
                    <a:lnTo>
                      <a:pt x="38" y="37"/>
                    </a:lnTo>
                    <a:lnTo>
                      <a:pt x="38" y="21"/>
                    </a:lnTo>
                    <a:lnTo>
                      <a:pt x="24" y="2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1" name="Rectangle 201"/>
              <p:cNvSpPr/>
              <p:nvPr/>
            </p:nvSpPr>
            <p:spPr>
              <a:xfrm>
                <a:off x="5693" y="1027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42" name="Rectangle 202"/>
              <p:cNvSpPr/>
              <p:nvPr/>
            </p:nvSpPr>
            <p:spPr>
              <a:xfrm>
                <a:off x="5689" y="1001"/>
                <a:ext cx="39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43" name="Rectangle 203"/>
              <p:cNvSpPr/>
              <p:nvPr/>
            </p:nvSpPr>
            <p:spPr>
              <a:xfrm>
                <a:off x="5693" y="1005"/>
                <a:ext cx="31" cy="17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44" name="Freeform 204"/>
              <p:cNvSpPr/>
              <p:nvPr/>
            </p:nvSpPr>
            <p:spPr>
              <a:xfrm>
                <a:off x="5688" y="999"/>
                <a:ext cx="41" cy="41"/>
              </a:xfrm>
              <a:custGeom>
                <a:avLst/>
                <a:gdLst>
                  <a:gd name="txL" fmla="*/ 0 w 41"/>
                  <a:gd name="txT" fmla="*/ 0 h 41"/>
                  <a:gd name="txR" fmla="*/ 41 w 41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0" y="40"/>
                  </a:cxn>
                  <a:cxn ang="0">
                    <a:pos x="4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0"/>
                  </a:cxn>
                  <a:cxn ang="0">
                    <a:pos x="17" y="20"/>
                  </a:cxn>
                  <a:cxn ang="0">
                    <a:pos x="17" y="2"/>
                  </a:cxn>
                  <a:cxn ang="0">
                    <a:pos x="2" y="2"/>
                  </a:cxn>
                  <a:cxn ang="0">
                    <a:pos x="23" y="2"/>
                  </a:cxn>
                  <a:cxn ang="0">
                    <a:pos x="23" y="20"/>
                  </a:cxn>
                  <a:cxn ang="0">
                    <a:pos x="38" y="20"/>
                  </a:cxn>
                  <a:cxn ang="0">
                    <a:pos x="38" y="2"/>
                  </a:cxn>
                  <a:cxn ang="0">
                    <a:pos x="23" y="2"/>
                  </a:cxn>
                  <a:cxn ang="0">
                    <a:pos x="2" y="21"/>
                  </a:cxn>
                  <a:cxn ang="0">
                    <a:pos x="2" y="37"/>
                  </a:cxn>
                  <a:cxn ang="0">
                    <a:pos x="17" y="37"/>
                  </a:cxn>
                  <a:cxn ang="0">
                    <a:pos x="17" y="21"/>
                  </a:cxn>
                  <a:cxn ang="0">
                    <a:pos x="2" y="21"/>
                  </a:cxn>
                  <a:cxn ang="0">
                    <a:pos x="23" y="21"/>
                  </a:cxn>
                  <a:cxn ang="0">
                    <a:pos x="23" y="37"/>
                  </a:cxn>
                  <a:cxn ang="0">
                    <a:pos x="38" y="37"/>
                  </a:cxn>
                  <a:cxn ang="0">
                    <a:pos x="38" y="21"/>
                  </a:cxn>
                  <a:cxn ang="0">
                    <a:pos x="23" y="21"/>
                  </a:cxn>
                  <a:cxn ang="0">
                    <a:pos x="0" y="0"/>
                  </a:cxn>
                </a:cxnLst>
                <a:rect l="txL" t="txT" r="txR" b="txB"/>
                <a:pathLst>
                  <a:path w="41" h="41">
                    <a:moveTo>
                      <a:pt x="0" y="0"/>
                    </a:moveTo>
                    <a:lnTo>
                      <a:pt x="0" y="40"/>
                    </a:lnTo>
                    <a:lnTo>
                      <a:pt x="40" y="40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0"/>
                    </a:lnTo>
                    <a:lnTo>
                      <a:pt x="17" y="20"/>
                    </a:lnTo>
                    <a:lnTo>
                      <a:pt x="17" y="2"/>
                    </a:lnTo>
                    <a:lnTo>
                      <a:pt x="2" y="2"/>
                    </a:lnTo>
                    <a:lnTo>
                      <a:pt x="23" y="2"/>
                    </a:lnTo>
                    <a:lnTo>
                      <a:pt x="23" y="20"/>
                    </a:lnTo>
                    <a:lnTo>
                      <a:pt x="38" y="20"/>
                    </a:lnTo>
                    <a:lnTo>
                      <a:pt x="38" y="2"/>
                    </a:lnTo>
                    <a:lnTo>
                      <a:pt x="23" y="2"/>
                    </a:lnTo>
                    <a:lnTo>
                      <a:pt x="2" y="21"/>
                    </a:lnTo>
                    <a:lnTo>
                      <a:pt x="2" y="37"/>
                    </a:lnTo>
                    <a:lnTo>
                      <a:pt x="17" y="37"/>
                    </a:lnTo>
                    <a:lnTo>
                      <a:pt x="17" y="21"/>
                    </a:lnTo>
                    <a:lnTo>
                      <a:pt x="2" y="21"/>
                    </a:lnTo>
                    <a:lnTo>
                      <a:pt x="23" y="21"/>
                    </a:lnTo>
                    <a:lnTo>
                      <a:pt x="23" y="37"/>
                    </a:lnTo>
                    <a:lnTo>
                      <a:pt x="38" y="37"/>
                    </a:lnTo>
                    <a:lnTo>
                      <a:pt x="38" y="21"/>
                    </a:lnTo>
                    <a:lnTo>
                      <a:pt x="23" y="2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5" name="Rectangle 205"/>
              <p:cNvSpPr/>
              <p:nvPr/>
            </p:nvSpPr>
            <p:spPr>
              <a:xfrm>
                <a:off x="5852" y="1027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46" name="Rectangle 206"/>
              <p:cNvSpPr/>
              <p:nvPr/>
            </p:nvSpPr>
            <p:spPr>
              <a:xfrm>
                <a:off x="5848" y="1000"/>
                <a:ext cx="39" cy="24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47" name="Rectangle 207"/>
              <p:cNvSpPr/>
              <p:nvPr/>
            </p:nvSpPr>
            <p:spPr>
              <a:xfrm>
                <a:off x="5852" y="1004"/>
                <a:ext cx="31" cy="18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48" name="Freeform 208"/>
              <p:cNvSpPr/>
              <p:nvPr/>
            </p:nvSpPr>
            <p:spPr>
              <a:xfrm>
                <a:off x="5847" y="999"/>
                <a:ext cx="41" cy="41"/>
              </a:xfrm>
              <a:custGeom>
                <a:avLst/>
                <a:gdLst>
                  <a:gd name="txL" fmla="*/ 0 w 41"/>
                  <a:gd name="txT" fmla="*/ 0 h 41"/>
                  <a:gd name="txR" fmla="*/ 41 w 41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0" y="40"/>
                  </a:cxn>
                  <a:cxn ang="0">
                    <a:pos x="40" y="0"/>
                  </a:cxn>
                  <a:cxn ang="0">
                    <a:pos x="0" y="0"/>
                  </a:cxn>
                  <a:cxn ang="0">
                    <a:pos x="1" y="2"/>
                  </a:cxn>
                  <a:cxn ang="0">
                    <a:pos x="1" y="20"/>
                  </a:cxn>
                  <a:cxn ang="0">
                    <a:pos x="16" y="20"/>
                  </a:cxn>
                  <a:cxn ang="0">
                    <a:pos x="16" y="2"/>
                  </a:cxn>
                  <a:cxn ang="0">
                    <a:pos x="1" y="2"/>
                  </a:cxn>
                  <a:cxn ang="0">
                    <a:pos x="22" y="2"/>
                  </a:cxn>
                  <a:cxn ang="0">
                    <a:pos x="22" y="20"/>
                  </a:cxn>
                  <a:cxn ang="0">
                    <a:pos x="37" y="20"/>
                  </a:cxn>
                  <a:cxn ang="0">
                    <a:pos x="37" y="2"/>
                  </a:cxn>
                  <a:cxn ang="0">
                    <a:pos x="22" y="2"/>
                  </a:cxn>
                  <a:cxn ang="0">
                    <a:pos x="1" y="20"/>
                  </a:cxn>
                  <a:cxn ang="0">
                    <a:pos x="1" y="37"/>
                  </a:cxn>
                  <a:cxn ang="0">
                    <a:pos x="16" y="37"/>
                  </a:cxn>
                  <a:cxn ang="0">
                    <a:pos x="16" y="20"/>
                  </a:cxn>
                  <a:cxn ang="0">
                    <a:pos x="1" y="20"/>
                  </a:cxn>
                  <a:cxn ang="0">
                    <a:pos x="22" y="20"/>
                  </a:cxn>
                  <a:cxn ang="0">
                    <a:pos x="22" y="37"/>
                  </a:cxn>
                  <a:cxn ang="0">
                    <a:pos x="37" y="37"/>
                  </a:cxn>
                  <a:cxn ang="0">
                    <a:pos x="37" y="20"/>
                  </a:cxn>
                  <a:cxn ang="0">
                    <a:pos x="22" y="20"/>
                  </a:cxn>
                  <a:cxn ang="0">
                    <a:pos x="0" y="0"/>
                  </a:cxn>
                </a:cxnLst>
                <a:rect l="txL" t="txT" r="txR" b="txB"/>
                <a:pathLst>
                  <a:path w="41" h="41">
                    <a:moveTo>
                      <a:pt x="0" y="0"/>
                    </a:moveTo>
                    <a:lnTo>
                      <a:pt x="0" y="40"/>
                    </a:lnTo>
                    <a:lnTo>
                      <a:pt x="40" y="40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20"/>
                    </a:lnTo>
                    <a:lnTo>
                      <a:pt x="16" y="20"/>
                    </a:lnTo>
                    <a:lnTo>
                      <a:pt x="16" y="2"/>
                    </a:lnTo>
                    <a:lnTo>
                      <a:pt x="1" y="2"/>
                    </a:lnTo>
                    <a:lnTo>
                      <a:pt x="22" y="2"/>
                    </a:lnTo>
                    <a:lnTo>
                      <a:pt x="22" y="20"/>
                    </a:lnTo>
                    <a:lnTo>
                      <a:pt x="37" y="20"/>
                    </a:lnTo>
                    <a:lnTo>
                      <a:pt x="37" y="2"/>
                    </a:lnTo>
                    <a:lnTo>
                      <a:pt x="22" y="2"/>
                    </a:lnTo>
                    <a:lnTo>
                      <a:pt x="1" y="20"/>
                    </a:lnTo>
                    <a:lnTo>
                      <a:pt x="1" y="37"/>
                    </a:lnTo>
                    <a:lnTo>
                      <a:pt x="16" y="37"/>
                    </a:lnTo>
                    <a:lnTo>
                      <a:pt x="16" y="20"/>
                    </a:lnTo>
                    <a:lnTo>
                      <a:pt x="1" y="20"/>
                    </a:lnTo>
                    <a:lnTo>
                      <a:pt x="22" y="20"/>
                    </a:lnTo>
                    <a:lnTo>
                      <a:pt x="22" y="37"/>
                    </a:lnTo>
                    <a:lnTo>
                      <a:pt x="37" y="37"/>
                    </a:lnTo>
                    <a:lnTo>
                      <a:pt x="37" y="20"/>
                    </a:lnTo>
                    <a:lnTo>
                      <a:pt x="22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9" name="Rectangle 209"/>
              <p:cNvSpPr/>
              <p:nvPr/>
            </p:nvSpPr>
            <p:spPr>
              <a:xfrm>
                <a:off x="5799" y="1027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50" name="Rectangle 210"/>
              <p:cNvSpPr/>
              <p:nvPr/>
            </p:nvSpPr>
            <p:spPr>
              <a:xfrm>
                <a:off x="5795" y="1000"/>
                <a:ext cx="39" cy="24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51" name="Rectangle 211"/>
              <p:cNvSpPr/>
              <p:nvPr/>
            </p:nvSpPr>
            <p:spPr>
              <a:xfrm>
                <a:off x="5799" y="1004"/>
                <a:ext cx="31" cy="18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52" name="Freeform 212"/>
              <p:cNvSpPr/>
              <p:nvPr/>
            </p:nvSpPr>
            <p:spPr>
              <a:xfrm>
                <a:off x="5793" y="999"/>
                <a:ext cx="42" cy="41"/>
              </a:xfrm>
              <a:custGeom>
                <a:avLst/>
                <a:gdLst>
                  <a:gd name="txL" fmla="*/ 0 w 42"/>
                  <a:gd name="txT" fmla="*/ 0 h 41"/>
                  <a:gd name="txR" fmla="*/ 42 w 42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1" y="40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0"/>
                  </a:cxn>
                  <a:cxn ang="0">
                    <a:pos x="18" y="20"/>
                  </a:cxn>
                  <a:cxn ang="0">
                    <a:pos x="18" y="2"/>
                  </a:cxn>
                  <a:cxn ang="0">
                    <a:pos x="2" y="2"/>
                  </a:cxn>
                  <a:cxn ang="0">
                    <a:pos x="24" y="2"/>
                  </a:cxn>
                  <a:cxn ang="0">
                    <a:pos x="24" y="20"/>
                  </a:cxn>
                  <a:cxn ang="0">
                    <a:pos x="39" y="20"/>
                  </a:cxn>
                  <a:cxn ang="0">
                    <a:pos x="39" y="2"/>
                  </a:cxn>
                  <a:cxn ang="0">
                    <a:pos x="24" y="2"/>
                  </a:cxn>
                  <a:cxn ang="0">
                    <a:pos x="2" y="20"/>
                  </a:cxn>
                  <a:cxn ang="0">
                    <a:pos x="2" y="37"/>
                  </a:cxn>
                  <a:cxn ang="0">
                    <a:pos x="18" y="37"/>
                  </a:cxn>
                  <a:cxn ang="0">
                    <a:pos x="18" y="20"/>
                  </a:cxn>
                  <a:cxn ang="0">
                    <a:pos x="2" y="20"/>
                  </a:cxn>
                  <a:cxn ang="0">
                    <a:pos x="24" y="20"/>
                  </a:cxn>
                  <a:cxn ang="0">
                    <a:pos x="24" y="37"/>
                  </a:cxn>
                  <a:cxn ang="0">
                    <a:pos x="39" y="37"/>
                  </a:cxn>
                  <a:cxn ang="0">
                    <a:pos x="39" y="20"/>
                  </a:cxn>
                  <a:cxn ang="0">
                    <a:pos x="24" y="20"/>
                  </a:cxn>
                  <a:cxn ang="0">
                    <a:pos x="0" y="0"/>
                  </a:cxn>
                </a:cxnLst>
                <a:rect l="txL" t="txT" r="txR" b="txB"/>
                <a:pathLst>
                  <a:path w="42" h="41">
                    <a:moveTo>
                      <a:pt x="0" y="0"/>
                    </a:moveTo>
                    <a:lnTo>
                      <a:pt x="0" y="40"/>
                    </a:lnTo>
                    <a:lnTo>
                      <a:pt x="41" y="40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0"/>
                    </a:lnTo>
                    <a:lnTo>
                      <a:pt x="18" y="20"/>
                    </a:lnTo>
                    <a:lnTo>
                      <a:pt x="18" y="2"/>
                    </a:lnTo>
                    <a:lnTo>
                      <a:pt x="2" y="2"/>
                    </a:lnTo>
                    <a:lnTo>
                      <a:pt x="24" y="2"/>
                    </a:lnTo>
                    <a:lnTo>
                      <a:pt x="24" y="20"/>
                    </a:lnTo>
                    <a:lnTo>
                      <a:pt x="39" y="20"/>
                    </a:lnTo>
                    <a:lnTo>
                      <a:pt x="39" y="2"/>
                    </a:lnTo>
                    <a:lnTo>
                      <a:pt x="24" y="2"/>
                    </a:lnTo>
                    <a:lnTo>
                      <a:pt x="2" y="20"/>
                    </a:lnTo>
                    <a:lnTo>
                      <a:pt x="2" y="37"/>
                    </a:lnTo>
                    <a:lnTo>
                      <a:pt x="18" y="37"/>
                    </a:lnTo>
                    <a:lnTo>
                      <a:pt x="18" y="20"/>
                    </a:lnTo>
                    <a:lnTo>
                      <a:pt x="2" y="20"/>
                    </a:lnTo>
                    <a:lnTo>
                      <a:pt x="24" y="20"/>
                    </a:lnTo>
                    <a:lnTo>
                      <a:pt x="24" y="37"/>
                    </a:lnTo>
                    <a:lnTo>
                      <a:pt x="39" y="37"/>
                    </a:lnTo>
                    <a:lnTo>
                      <a:pt x="39" y="20"/>
                    </a:lnTo>
                    <a:lnTo>
                      <a:pt x="24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53" name="Rectangle 213"/>
              <p:cNvSpPr/>
              <p:nvPr/>
            </p:nvSpPr>
            <p:spPr>
              <a:xfrm>
                <a:off x="5905" y="1099"/>
                <a:ext cx="30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54" name="Rectangle 214"/>
              <p:cNvSpPr/>
              <p:nvPr/>
            </p:nvSpPr>
            <p:spPr>
              <a:xfrm>
                <a:off x="5901" y="1072"/>
                <a:ext cx="38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55" name="Rectangle 215"/>
              <p:cNvSpPr/>
              <p:nvPr/>
            </p:nvSpPr>
            <p:spPr>
              <a:xfrm>
                <a:off x="5905" y="1076"/>
                <a:ext cx="30" cy="16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56" name="Freeform 216"/>
              <p:cNvSpPr/>
              <p:nvPr/>
            </p:nvSpPr>
            <p:spPr>
              <a:xfrm>
                <a:off x="5897" y="1071"/>
                <a:ext cx="43" cy="41"/>
              </a:xfrm>
              <a:custGeom>
                <a:avLst/>
                <a:gdLst>
                  <a:gd name="txL" fmla="*/ 0 w 43"/>
                  <a:gd name="txT" fmla="*/ 0 h 41"/>
                  <a:gd name="txR" fmla="*/ 43 w 43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2" y="40"/>
                  </a:cxn>
                  <a:cxn ang="0">
                    <a:pos x="42" y="0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2" y="18"/>
                  </a:cxn>
                  <a:cxn ang="0">
                    <a:pos x="18" y="18"/>
                  </a:cxn>
                  <a:cxn ang="0">
                    <a:pos x="18" y="1"/>
                  </a:cxn>
                  <a:cxn ang="0">
                    <a:pos x="2" y="1"/>
                  </a:cxn>
                  <a:cxn ang="0">
                    <a:pos x="24" y="1"/>
                  </a:cxn>
                  <a:cxn ang="0">
                    <a:pos x="24" y="18"/>
                  </a:cxn>
                  <a:cxn ang="0">
                    <a:pos x="40" y="18"/>
                  </a:cxn>
                  <a:cxn ang="0">
                    <a:pos x="40" y="1"/>
                  </a:cxn>
                  <a:cxn ang="0">
                    <a:pos x="24" y="1"/>
                  </a:cxn>
                  <a:cxn ang="0">
                    <a:pos x="2" y="20"/>
                  </a:cxn>
                  <a:cxn ang="0">
                    <a:pos x="2" y="37"/>
                  </a:cxn>
                  <a:cxn ang="0">
                    <a:pos x="18" y="37"/>
                  </a:cxn>
                  <a:cxn ang="0">
                    <a:pos x="18" y="20"/>
                  </a:cxn>
                  <a:cxn ang="0">
                    <a:pos x="2" y="20"/>
                  </a:cxn>
                  <a:cxn ang="0">
                    <a:pos x="24" y="20"/>
                  </a:cxn>
                  <a:cxn ang="0">
                    <a:pos x="24" y="37"/>
                  </a:cxn>
                  <a:cxn ang="0">
                    <a:pos x="40" y="37"/>
                  </a:cxn>
                  <a:cxn ang="0">
                    <a:pos x="40" y="20"/>
                  </a:cxn>
                  <a:cxn ang="0">
                    <a:pos x="24" y="20"/>
                  </a:cxn>
                  <a:cxn ang="0">
                    <a:pos x="0" y="0"/>
                  </a:cxn>
                </a:cxnLst>
                <a:rect l="txL" t="txT" r="txR" b="txB"/>
                <a:pathLst>
                  <a:path w="43" h="41">
                    <a:moveTo>
                      <a:pt x="0" y="0"/>
                    </a:moveTo>
                    <a:lnTo>
                      <a:pt x="0" y="40"/>
                    </a:lnTo>
                    <a:lnTo>
                      <a:pt x="42" y="40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2" y="18"/>
                    </a:lnTo>
                    <a:lnTo>
                      <a:pt x="18" y="18"/>
                    </a:lnTo>
                    <a:lnTo>
                      <a:pt x="18" y="1"/>
                    </a:lnTo>
                    <a:lnTo>
                      <a:pt x="2" y="1"/>
                    </a:lnTo>
                    <a:lnTo>
                      <a:pt x="24" y="1"/>
                    </a:lnTo>
                    <a:lnTo>
                      <a:pt x="24" y="18"/>
                    </a:lnTo>
                    <a:lnTo>
                      <a:pt x="40" y="18"/>
                    </a:lnTo>
                    <a:lnTo>
                      <a:pt x="40" y="1"/>
                    </a:lnTo>
                    <a:lnTo>
                      <a:pt x="24" y="1"/>
                    </a:lnTo>
                    <a:lnTo>
                      <a:pt x="2" y="20"/>
                    </a:lnTo>
                    <a:lnTo>
                      <a:pt x="2" y="37"/>
                    </a:lnTo>
                    <a:lnTo>
                      <a:pt x="18" y="37"/>
                    </a:lnTo>
                    <a:lnTo>
                      <a:pt x="18" y="20"/>
                    </a:lnTo>
                    <a:lnTo>
                      <a:pt x="2" y="20"/>
                    </a:lnTo>
                    <a:lnTo>
                      <a:pt x="24" y="20"/>
                    </a:lnTo>
                    <a:lnTo>
                      <a:pt x="24" y="37"/>
                    </a:lnTo>
                    <a:lnTo>
                      <a:pt x="40" y="37"/>
                    </a:lnTo>
                    <a:lnTo>
                      <a:pt x="40" y="20"/>
                    </a:lnTo>
                    <a:lnTo>
                      <a:pt x="24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57" name="Rectangle 217"/>
              <p:cNvSpPr/>
              <p:nvPr/>
            </p:nvSpPr>
            <p:spPr>
              <a:xfrm>
                <a:off x="5705" y="1071"/>
                <a:ext cx="78" cy="72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58" name="Rectangle 218"/>
              <p:cNvSpPr/>
              <p:nvPr/>
            </p:nvSpPr>
            <p:spPr>
              <a:xfrm>
                <a:off x="5709" y="1075"/>
                <a:ext cx="70" cy="65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59" name="Freeform 219"/>
              <p:cNvSpPr/>
              <p:nvPr/>
            </p:nvSpPr>
            <p:spPr>
              <a:xfrm>
                <a:off x="5962" y="970"/>
                <a:ext cx="103" cy="175"/>
              </a:xfrm>
              <a:custGeom>
                <a:avLst/>
                <a:gdLst>
                  <a:gd name="txL" fmla="*/ 0 w 103"/>
                  <a:gd name="txT" fmla="*/ 0 h 175"/>
                  <a:gd name="txR" fmla="*/ 103 w 103"/>
                  <a:gd name="txB" fmla="*/ 175 h 175"/>
                </a:gdLst>
                <a:ahLst/>
                <a:cxnLst>
                  <a:cxn ang="0">
                    <a:pos x="0" y="174"/>
                  </a:cxn>
                  <a:cxn ang="0">
                    <a:pos x="102" y="130"/>
                  </a:cxn>
                  <a:cxn ang="0">
                    <a:pos x="102" y="0"/>
                  </a:cxn>
                  <a:cxn ang="0">
                    <a:pos x="0" y="10"/>
                  </a:cxn>
                  <a:cxn ang="0">
                    <a:pos x="0" y="174"/>
                  </a:cxn>
                </a:cxnLst>
                <a:rect l="txL" t="txT" r="txR" b="txB"/>
                <a:pathLst>
                  <a:path w="103" h="175">
                    <a:moveTo>
                      <a:pt x="0" y="174"/>
                    </a:moveTo>
                    <a:lnTo>
                      <a:pt x="102" y="130"/>
                    </a:lnTo>
                    <a:lnTo>
                      <a:pt x="102" y="0"/>
                    </a:lnTo>
                    <a:lnTo>
                      <a:pt x="0" y="10"/>
                    </a:lnTo>
                    <a:lnTo>
                      <a:pt x="0" y="174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60" name="Freeform 220"/>
              <p:cNvSpPr/>
              <p:nvPr/>
            </p:nvSpPr>
            <p:spPr>
              <a:xfrm>
                <a:off x="5455" y="954"/>
                <a:ext cx="617" cy="32"/>
              </a:xfrm>
              <a:custGeom>
                <a:avLst/>
                <a:gdLst>
                  <a:gd name="txL" fmla="*/ 0 w 617"/>
                  <a:gd name="txT" fmla="*/ 0 h 32"/>
                  <a:gd name="txR" fmla="*/ 617 w 617"/>
                  <a:gd name="txB" fmla="*/ 32 h 32"/>
                </a:gdLst>
                <a:ahLst/>
                <a:cxnLst>
                  <a:cxn ang="0">
                    <a:pos x="0" y="13"/>
                  </a:cxn>
                  <a:cxn ang="0">
                    <a:pos x="212" y="2"/>
                  </a:cxn>
                  <a:cxn ang="0">
                    <a:pos x="616" y="0"/>
                  </a:cxn>
                  <a:cxn ang="0">
                    <a:pos x="616" y="18"/>
                  </a:cxn>
                  <a:cxn ang="0">
                    <a:pos x="514" y="31"/>
                  </a:cxn>
                  <a:cxn ang="0">
                    <a:pos x="1" y="21"/>
                  </a:cxn>
                  <a:cxn ang="0">
                    <a:pos x="0" y="13"/>
                  </a:cxn>
                </a:cxnLst>
                <a:rect l="txL" t="txT" r="txR" b="txB"/>
                <a:pathLst>
                  <a:path w="617" h="32">
                    <a:moveTo>
                      <a:pt x="0" y="13"/>
                    </a:moveTo>
                    <a:lnTo>
                      <a:pt x="212" y="2"/>
                    </a:lnTo>
                    <a:lnTo>
                      <a:pt x="616" y="0"/>
                    </a:lnTo>
                    <a:lnTo>
                      <a:pt x="616" y="18"/>
                    </a:lnTo>
                    <a:lnTo>
                      <a:pt x="514" y="31"/>
                    </a:lnTo>
                    <a:lnTo>
                      <a:pt x="1" y="21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8C8C8C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61" name="Freeform 221"/>
              <p:cNvSpPr/>
              <p:nvPr/>
            </p:nvSpPr>
            <p:spPr>
              <a:xfrm>
                <a:off x="5455" y="966"/>
                <a:ext cx="514" cy="20"/>
              </a:xfrm>
              <a:custGeom>
                <a:avLst/>
                <a:gdLst>
                  <a:gd name="txL" fmla="*/ 0 w 514"/>
                  <a:gd name="txT" fmla="*/ 0 h 20"/>
                  <a:gd name="txR" fmla="*/ 514 w 514"/>
                  <a:gd name="txB" fmla="*/ 20 h 20"/>
                </a:gdLst>
                <a:ahLst/>
                <a:cxnLst>
                  <a:cxn ang="0">
                    <a:pos x="0" y="0"/>
                  </a:cxn>
                  <a:cxn ang="0">
                    <a:pos x="0" y="19"/>
                  </a:cxn>
                  <a:cxn ang="0">
                    <a:pos x="513" y="19"/>
                  </a:cxn>
                  <a:cxn ang="0">
                    <a:pos x="513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514" h="20">
                    <a:moveTo>
                      <a:pt x="0" y="0"/>
                    </a:moveTo>
                    <a:lnTo>
                      <a:pt x="0" y="19"/>
                    </a:lnTo>
                    <a:lnTo>
                      <a:pt x="513" y="19"/>
                    </a:lnTo>
                    <a:lnTo>
                      <a:pt x="51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CC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62" name="Rectangle 222"/>
              <p:cNvSpPr/>
              <p:nvPr/>
            </p:nvSpPr>
            <p:spPr>
              <a:xfrm>
                <a:off x="5783" y="1080"/>
                <a:ext cx="8" cy="57"/>
              </a:xfrm>
              <a:prstGeom prst="rect">
                <a:avLst/>
              </a:prstGeom>
              <a:solidFill>
                <a:srgbClr val="E6E6E6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63" name="Rectangle 223"/>
              <p:cNvSpPr/>
              <p:nvPr/>
            </p:nvSpPr>
            <p:spPr>
              <a:xfrm>
                <a:off x="5707" y="1080"/>
                <a:ext cx="8" cy="59"/>
              </a:xfrm>
              <a:prstGeom prst="rect">
                <a:avLst/>
              </a:prstGeom>
              <a:solidFill>
                <a:srgbClr val="E6E6E6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64" name="Rectangle 224"/>
              <p:cNvSpPr/>
              <p:nvPr/>
            </p:nvSpPr>
            <p:spPr>
              <a:xfrm>
                <a:off x="5744" y="1082"/>
                <a:ext cx="8" cy="55"/>
              </a:xfrm>
              <a:prstGeom prst="rect">
                <a:avLst/>
              </a:prstGeom>
              <a:solidFill>
                <a:srgbClr val="E6E6E6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65" name="Freeform 225"/>
              <p:cNvSpPr/>
              <p:nvPr/>
            </p:nvSpPr>
            <p:spPr>
              <a:xfrm>
                <a:off x="5692" y="1139"/>
                <a:ext cx="90" cy="17"/>
              </a:xfrm>
              <a:custGeom>
                <a:avLst/>
                <a:gdLst>
                  <a:gd name="txL" fmla="*/ 0 w 90"/>
                  <a:gd name="txT" fmla="*/ 0 h 17"/>
                  <a:gd name="txR" fmla="*/ 90 w 90"/>
                  <a:gd name="txB" fmla="*/ 17 h 17"/>
                </a:gdLst>
                <a:ahLst/>
                <a:cxnLst>
                  <a:cxn ang="0">
                    <a:pos x="0" y="4"/>
                  </a:cxn>
                  <a:cxn ang="0">
                    <a:pos x="12" y="0"/>
                  </a:cxn>
                  <a:cxn ang="0">
                    <a:pos x="89" y="0"/>
                  </a:cxn>
                  <a:cxn ang="0">
                    <a:pos x="89" y="11"/>
                  </a:cxn>
                  <a:cxn ang="0">
                    <a:pos x="83" y="16"/>
                  </a:cxn>
                  <a:cxn ang="0">
                    <a:pos x="1" y="13"/>
                  </a:cxn>
                  <a:cxn ang="0">
                    <a:pos x="0" y="4"/>
                  </a:cxn>
                </a:cxnLst>
                <a:rect l="txL" t="txT" r="txR" b="txB"/>
                <a:pathLst>
                  <a:path w="90" h="17">
                    <a:moveTo>
                      <a:pt x="0" y="4"/>
                    </a:moveTo>
                    <a:lnTo>
                      <a:pt x="12" y="0"/>
                    </a:lnTo>
                    <a:lnTo>
                      <a:pt x="89" y="0"/>
                    </a:lnTo>
                    <a:lnTo>
                      <a:pt x="89" y="11"/>
                    </a:lnTo>
                    <a:lnTo>
                      <a:pt x="83" y="16"/>
                    </a:lnTo>
                    <a:lnTo>
                      <a:pt x="1" y="13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E6E6E6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66" name="Rectangle 226"/>
              <p:cNvSpPr/>
              <p:nvPr/>
            </p:nvSpPr>
            <p:spPr>
              <a:xfrm>
                <a:off x="5696" y="1148"/>
                <a:ext cx="76" cy="8"/>
              </a:xfrm>
              <a:prstGeom prst="rect">
                <a:avLst/>
              </a:prstGeom>
              <a:solidFill>
                <a:srgbClr val="FFFFFF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67" name="Freeform 227"/>
              <p:cNvSpPr/>
              <p:nvPr/>
            </p:nvSpPr>
            <p:spPr>
              <a:xfrm>
                <a:off x="5688" y="1071"/>
                <a:ext cx="96" cy="17"/>
              </a:xfrm>
              <a:custGeom>
                <a:avLst/>
                <a:gdLst>
                  <a:gd name="txL" fmla="*/ 0 w 96"/>
                  <a:gd name="txT" fmla="*/ 0 h 17"/>
                  <a:gd name="txR" fmla="*/ 96 w 96"/>
                  <a:gd name="txB" fmla="*/ 17 h 17"/>
                </a:gdLst>
                <a:ahLst/>
                <a:cxnLst>
                  <a:cxn ang="0">
                    <a:pos x="0" y="5"/>
                  </a:cxn>
                  <a:cxn ang="0">
                    <a:pos x="16" y="0"/>
                  </a:cxn>
                  <a:cxn ang="0">
                    <a:pos x="95" y="0"/>
                  </a:cxn>
                  <a:cxn ang="0">
                    <a:pos x="95" y="10"/>
                  </a:cxn>
                  <a:cxn ang="0">
                    <a:pos x="86" y="16"/>
                  </a:cxn>
                  <a:cxn ang="0">
                    <a:pos x="1" y="16"/>
                  </a:cxn>
                  <a:cxn ang="0">
                    <a:pos x="0" y="5"/>
                  </a:cxn>
                </a:cxnLst>
                <a:rect l="txL" t="txT" r="txR" b="txB"/>
                <a:pathLst>
                  <a:path w="96" h="17">
                    <a:moveTo>
                      <a:pt x="0" y="5"/>
                    </a:moveTo>
                    <a:lnTo>
                      <a:pt x="16" y="0"/>
                    </a:lnTo>
                    <a:lnTo>
                      <a:pt x="95" y="0"/>
                    </a:lnTo>
                    <a:lnTo>
                      <a:pt x="95" y="10"/>
                    </a:lnTo>
                    <a:lnTo>
                      <a:pt x="86" y="16"/>
                    </a:lnTo>
                    <a:lnTo>
                      <a:pt x="1" y="16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E6E6E6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68" name="Rectangle 228"/>
              <p:cNvSpPr/>
              <p:nvPr/>
            </p:nvSpPr>
            <p:spPr>
              <a:xfrm>
                <a:off x="5692" y="1077"/>
                <a:ext cx="80" cy="8"/>
              </a:xfrm>
              <a:prstGeom prst="rect">
                <a:avLst/>
              </a:prstGeom>
              <a:solidFill>
                <a:srgbClr val="FFFFFF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69" name="Oval 229"/>
              <p:cNvSpPr/>
              <p:nvPr/>
            </p:nvSpPr>
            <p:spPr>
              <a:xfrm>
                <a:off x="5740" y="1112"/>
                <a:ext cx="8" cy="8"/>
              </a:xfrm>
              <a:prstGeom prst="ellipse">
                <a:avLst/>
              </a:prstGeom>
              <a:solidFill>
                <a:srgbClr val="E6E6E6"/>
              </a:solidFill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70" name="Freeform 230"/>
              <p:cNvSpPr/>
              <p:nvPr/>
            </p:nvSpPr>
            <p:spPr>
              <a:xfrm>
                <a:off x="5707" y="1136"/>
                <a:ext cx="32" cy="17"/>
              </a:xfrm>
              <a:custGeom>
                <a:avLst/>
                <a:gdLst>
                  <a:gd name="txL" fmla="*/ 0 w 32"/>
                  <a:gd name="txT" fmla="*/ 0 h 17"/>
                  <a:gd name="txR" fmla="*/ 32 w 32"/>
                  <a:gd name="txB" fmla="*/ 17 h 17"/>
                </a:gdLst>
                <a:ahLst/>
                <a:cxnLst>
                  <a:cxn ang="0">
                    <a:pos x="0" y="16"/>
                  </a:cxn>
                  <a:cxn ang="0">
                    <a:pos x="2" y="10"/>
                  </a:cxn>
                  <a:cxn ang="0">
                    <a:pos x="4" y="10"/>
                  </a:cxn>
                  <a:cxn ang="0">
                    <a:pos x="8" y="0"/>
                  </a:cxn>
                  <a:cxn ang="0">
                    <a:pos x="31" y="0"/>
                  </a:cxn>
                  <a:cxn ang="0">
                    <a:pos x="29" y="5"/>
                  </a:cxn>
                  <a:cxn ang="0">
                    <a:pos x="31" y="10"/>
                  </a:cxn>
                  <a:cxn ang="0">
                    <a:pos x="29" y="16"/>
                  </a:cxn>
                  <a:cxn ang="0">
                    <a:pos x="28" y="16"/>
                  </a:cxn>
                  <a:cxn ang="0">
                    <a:pos x="0" y="16"/>
                  </a:cxn>
                </a:cxnLst>
                <a:rect l="txL" t="txT" r="txR" b="txB"/>
                <a:pathLst>
                  <a:path w="32" h="17">
                    <a:moveTo>
                      <a:pt x="0" y="16"/>
                    </a:moveTo>
                    <a:lnTo>
                      <a:pt x="2" y="10"/>
                    </a:lnTo>
                    <a:lnTo>
                      <a:pt x="4" y="10"/>
                    </a:lnTo>
                    <a:lnTo>
                      <a:pt x="8" y="0"/>
                    </a:lnTo>
                    <a:lnTo>
                      <a:pt x="31" y="0"/>
                    </a:lnTo>
                    <a:lnTo>
                      <a:pt x="29" y="5"/>
                    </a:lnTo>
                    <a:lnTo>
                      <a:pt x="31" y="10"/>
                    </a:lnTo>
                    <a:lnTo>
                      <a:pt x="29" y="16"/>
                    </a:lnTo>
                    <a:lnTo>
                      <a:pt x="28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E6E6E6">
                  <a:alpha val="100000"/>
                </a:srgbClr>
              </a:solidFill>
              <a:ln w="9525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71" name="Freeform 231"/>
              <p:cNvSpPr/>
              <p:nvPr/>
            </p:nvSpPr>
            <p:spPr>
              <a:xfrm>
                <a:off x="5742" y="1137"/>
                <a:ext cx="35" cy="17"/>
              </a:xfrm>
              <a:custGeom>
                <a:avLst/>
                <a:gdLst>
                  <a:gd name="txL" fmla="*/ 0 w 35"/>
                  <a:gd name="txT" fmla="*/ 0 h 17"/>
                  <a:gd name="txR" fmla="*/ 35 w 35"/>
                  <a:gd name="txB" fmla="*/ 17 h 17"/>
                </a:gdLst>
                <a:ahLst/>
                <a:cxnLst>
                  <a:cxn ang="0">
                    <a:pos x="0" y="16"/>
                  </a:cxn>
                  <a:cxn ang="0">
                    <a:pos x="10" y="0"/>
                  </a:cxn>
                  <a:cxn ang="0">
                    <a:pos x="34" y="0"/>
                  </a:cxn>
                  <a:cxn ang="0">
                    <a:pos x="32" y="16"/>
                  </a:cxn>
                  <a:cxn ang="0">
                    <a:pos x="34" y="16"/>
                  </a:cxn>
                  <a:cxn ang="0">
                    <a:pos x="31" y="16"/>
                  </a:cxn>
                  <a:cxn ang="0">
                    <a:pos x="0" y="16"/>
                  </a:cxn>
                </a:cxnLst>
                <a:rect l="txL" t="txT" r="txR" b="txB"/>
                <a:pathLst>
                  <a:path w="35" h="17">
                    <a:moveTo>
                      <a:pt x="0" y="16"/>
                    </a:moveTo>
                    <a:lnTo>
                      <a:pt x="10" y="0"/>
                    </a:lnTo>
                    <a:lnTo>
                      <a:pt x="34" y="0"/>
                    </a:lnTo>
                    <a:lnTo>
                      <a:pt x="32" y="16"/>
                    </a:lnTo>
                    <a:lnTo>
                      <a:pt x="34" y="16"/>
                    </a:lnTo>
                    <a:lnTo>
                      <a:pt x="31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E6E6E6">
                  <a:alpha val="100000"/>
                </a:srgbClr>
              </a:solidFill>
              <a:ln w="9525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grpSp>
        <p:nvGrpSpPr>
          <p:cNvPr id="1039" name="Group 145"/>
          <p:cNvGrpSpPr/>
          <p:nvPr/>
        </p:nvGrpSpPr>
        <p:grpSpPr>
          <a:xfrm>
            <a:off x="2392363" y="4600575"/>
            <a:ext cx="787400" cy="471488"/>
            <a:chOff x="276" y="1884"/>
            <a:chExt cx="1040" cy="432"/>
          </a:xfrm>
        </p:grpSpPr>
        <p:sp>
          <p:nvSpPr>
            <p:cNvPr id="1600" name="AutoShape 146"/>
            <p:cNvSpPr/>
            <p:nvPr/>
          </p:nvSpPr>
          <p:spPr>
            <a:xfrm>
              <a:off x="276" y="1884"/>
              <a:ext cx="1040" cy="432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1601" name="Group 147"/>
            <p:cNvGrpSpPr/>
            <p:nvPr/>
          </p:nvGrpSpPr>
          <p:grpSpPr>
            <a:xfrm>
              <a:off x="373" y="1940"/>
              <a:ext cx="779" cy="287"/>
              <a:chOff x="5015" y="528"/>
              <a:chExt cx="1057" cy="628"/>
            </a:xfrm>
          </p:grpSpPr>
          <p:sp>
            <p:nvSpPr>
              <p:cNvPr id="1602" name="Freeform 148"/>
              <p:cNvSpPr/>
              <p:nvPr/>
            </p:nvSpPr>
            <p:spPr>
              <a:xfrm>
                <a:off x="5924" y="528"/>
                <a:ext cx="26" cy="416"/>
              </a:xfrm>
              <a:custGeom>
                <a:avLst/>
                <a:gdLst>
                  <a:gd name="txL" fmla="*/ 0 w 26"/>
                  <a:gd name="txT" fmla="*/ 0 h 416"/>
                  <a:gd name="txR" fmla="*/ 26 w 26"/>
                  <a:gd name="txB" fmla="*/ 416 h 416"/>
                </a:gdLst>
                <a:ahLst/>
                <a:cxnLst>
                  <a:cxn ang="0">
                    <a:pos x="0" y="0"/>
                  </a:cxn>
                  <a:cxn ang="0">
                    <a:pos x="0" y="415"/>
                  </a:cxn>
                  <a:cxn ang="0">
                    <a:pos x="25" y="415"/>
                  </a:cxn>
                  <a:cxn ang="0">
                    <a:pos x="25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6" h="416">
                    <a:moveTo>
                      <a:pt x="0" y="0"/>
                    </a:moveTo>
                    <a:lnTo>
                      <a:pt x="0" y="415"/>
                    </a:lnTo>
                    <a:lnTo>
                      <a:pt x="25" y="415"/>
                    </a:ln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E6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603" name="Freeform 149"/>
              <p:cNvSpPr/>
              <p:nvPr/>
            </p:nvSpPr>
            <p:spPr>
              <a:xfrm>
                <a:off x="5974" y="528"/>
                <a:ext cx="26" cy="416"/>
              </a:xfrm>
              <a:custGeom>
                <a:avLst/>
                <a:gdLst>
                  <a:gd name="txL" fmla="*/ 0 w 26"/>
                  <a:gd name="txT" fmla="*/ 0 h 416"/>
                  <a:gd name="txR" fmla="*/ 26 w 26"/>
                  <a:gd name="txB" fmla="*/ 416 h 416"/>
                </a:gdLst>
                <a:ahLst/>
                <a:cxnLst>
                  <a:cxn ang="0">
                    <a:pos x="0" y="0"/>
                  </a:cxn>
                  <a:cxn ang="0">
                    <a:pos x="0" y="415"/>
                  </a:cxn>
                  <a:cxn ang="0">
                    <a:pos x="25" y="415"/>
                  </a:cxn>
                  <a:cxn ang="0">
                    <a:pos x="25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6" h="416">
                    <a:moveTo>
                      <a:pt x="0" y="0"/>
                    </a:moveTo>
                    <a:lnTo>
                      <a:pt x="0" y="415"/>
                    </a:lnTo>
                    <a:lnTo>
                      <a:pt x="25" y="415"/>
                    </a:ln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E6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604" name="Freeform 150"/>
              <p:cNvSpPr/>
              <p:nvPr/>
            </p:nvSpPr>
            <p:spPr>
              <a:xfrm>
                <a:off x="5089" y="855"/>
                <a:ext cx="930" cy="253"/>
              </a:xfrm>
              <a:custGeom>
                <a:avLst/>
                <a:gdLst>
                  <a:gd name="txL" fmla="*/ 0 w 930"/>
                  <a:gd name="txT" fmla="*/ 0 h 253"/>
                  <a:gd name="txR" fmla="*/ 930 w 930"/>
                  <a:gd name="txB" fmla="*/ 253 h 253"/>
                </a:gdLst>
                <a:ahLst/>
                <a:cxnLst>
                  <a:cxn ang="0">
                    <a:pos x="291" y="51"/>
                  </a:cxn>
                  <a:cxn ang="0">
                    <a:pos x="246" y="2"/>
                  </a:cxn>
                  <a:cxn ang="0">
                    <a:pos x="158" y="0"/>
                  </a:cxn>
                  <a:cxn ang="0">
                    <a:pos x="129" y="43"/>
                  </a:cxn>
                  <a:cxn ang="0">
                    <a:pos x="94" y="2"/>
                  </a:cxn>
                  <a:cxn ang="0">
                    <a:pos x="1" y="0"/>
                  </a:cxn>
                  <a:cxn ang="0">
                    <a:pos x="0" y="197"/>
                  </a:cxn>
                  <a:cxn ang="0">
                    <a:pos x="172" y="214"/>
                  </a:cxn>
                  <a:cxn ang="0">
                    <a:pos x="321" y="222"/>
                  </a:cxn>
                  <a:cxn ang="0">
                    <a:pos x="473" y="238"/>
                  </a:cxn>
                  <a:cxn ang="0">
                    <a:pos x="625" y="238"/>
                  </a:cxn>
                  <a:cxn ang="0">
                    <a:pos x="777" y="238"/>
                  </a:cxn>
                  <a:cxn ang="0">
                    <a:pos x="865" y="252"/>
                  </a:cxn>
                  <a:cxn ang="0">
                    <a:pos x="929" y="238"/>
                  </a:cxn>
                  <a:cxn ang="0">
                    <a:pos x="929" y="93"/>
                  </a:cxn>
                  <a:cxn ang="0">
                    <a:pos x="851" y="2"/>
                  </a:cxn>
                  <a:cxn ang="0">
                    <a:pos x="782" y="0"/>
                  </a:cxn>
                  <a:cxn ang="0">
                    <a:pos x="777" y="94"/>
                  </a:cxn>
                  <a:cxn ang="0">
                    <a:pos x="697" y="2"/>
                  </a:cxn>
                  <a:cxn ang="0">
                    <a:pos x="626" y="0"/>
                  </a:cxn>
                  <a:cxn ang="0">
                    <a:pos x="625" y="94"/>
                  </a:cxn>
                  <a:cxn ang="0">
                    <a:pos x="546" y="2"/>
                  </a:cxn>
                  <a:cxn ang="0">
                    <a:pos x="469" y="0"/>
                  </a:cxn>
                  <a:cxn ang="0">
                    <a:pos x="472" y="93"/>
                  </a:cxn>
                  <a:cxn ang="0">
                    <a:pos x="394" y="2"/>
                  </a:cxn>
                  <a:cxn ang="0">
                    <a:pos x="312" y="0"/>
                  </a:cxn>
                  <a:cxn ang="0">
                    <a:pos x="291" y="51"/>
                  </a:cxn>
                </a:cxnLst>
                <a:rect l="txL" t="txT" r="txR" b="txB"/>
                <a:pathLst>
                  <a:path w="930" h="253">
                    <a:moveTo>
                      <a:pt x="291" y="51"/>
                    </a:moveTo>
                    <a:lnTo>
                      <a:pt x="246" y="2"/>
                    </a:lnTo>
                    <a:lnTo>
                      <a:pt x="158" y="0"/>
                    </a:lnTo>
                    <a:lnTo>
                      <a:pt x="129" y="43"/>
                    </a:lnTo>
                    <a:lnTo>
                      <a:pt x="94" y="2"/>
                    </a:lnTo>
                    <a:lnTo>
                      <a:pt x="1" y="0"/>
                    </a:lnTo>
                    <a:lnTo>
                      <a:pt x="0" y="197"/>
                    </a:lnTo>
                    <a:lnTo>
                      <a:pt x="172" y="214"/>
                    </a:lnTo>
                    <a:lnTo>
                      <a:pt x="321" y="222"/>
                    </a:lnTo>
                    <a:lnTo>
                      <a:pt x="473" y="238"/>
                    </a:lnTo>
                    <a:lnTo>
                      <a:pt x="625" y="238"/>
                    </a:lnTo>
                    <a:lnTo>
                      <a:pt x="777" y="238"/>
                    </a:lnTo>
                    <a:lnTo>
                      <a:pt x="865" y="252"/>
                    </a:lnTo>
                    <a:lnTo>
                      <a:pt x="929" y="238"/>
                    </a:lnTo>
                    <a:lnTo>
                      <a:pt x="929" y="93"/>
                    </a:lnTo>
                    <a:lnTo>
                      <a:pt x="851" y="2"/>
                    </a:lnTo>
                    <a:lnTo>
                      <a:pt x="782" y="0"/>
                    </a:lnTo>
                    <a:lnTo>
                      <a:pt x="777" y="94"/>
                    </a:lnTo>
                    <a:lnTo>
                      <a:pt x="697" y="2"/>
                    </a:lnTo>
                    <a:lnTo>
                      <a:pt x="626" y="0"/>
                    </a:lnTo>
                    <a:lnTo>
                      <a:pt x="625" y="94"/>
                    </a:lnTo>
                    <a:lnTo>
                      <a:pt x="546" y="2"/>
                    </a:lnTo>
                    <a:lnTo>
                      <a:pt x="469" y="0"/>
                    </a:lnTo>
                    <a:lnTo>
                      <a:pt x="472" y="93"/>
                    </a:lnTo>
                    <a:lnTo>
                      <a:pt x="394" y="2"/>
                    </a:lnTo>
                    <a:lnTo>
                      <a:pt x="312" y="0"/>
                    </a:lnTo>
                    <a:lnTo>
                      <a:pt x="291" y="51"/>
                    </a:lnTo>
                  </a:path>
                </a:pathLst>
              </a:custGeom>
              <a:solidFill>
                <a:srgbClr val="8C8C8C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605" name="Freeform 151"/>
              <p:cNvSpPr/>
              <p:nvPr/>
            </p:nvSpPr>
            <p:spPr>
              <a:xfrm>
                <a:off x="5015" y="855"/>
                <a:ext cx="940" cy="253"/>
              </a:xfrm>
              <a:custGeom>
                <a:avLst/>
                <a:gdLst>
                  <a:gd name="txL" fmla="*/ 0 w 940"/>
                  <a:gd name="txT" fmla="*/ 0 h 253"/>
                  <a:gd name="txR" fmla="*/ 940 w 940"/>
                  <a:gd name="txB" fmla="*/ 253 h 253"/>
                </a:gdLst>
                <a:ahLst/>
                <a:cxnLst>
                  <a:cxn ang="0">
                    <a:pos x="313" y="96"/>
                  </a:cxn>
                  <a:cxn ang="0">
                    <a:pos x="231" y="0"/>
                  </a:cxn>
                  <a:cxn ang="0">
                    <a:pos x="156" y="96"/>
                  </a:cxn>
                  <a:cxn ang="0">
                    <a:pos x="75" y="0"/>
                  </a:cxn>
                  <a:cxn ang="0">
                    <a:pos x="0" y="96"/>
                  </a:cxn>
                  <a:cxn ang="0">
                    <a:pos x="0" y="222"/>
                  </a:cxn>
                  <a:cxn ang="0">
                    <a:pos x="939" y="252"/>
                  </a:cxn>
                  <a:cxn ang="0">
                    <a:pos x="939" y="96"/>
                  </a:cxn>
                  <a:cxn ang="0">
                    <a:pos x="856" y="0"/>
                  </a:cxn>
                  <a:cxn ang="0">
                    <a:pos x="781" y="96"/>
                  </a:cxn>
                  <a:cxn ang="0">
                    <a:pos x="699" y="0"/>
                  </a:cxn>
                  <a:cxn ang="0">
                    <a:pos x="624" y="96"/>
                  </a:cxn>
                  <a:cxn ang="0">
                    <a:pos x="543" y="0"/>
                  </a:cxn>
                  <a:cxn ang="0">
                    <a:pos x="468" y="96"/>
                  </a:cxn>
                  <a:cxn ang="0">
                    <a:pos x="386" y="0"/>
                  </a:cxn>
                  <a:cxn ang="0">
                    <a:pos x="310" y="96"/>
                  </a:cxn>
                  <a:cxn ang="0">
                    <a:pos x="313" y="96"/>
                  </a:cxn>
                </a:cxnLst>
                <a:rect l="txL" t="txT" r="txR" b="txB"/>
                <a:pathLst>
                  <a:path w="940" h="253">
                    <a:moveTo>
                      <a:pt x="313" y="96"/>
                    </a:moveTo>
                    <a:lnTo>
                      <a:pt x="231" y="0"/>
                    </a:lnTo>
                    <a:lnTo>
                      <a:pt x="156" y="96"/>
                    </a:lnTo>
                    <a:lnTo>
                      <a:pt x="75" y="0"/>
                    </a:lnTo>
                    <a:lnTo>
                      <a:pt x="0" y="96"/>
                    </a:lnTo>
                    <a:lnTo>
                      <a:pt x="0" y="222"/>
                    </a:lnTo>
                    <a:lnTo>
                      <a:pt x="939" y="252"/>
                    </a:lnTo>
                    <a:lnTo>
                      <a:pt x="939" y="96"/>
                    </a:lnTo>
                    <a:lnTo>
                      <a:pt x="856" y="0"/>
                    </a:lnTo>
                    <a:lnTo>
                      <a:pt x="781" y="96"/>
                    </a:lnTo>
                    <a:lnTo>
                      <a:pt x="699" y="0"/>
                    </a:lnTo>
                    <a:lnTo>
                      <a:pt x="624" y="96"/>
                    </a:lnTo>
                    <a:lnTo>
                      <a:pt x="543" y="0"/>
                    </a:lnTo>
                    <a:lnTo>
                      <a:pt x="468" y="96"/>
                    </a:lnTo>
                    <a:lnTo>
                      <a:pt x="386" y="0"/>
                    </a:lnTo>
                    <a:lnTo>
                      <a:pt x="310" y="96"/>
                    </a:lnTo>
                    <a:lnTo>
                      <a:pt x="313" y="96"/>
                    </a:lnTo>
                  </a:path>
                </a:pathLst>
              </a:custGeom>
              <a:solidFill>
                <a:srgbClr val="FFFFCC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606" name="Rectangle 152"/>
              <p:cNvSpPr/>
              <p:nvPr/>
            </p:nvSpPr>
            <p:spPr>
              <a:xfrm>
                <a:off x="5469" y="984"/>
                <a:ext cx="491" cy="157"/>
              </a:xfrm>
              <a:prstGeom prst="rect">
                <a:avLst/>
              </a:prstGeom>
              <a:solidFill>
                <a:srgbClr val="FFFFCC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07" name="Rectangle 153"/>
              <p:cNvSpPr/>
              <p:nvPr/>
            </p:nvSpPr>
            <p:spPr>
              <a:xfrm>
                <a:off x="5481" y="1028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08" name="Rectangle 154"/>
              <p:cNvSpPr/>
              <p:nvPr/>
            </p:nvSpPr>
            <p:spPr>
              <a:xfrm>
                <a:off x="5477" y="1001"/>
                <a:ext cx="38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09" name="Rectangle 155"/>
              <p:cNvSpPr/>
              <p:nvPr/>
            </p:nvSpPr>
            <p:spPr>
              <a:xfrm>
                <a:off x="5481" y="1005"/>
                <a:ext cx="30" cy="17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10" name="Freeform 156"/>
              <p:cNvSpPr/>
              <p:nvPr/>
            </p:nvSpPr>
            <p:spPr>
              <a:xfrm>
                <a:off x="5474" y="1000"/>
                <a:ext cx="43" cy="41"/>
              </a:xfrm>
              <a:custGeom>
                <a:avLst/>
                <a:gdLst>
                  <a:gd name="txL" fmla="*/ 0 w 43"/>
                  <a:gd name="txT" fmla="*/ 0 h 41"/>
                  <a:gd name="txR" fmla="*/ 43 w 43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2" y="40"/>
                  </a:cxn>
                  <a:cxn ang="0">
                    <a:pos x="42" y="0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3" y="18"/>
                  </a:cxn>
                  <a:cxn ang="0">
                    <a:pos x="18" y="18"/>
                  </a:cxn>
                  <a:cxn ang="0">
                    <a:pos x="18" y="2"/>
                  </a:cxn>
                  <a:cxn ang="0">
                    <a:pos x="3" y="2"/>
                  </a:cxn>
                  <a:cxn ang="0">
                    <a:pos x="23" y="2"/>
                  </a:cxn>
                  <a:cxn ang="0">
                    <a:pos x="23" y="18"/>
                  </a:cxn>
                  <a:cxn ang="0">
                    <a:pos x="39" y="18"/>
                  </a:cxn>
                  <a:cxn ang="0">
                    <a:pos x="39" y="2"/>
                  </a:cxn>
                  <a:cxn ang="0">
                    <a:pos x="23" y="2"/>
                  </a:cxn>
                  <a:cxn ang="0">
                    <a:pos x="3" y="20"/>
                  </a:cxn>
                  <a:cxn ang="0">
                    <a:pos x="3" y="37"/>
                  </a:cxn>
                  <a:cxn ang="0">
                    <a:pos x="18" y="37"/>
                  </a:cxn>
                  <a:cxn ang="0">
                    <a:pos x="18" y="20"/>
                  </a:cxn>
                  <a:cxn ang="0">
                    <a:pos x="3" y="20"/>
                  </a:cxn>
                  <a:cxn ang="0">
                    <a:pos x="23" y="20"/>
                  </a:cxn>
                  <a:cxn ang="0">
                    <a:pos x="23" y="37"/>
                  </a:cxn>
                  <a:cxn ang="0">
                    <a:pos x="39" y="37"/>
                  </a:cxn>
                  <a:cxn ang="0">
                    <a:pos x="39" y="20"/>
                  </a:cxn>
                  <a:cxn ang="0">
                    <a:pos x="23" y="20"/>
                  </a:cxn>
                  <a:cxn ang="0">
                    <a:pos x="0" y="0"/>
                  </a:cxn>
                </a:cxnLst>
                <a:rect l="txL" t="txT" r="txR" b="txB"/>
                <a:pathLst>
                  <a:path w="43" h="41">
                    <a:moveTo>
                      <a:pt x="0" y="0"/>
                    </a:moveTo>
                    <a:lnTo>
                      <a:pt x="0" y="40"/>
                    </a:lnTo>
                    <a:lnTo>
                      <a:pt x="42" y="40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3" y="18"/>
                    </a:lnTo>
                    <a:lnTo>
                      <a:pt x="18" y="18"/>
                    </a:lnTo>
                    <a:lnTo>
                      <a:pt x="18" y="2"/>
                    </a:lnTo>
                    <a:lnTo>
                      <a:pt x="3" y="2"/>
                    </a:lnTo>
                    <a:lnTo>
                      <a:pt x="23" y="2"/>
                    </a:lnTo>
                    <a:lnTo>
                      <a:pt x="23" y="18"/>
                    </a:lnTo>
                    <a:lnTo>
                      <a:pt x="39" y="18"/>
                    </a:lnTo>
                    <a:lnTo>
                      <a:pt x="39" y="2"/>
                    </a:lnTo>
                    <a:lnTo>
                      <a:pt x="23" y="2"/>
                    </a:lnTo>
                    <a:lnTo>
                      <a:pt x="3" y="20"/>
                    </a:lnTo>
                    <a:lnTo>
                      <a:pt x="3" y="37"/>
                    </a:lnTo>
                    <a:lnTo>
                      <a:pt x="18" y="37"/>
                    </a:lnTo>
                    <a:lnTo>
                      <a:pt x="18" y="20"/>
                    </a:lnTo>
                    <a:lnTo>
                      <a:pt x="3" y="20"/>
                    </a:lnTo>
                    <a:lnTo>
                      <a:pt x="23" y="20"/>
                    </a:lnTo>
                    <a:lnTo>
                      <a:pt x="23" y="37"/>
                    </a:lnTo>
                    <a:lnTo>
                      <a:pt x="39" y="37"/>
                    </a:lnTo>
                    <a:lnTo>
                      <a:pt x="39" y="20"/>
                    </a:lnTo>
                    <a:lnTo>
                      <a:pt x="23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611" name="Rectangle 157"/>
              <p:cNvSpPr/>
              <p:nvPr/>
            </p:nvSpPr>
            <p:spPr>
              <a:xfrm>
                <a:off x="5481" y="1099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12" name="Rectangle 158"/>
              <p:cNvSpPr/>
              <p:nvPr/>
            </p:nvSpPr>
            <p:spPr>
              <a:xfrm>
                <a:off x="5477" y="1073"/>
                <a:ext cx="38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13" name="Rectangle 159"/>
              <p:cNvSpPr/>
              <p:nvPr/>
            </p:nvSpPr>
            <p:spPr>
              <a:xfrm>
                <a:off x="5481" y="1077"/>
                <a:ext cx="30" cy="16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14" name="Freeform 160"/>
              <p:cNvSpPr/>
              <p:nvPr/>
            </p:nvSpPr>
            <p:spPr>
              <a:xfrm>
                <a:off x="5474" y="1071"/>
                <a:ext cx="43" cy="41"/>
              </a:xfrm>
              <a:custGeom>
                <a:avLst/>
                <a:gdLst>
                  <a:gd name="txL" fmla="*/ 0 w 43"/>
                  <a:gd name="txT" fmla="*/ 0 h 41"/>
                  <a:gd name="txR" fmla="*/ 43 w 43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2" y="40"/>
                  </a:cxn>
                  <a:cxn ang="0">
                    <a:pos x="42" y="0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3" y="20"/>
                  </a:cxn>
                  <a:cxn ang="0">
                    <a:pos x="18" y="20"/>
                  </a:cxn>
                  <a:cxn ang="0">
                    <a:pos x="18" y="2"/>
                  </a:cxn>
                  <a:cxn ang="0">
                    <a:pos x="3" y="2"/>
                  </a:cxn>
                  <a:cxn ang="0">
                    <a:pos x="23" y="2"/>
                  </a:cxn>
                  <a:cxn ang="0">
                    <a:pos x="23" y="20"/>
                  </a:cxn>
                  <a:cxn ang="0">
                    <a:pos x="39" y="20"/>
                  </a:cxn>
                  <a:cxn ang="0">
                    <a:pos x="39" y="2"/>
                  </a:cxn>
                  <a:cxn ang="0">
                    <a:pos x="23" y="2"/>
                  </a:cxn>
                  <a:cxn ang="0">
                    <a:pos x="3" y="21"/>
                  </a:cxn>
                  <a:cxn ang="0">
                    <a:pos x="3" y="38"/>
                  </a:cxn>
                  <a:cxn ang="0">
                    <a:pos x="18" y="38"/>
                  </a:cxn>
                  <a:cxn ang="0">
                    <a:pos x="18" y="21"/>
                  </a:cxn>
                  <a:cxn ang="0">
                    <a:pos x="3" y="21"/>
                  </a:cxn>
                  <a:cxn ang="0">
                    <a:pos x="23" y="21"/>
                  </a:cxn>
                  <a:cxn ang="0">
                    <a:pos x="23" y="38"/>
                  </a:cxn>
                  <a:cxn ang="0">
                    <a:pos x="39" y="38"/>
                  </a:cxn>
                  <a:cxn ang="0">
                    <a:pos x="39" y="21"/>
                  </a:cxn>
                  <a:cxn ang="0">
                    <a:pos x="23" y="21"/>
                  </a:cxn>
                  <a:cxn ang="0">
                    <a:pos x="0" y="0"/>
                  </a:cxn>
                </a:cxnLst>
                <a:rect l="txL" t="txT" r="txR" b="txB"/>
                <a:pathLst>
                  <a:path w="43" h="41">
                    <a:moveTo>
                      <a:pt x="0" y="0"/>
                    </a:moveTo>
                    <a:lnTo>
                      <a:pt x="0" y="40"/>
                    </a:lnTo>
                    <a:lnTo>
                      <a:pt x="42" y="40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3" y="20"/>
                    </a:lnTo>
                    <a:lnTo>
                      <a:pt x="18" y="20"/>
                    </a:lnTo>
                    <a:lnTo>
                      <a:pt x="18" y="2"/>
                    </a:lnTo>
                    <a:lnTo>
                      <a:pt x="3" y="2"/>
                    </a:lnTo>
                    <a:lnTo>
                      <a:pt x="23" y="2"/>
                    </a:lnTo>
                    <a:lnTo>
                      <a:pt x="23" y="20"/>
                    </a:lnTo>
                    <a:lnTo>
                      <a:pt x="39" y="20"/>
                    </a:lnTo>
                    <a:lnTo>
                      <a:pt x="39" y="2"/>
                    </a:lnTo>
                    <a:lnTo>
                      <a:pt x="23" y="2"/>
                    </a:lnTo>
                    <a:lnTo>
                      <a:pt x="3" y="21"/>
                    </a:lnTo>
                    <a:lnTo>
                      <a:pt x="3" y="38"/>
                    </a:lnTo>
                    <a:lnTo>
                      <a:pt x="18" y="38"/>
                    </a:lnTo>
                    <a:lnTo>
                      <a:pt x="18" y="21"/>
                    </a:lnTo>
                    <a:lnTo>
                      <a:pt x="3" y="21"/>
                    </a:lnTo>
                    <a:lnTo>
                      <a:pt x="23" y="21"/>
                    </a:lnTo>
                    <a:lnTo>
                      <a:pt x="23" y="38"/>
                    </a:lnTo>
                    <a:lnTo>
                      <a:pt x="39" y="38"/>
                    </a:lnTo>
                    <a:lnTo>
                      <a:pt x="39" y="21"/>
                    </a:lnTo>
                    <a:lnTo>
                      <a:pt x="23" y="2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615" name="Rectangle 161"/>
              <p:cNvSpPr/>
              <p:nvPr/>
            </p:nvSpPr>
            <p:spPr>
              <a:xfrm>
                <a:off x="5533" y="1028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16" name="Rectangle 162"/>
              <p:cNvSpPr/>
              <p:nvPr/>
            </p:nvSpPr>
            <p:spPr>
              <a:xfrm>
                <a:off x="5529" y="1001"/>
                <a:ext cx="39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17" name="Rectangle 163"/>
              <p:cNvSpPr/>
              <p:nvPr/>
            </p:nvSpPr>
            <p:spPr>
              <a:xfrm>
                <a:off x="5533" y="1005"/>
                <a:ext cx="31" cy="17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18" name="Freeform 164"/>
              <p:cNvSpPr/>
              <p:nvPr/>
            </p:nvSpPr>
            <p:spPr>
              <a:xfrm>
                <a:off x="5527" y="1000"/>
                <a:ext cx="42" cy="41"/>
              </a:xfrm>
              <a:custGeom>
                <a:avLst/>
                <a:gdLst>
                  <a:gd name="txL" fmla="*/ 0 w 42"/>
                  <a:gd name="txT" fmla="*/ 0 h 41"/>
                  <a:gd name="txR" fmla="*/ 42 w 42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1" y="40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18"/>
                  </a:cxn>
                  <a:cxn ang="0">
                    <a:pos x="18" y="18"/>
                  </a:cxn>
                  <a:cxn ang="0">
                    <a:pos x="18" y="2"/>
                  </a:cxn>
                  <a:cxn ang="0">
                    <a:pos x="2" y="2"/>
                  </a:cxn>
                  <a:cxn ang="0">
                    <a:pos x="23" y="2"/>
                  </a:cxn>
                  <a:cxn ang="0">
                    <a:pos x="23" y="18"/>
                  </a:cxn>
                  <a:cxn ang="0">
                    <a:pos x="39" y="18"/>
                  </a:cxn>
                  <a:cxn ang="0">
                    <a:pos x="39" y="2"/>
                  </a:cxn>
                  <a:cxn ang="0">
                    <a:pos x="23" y="2"/>
                  </a:cxn>
                  <a:cxn ang="0">
                    <a:pos x="2" y="20"/>
                  </a:cxn>
                  <a:cxn ang="0">
                    <a:pos x="2" y="37"/>
                  </a:cxn>
                  <a:cxn ang="0">
                    <a:pos x="18" y="37"/>
                  </a:cxn>
                  <a:cxn ang="0">
                    <a:pos x="18" y="20"/>
                  </a:cxn>
                  <a:cxn ang="0">
                    <a:pos x="2" y="20"/>
                  </a:cxn>
                  <a:cxn ang="0">
                    <a:pos x="23" y="20"/>
                  </a:cxn>
                  <a:cxn ang="0">
                    <a:pos x="23" y="37"/>
                  </a:cxn>
                  <a:cxn ang="0">
                    <a:pos x="39" y="37"/>
                  </a:cxn>
                  <a:cxn ang="0">
                    <a:pos x="39" y="20"/>
                  </a:cxn>
                  <a:cxn ang="0">
                    <a:pos x="23" y="20"/>
                  </a:cxn>
                  <a:cxn ang="0">
                    <a:pos x="0" y="0"/>
                  </a:cxn>
                </a:cxnLst>
                <a:rect l="txL" t="txT" r="txR" b="txB"/>
                <a:pathLst>
                  <a:path w="42" h="41">
                    <a:moveTo>
                      <a:pt x="0" y="0"/>
                    </a:moveTo>
                    <a:lnTo>
                      <a:pt x="0" y="40"/>
                    </a:lnTo>
                    <a:lnTo>
                      <a:pt x="41" y="40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18"/>
                    </a:lnTo>
                    <a:lnTo>
                      <a:pt x="18" y="18"/>
                    </a:lnTo>
                    <a:lnTo>
                      <a:pt x="18" y="2"/>
                    </a:lnTo>
                    <a:lnTo>
                      <a:pt x="2" y="2"/>
                    </a:lnTo>
                    <a:lnTo>
                      <a:pt x="23" y="2"/>
                    </a:lnTo>
                    <a:lnTo>
                      <a:pt x="23" y="18"/>
                    </a:lnTo>
                    <a:lnTo>
                      <a:pt x="39" y="18"/>
                    </a:lnTo>
                    <a:lnTo>
                      <a:pt x="39" y="2"/>
                    </a:lnTo>
                    <a:lnTo>
                      <a:pt x="23" y="2"/>
                    </a:lnTo>
                    <a:lnTo>
                      <a:pt x="2" y="20"/>
                    </a:lnTo>
                    <a:lnTo>
                      <a:pt x="2" y="37"/>
                    </a:lnTo>
                    <a:lnTo>
                      <a:pt x="18" y="37"/>
                    </a:lnTo>
                    <a:lnTo>
                      <a:pt x="18" y="20"/>
                    </a:lnTo>
                    <a:lnTo>
                      <a:pt x="2" y="20"/>
                    </a:lnTo>
                    <a:lnTo>
                      <a:pt x="23" y="20"/>
                    </a:lnTo>
                    <a:lnTo>
                      <a:pt x="23" y="37"/>
                    </a:lnTo>
                    <a:lnTo>
                      <a:pt x="39" y="37"/>
                    </a:lnTo>
                    <a:lnTo>
                      <a:pt x="39" y="20"/>
                    </a:lnTo>
                    <a:lnTo>
                      <a:pt x="23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619" name="Rectangle 165"/>
              <p:cNvSpPr/>
              <p:nvPr/>
            </p:nvSpPr>
            <p:spPr>
              <a:xfrm>
                <a:off x="5533" y="1099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20" name="Rectangle 166"/>
              <p:cNvSpPr/>
              <p:nvPr/>
            </p:nvSpPr>
            <p:spPr>
              <a:xfrm>
                <a:off x="5529" y="1073"/>
                <a:ext cx="39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21" name="Rectangle 167"/>
              <p:cNvSpPr/>
              <p:nvPr/>
            </p:nvSpPr>
            <p:spPr>
              <a:xfrm>
                <a:off x="5533" y="1077"/>
                <a:ext cx="31" cy="16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22" name="Freeform 168"/>
              <p:cNvSpPr/>
              <p:nvPr/>
            </p:nvSpPr>
            <p:spPr>
              <a:xfrm>
                <a:off x="5527" y="1071"/>
                <a:ext cx="42" cy="41"/>
              </a:xfrm>
              <a:custGeom>
                <a:avLst/>
                <a:gdLst>
                  <a:gd name="txL" fmla="*/ 0 w 42"/>
                  <a:gd name="txT" fmla="*/ 0 h 41"/>
                  <a:gd name="txR" fmla="*/ 42 w 42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1" y="40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0"/>
                  </a:cxn>
                  <a:cxn ang="0">
                    <a:pos x="18" y="20"/>
                  </a:cxn>
                  <a:cxn ang="0">
                    <a:pos x="18" y="2"/>
                  </a:cxn>
                  <a:cxn ang="0">
                    <a:pos x="2" y="2"/>
                  </a:cxn>
                  <a:cxn ang="0">
                    <a:pos x="23" y="2"/>
                  </a:cxn>
                  <a:cxn ang="0">
                    <a:pos x="23" y="20"/>
                  </a:cxn>
                  <a:cxn ang="0">
                    <a:pos x="39" y="20"/>
                  </a:cxn>
                  <a:cxn ang="0">
                    <a:pos x="39" y="2"/>
                  </a:cxn>
                  <a:cxn ang="0">
                    <a:pos x="23" y="2"/>
                  </a:cxn>
                  <a:cxn ang="0">
                    <a:pos x="2" y="21"/>
                  </a:cxn>
                  <a:cxn ang="0">
                    <a:pos x="2" y="38"/>
                  </a:cxn>
                  <a:cxn ang="0">
                    <a:pos x="18" y="38"/>
                  </a:cxn>
                  <a:cxn ang="0">
                    <a:pos x="18" y="21"/>
                  </a:cxn>
                  <a:cxn ang="0">
                    <a:pos x="2" y="21"/>
                  </a:cxn>
                  <a:cxn ang="0">
                    <a:pos x="23" y="21"/>
                  </a:cxn>
                  <a:cxn ang="0">
                    <a:pos x="23" y="38"/>
                  </a:cxn>
                  <a:cxn ang="0">
                    <a:pos x="39" y="38"/>
                  </a:cxn>
                  <a:cxn ang="0">
                    <a:pos x="39" y="21"/>
                  </a:cxn>
                  <a:cxn ang="0">
                    <a:pos x="23" y="21"/>
                  </a:cxn>
                  <a:cxn ang="0">
                    <a:pos x="0" y="0"/>
                  </a:cxn>
                </a:cxnLst>
                <a:rect l="txL" t="txT" r="txR" b="txB"/>
                <a:pathLst>
                  <a:path w="42" h="41">
                    <a:moveTo>
                      <a:pt x="0" y="0"/>
                    </a:moveTo>
                    <a:lnTo>
                      <a:pt x="0" y="40"/>
                    </a:lnTo>
                    <a:lnTo>
                      <a:pt x="41" y="40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0"/>
                    </a:lnTo>
                    <a:lnTo>
                      <a:pt x="18" y="20"/>
                    </a:lnTo>
                    <a:lnTo>
                      <a:pt x="18" y="2"/>
                    </a:lnTo>
                    <a:lnTo>
                      <a:pt x="2" y="2"/>
                    </a:lnTo>
                    <a:lnTo>
                      <a:pt x="23" y="2"/>
                    </a:lnTo>
                    <a:lnTo>
                      <a:pt x="23" y="20"/>
                    </a:lnTo>
                    <a:lnTo>
                      <a:pt x="39" y="20"/>
                    </a:lnTo>
                    <a:lnTo>
                      <a:pt x="39" y="2"/>
                    </a:lnTo>
                    <a:lnTo>
                      <a:pt x="23" y="2"/>
                    </a:lnTo>
                    <a:lnTo>
                      <a:pt x="2" y="21"/>
                    </a:lnTo>
                    <a:lnTo>
                      <a:pt x="2" y="38"/>
                    </a:lnTo>
                    <a:lnTo>
                      <a:pt x="18" y="38"/>
                    </a:lnTo>
                    <a:lnTo>
                      <a:pt x="18" y="21"/>
                    </a:lnTo>
                    <a:lnTo>
                      <a:pt x="2" y="21"/>
                    </a:lnTo>
                    <a:lnTo>
                      <a:pt x="23" y="21"/>
                    </a:lnTo>
                    <a:lnTo>
                      <a:pt x="23" y="38"/>
                    </a:lnTo>
                    <a:lnTo>
                      <a:pt x="39" y="38"/>
                    </a:lnTo>
                    <a:lnTo>
                      <a:pt x="39" y="21"/>
                    </a:lnTo>
                    <a:lnTo>
                      <a:pt x="23" y="2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623" name="Rectangle 169"/>
              <p:cNvSpPr/>
              <p:nvPr/>
            </p:nvSpPr>
            <p:spPr>
              <a:xfrm>
                <a:off x="5588" y="1028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24" name="Rectangle 170"/>
              <p:cNvSpPr/>
              <p:nvPr/>
            </p:nvSpPr>
            <p:spPr>
              <a:xfrm>
                <a:off x="5584" y="1001"/>
                <a:ext cx="38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25" name="Rectangle 171"/>
              <p:cNvSpPr/>
              <p:nvPr/>
            </p:nvSpPr>
            <p:spPr>
              <a:xfrm>
                <a:off x="5588" y="1005"/>
                <a:ext cx="30" cy="17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26" name="Freeform 172"/>
              <p:cNvSpPr/>
              <p:nvPr/>
            </p:nvSpPr>
            <p:spPr>
              <a:xfrm>
                <a:off x="5583" y="1000"/>
                <a:ext cx="42" cy="41"/>
              </a:xfrm>
              <a:custGeom>
                <a:avLst/>
                <a:gdLst>
                  <a:gd name="txL" fmla="*/ 0 w 42"/>
                  <a:gd name="txT" fmla="*/ 0 h 41"/>
                  <a:gd name="txR" fmla="*/ 42 w 42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1" y="40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1" y="2"/>
                  </a:cxn>
                  <a:cxn ang="0">
                    <a:pos x="1" y="18"/>
                  </a:cxn>
                  <a:cxn ang="0">
                    <a:pos x="16" y="18"/>
                  </a:cxn>
                  <a:cxn ang="0">
                    <a:pos x="16" y="2"/>
                  </a:cxn>
                  <a:cxn ang="0">
                    <a:pos x="1" y="2"/>
                  </a:cxn>
                  <a:cxn ang="0">
                    <a:pos x="22" y="2"/>
                  </a:cxn>
                  <a:cxn ang="0">
                    <a:pos x="22" y="18"/>
                  </a:cxn>
                  <a:cxn ang="0">
                    <a:pos x="38" y="18"/>
                  </a:cxn>
                  <a:cxn ang="0">
                    <a:pos x="38" y="2"/>
                  </a:cxn>
                  <a:cxn ang="0">
                    <a:pos x="22" y="2"/>
                  </a:cxn>
                  <a:cxn ang="0">
                    <a:pos x="1" y="20"/>
                  </a:cxn>
                  <a:cxn ang="0">
                    <a:pos x="1" y="37"/>
                  </a:cxn>
                  <a:cxn ang="0">
                    <a:pos x="16" y="37"/>
                  </a:cxn>
                  <a:cxn ang="0">
                    <a:pos x="16" y="20"/>
                  </a:cxn>
                  <a:cxn ang="0">
                    <a:pos x="1" y="20"/>
                  </a:cxn>
                  <a:cxn ang="0">
                    <a:pos x="22" y="20"/>
                  </a:cxn>
                  <a:cxn ang="0">
                    <a:pos x="22" y="37"/>
                  </a:cxn>
                  <a:cxn ang="0">
                    <a:pos x="38" y="37"/>
                  </a:cxn>
                  <a:cxn ang="0">
                    <a:pos x="38" y="20"/>
                  </a:cxn>
                  <a:cxn ang="0">
                    <a:pos x="22" y="20"/>
                  </a:cxn>
                  <a:cxn ang="0">
                    <a:pos x="0" y="0"/>
                  </a:cxn>
                </a:cxnLst>
                <a:rect l="txL" t="txT" r="txR" b="txB"/>
                <a:pathLst>
                  <a:path w="42" h="41">
                    <a:moveTo>
                      <a:pt x="0" y="0"/>
                    </a:moveTo>
                    <a:lnTo>
                      <a:pt x="0" y="40"/>
                    </a:lnTo>
                    <a:lnTo>
                      <a:pt x="41" y="40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18"/>
                    </a:lnTo>
                    <a:lnTo>
                      <a:pt x="16" y="18"/>
                    </a:lnTo>
                    <a:lnTo>
                      <a:pt x="16" y="2"/>
                    </a:lnTo>
                    <a:lnTo>
                      <a:pt x="1" y="2"/>
                    </a:lnTo>
                    <a:lnTo>
                      <a:pt x="22" y="2"/>
                    </a:lnTo>
                    <a:lnTo>
                      <a:pt x="22" y="18"/>
                    </a:lnTo>
                    <a:lnTo>
                      <a:pt x="38" y="18"/>
                    </a:lnTo>
                    <a:lnTo>
                      <a:pt x="38" y="2"/>
                    </a:lnTo>
                    <a:lnTo>
                      <a:pt x="22" y="2"/>
                    </a:lnTo>
                    <a:lnTo>
                      <a:pt x="1" y="20"/>
                    </a:lnTo>
                    <a:lnTo>
                      <a:pt x="1" y="37"/>
                    </a:lnTo>
                    <a:lnTo>
                      <a:pt x="16" y="37"/>
                    </a:lnTo>
                    <a:lnTo>
                      <a:pt x="16" y="20"/>
                    </a:lnTo>
                    <a:lnTo>
                      <a:pt x="1" y="20"/>
                    </a:lnTo>
                    <a:lnTo>
                      <a:pt x="22" y="20"/>
                    </a:lnTo>
                    <a:lnTo>
                      <a:pt x="22" y="37"/>
                    </a:lnTo>
                    <a:lnTo>
                      <a:pt x="38" y="37"/>
                    </a:lnTo>
                    <a:lnTo>
                      <a:pt x="38" y="20"/>
                    </a:lnTo>
                    <a:lnTo>
                      <a:pt x="22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627" name="Rectangle 173"/>
              <p:cNvSpPr/>
              <p:nvPr/>
            </p:nvSpPr>
            <p:spPr>
              <a:xfrm>
                <a:off x="5588" y="1099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28" name="Rectangle 174"/>
              <p:cNvSpPr/>
              <p:nvPr/>
            </p:nvSpPr>
            <p:spPr>
              <a:xfrm>
                <a:off x="5584" y="1073"/>
                <a:ext cx="38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29" name="Rectangle 175"/>
              <p:cNvSpPr/>
              <p:nvPr/>
            </p:nvSpPr>
            <p:spPr>
              <a:xfrm>
                <a:off x="5588" y="1077"/>
                <a:ext cx="30" cy="16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30" name="Freeform 176"/>
              <p:cNvSpPr/>
              <p:nvPr/>
            </p:nvSpPr>
            <p:spPr>
              <a:xfrm>
                <a:off x="5583" y="1071"/>
                <a:ext cx="42" cy="41"/>
              </a:xfrm>
              <a:custGeom>
                <a:avLst/>
                <a:gdLst>
                  <a:gd name="txL" fmla="*/ 0 w 42"/>
                  <a:gd name="txT" fmla="*/ 0 h 41"/>
                  <a:gd name="txR" fmla="*/ 42 w 42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1" y="40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1" y="2"/>
                  </a:cxn>
                  <a:cxn ang="0">
                    <a:pos x="1" y="20"/>
                  </a:cxn>
                  <a:cxn ang="0">
                    <a:pos x="16" y="20"/>
                  </a:cxn>
                  <a:cxn ang="0">
                    <a:pos x="16" y="2"/>
                  </a:cxn>
                  <a:cxn ang="0">
                    <a:pos x="1" y="2"/>
                  </a:cxn>
                  <a:cxn ang="0">
                    <a:pos x="22" y="2"/>
                  </a:cxn>
                  <a:cxn ang="0">
                    <a:pos x="22" y="20"/>
                  </a:cxn>
                  <a:cxn ang="0">
                    <a:pos x="38" y="20"/>
                  </a:cxn>
                  <a:cxn ang="0">
                    <a:pos x="38" y="2"/>
                  </a:cxn>
                  <a:cxn ang="0">
                    <a:pos x="22" y="2"/>
                  </a:cxn>
                  <a:cxn ang="0">
                    <a:pos x="1" y="21"/>
                  </a:cxn>
                  <a:cxn ang="0">
                    <a:pos x="1" y="38"/>
                  </a:cxn>
                  <a:cxn ang="0">
                    <a:pos x="16" y="38"/>
                  </a:cxn>
                  <a:cxn ang="0">
                    <a:pos x="16" y="21"/>
                  </a:cxn>
                  <a:cxn ang="0">
                    <a:pos x="1" y="21"/>
                  </a:cxn>
                  <a:cxn ang="0">
                    <a:pos x="22" y="21"/>
                  </a:cxn>
                  <a:cxn ang="0">
                    <a:pos x="22" y="38"/>
                  </a:cxn>
                  <a:cxn ang="0">
                    <a:pos x="38" y="38"/>
                  </a:cxn>
                  <a:cxn ang="0">
                    <a:pos x="38" y="21"/>
                  </a:cxn>
                  <a:cxn ang="0">
                    <a:pos x="22" y="21"/>
                  </a:cxn>
                  <a:cxn ang="0">
                    <a:pos x="0" y="0"/>
                  </a:cxn>
                </a:cxnLst>
                <a:rect l="txL" t="txT" r="txR" b="txB"/>
                <a:pathLst>
                  <a:path w="42" h="41">
                    <a:moveTo>
                      <a:pt x="0" y="0"/>
                    </a:moveTo>
                    <a:lnTo>
                      <a:pt x="0" y="40"/>
                    </a:lnTo>
                    <a:lnTo>
                      <a:pt x="41" y="40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20"/>
                    </a:lnTo>
                    <a:lnTo>
                      <a:pt x="16" y="20"/>
                    </a:lnTo>
                    <a:lnTo>
                      <a:pt x="16" y="2"/>
                    </a:lnTo>
                    <a:lnTo>
                      <a:pt x="1" y="2"/>
                    </a:lnTo>
                    <a:lnTo>
                      <a:pt x="22" y="2"/>
                    </a:lnTo>
                    <a:lnTo>
                      <a:pt x="22" y="20"/>
                    </a:lnTo>
                    <a:lnTo>
                      <a:pt x="38" y="20"/>
                    </a:lnTo>
                    <a:lnTo>
                      <a:pt x="38" y="2"/>
                    </a:lnTo>
                    <a:lnTo>
                      <a:pt x="22" y="2"/>
                    </a:lnTo>
                    <a:lnTo>
                      <a:pt x="1" y="21"/>
                    </a:lnTo>
                    <a:lnTo>
                      <a:pt x="1" y="38"/>
                    </a:lnTo>
                    <a:lnTo>
                      <a:pt x="16" y="38"/>
                    </a:lnTo>
                    <a:lnTo>
                      <a:pt x="16" y="21"/>
                    </a:lnTo>
                    <a:lnTo>
                      <a:pt x="1" y="21"/>
                    </a:lnTo>
                    <a:lnTo>
                      <a:pt x="22" y="21"/>
                    </a:lnTo>
                    <a:lnTo>
                      <a:pt x="22" y="38"/>
                    </a:lnTo>
                    <a:lnTo>
                      <a:pt x="38" y="38"/>
                    </a:lnTo>
                    <a:lnTo>
                      <a:pt x="38" y="21"/>
                    </a:lnTo>
                    <a:lnTo>
                      <a:pt x="22" y="2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631" name="Rectangle 177"/>
              <p:cNvSpPr/>
              <p:nvPr/>
            </p:nvSpPr>
            <p:spPr>
              <a:xfrm>
                <a:off x="5640" y="1028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32" name="Rectangle 178"/>
              <p:cNvSpPr/>
              <p:nvPr/>
            </p:nvSpPr>
            <p:spPr>
              <a:xfrm>
                <a:off x="5636" y="1001"/>
                <a:ext cx="39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33" name="Rectangle 179"/>
              <p:cNvSpPr/>
              <p:nvPr/>
            </p:nvSpPr>
            <p:spPr>
              <a:xfrm>
                <a:off x="5640" y="1005"/>
                <a:ext cx="31" cy="17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34" name="Freeform 180"/>
              <p:cNvSpPr/>
              <p:nvPr/>
            </p:nvSpPr>
            <p:spPr>
              <a:xfrm>
                <a:off x="5634" y="1000"/>
                <a:ext cx="42" cy="41"/>
              </a:xfrm>
              <a:custGeom>
                <a:avLst/>
                <a:gdLst>
                  <a:gd name="txL" fmla="*/ 0 w 42"/>
                  <a:gd name="txT" fmla="*/ 0 h 41"/>
                  <a:gd name="txR" fmla="*/ 42 w 42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1" y="40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18"/>
                  </a:cxn>
                  <a:cxn ang="0">
                    <a:pos x="18" y="18"/>
                  </a:cxn>
                  <a:cxn ang="0">
                    <a:pos x="18" y="2"/>
                  </a:cxn>
                  <a:cxn ang="0">
                    <a:pos x="2" y="2"/>
                  </a:cxn>
                  <a:cxn ang="0">
                    <a:pos x="23" y="2"/>
                  </a:cxn>
                  <a:cxn ang="0">
                    <a:pos x="23" y="18"/>
                  </a:cxn>
                  <a:cxn ang="0">
                    <a:pos x="39" y="18"/>
                  </a:cxn>
                  <a:cxn ang="0">
                    <a:pos x="39" y="2"/>
                  </a:cxn>
                  <a:cxn ang="0">
                    <a:pos x="23" y="2"/>
                  </a:cxn>
                  <a:cxn ang="0">
                    <a:pos x="2" y="20"/>
                  </a:cxn>
                  <a:cxn ang="0">
                    <a:pos x="2" y="37"/>
                  </a:cxn>
                  <a:cxn ang="0">
                    <a:pos x="18" y="37"/>
                  </a:cxn>
                  <a:cxn ang="0">
                    <a:pos x="18" y="20"/>
                  </a:cxn>
                  <a:cxn ang="0">
                    <a:pos x="2" y="20"/>
                  </a:cxn>
                  <a:cxn ang="0">
                    <a:pos x="23" y="20"/>
                  </a:cxn>
                  <a:cxn ang="0">
                    <a:pos x="23" y="37"/>
                  </a:cxn>
                  <a:cxn ang="0">
                    <a:pos x="39" y="37"/>
                  </a:cxn>
                  <a:cxn ang="0">
                    <a:pos x="39" y="20"/>
                  </a:cxn>
                  <a:cxn ang="0">
                    <a:pos x="23" y="20"/>
                  </a:cxn>
                  <a:cxn ang="0">
                    <a:pos x="0" y="0"/>
                  </a:cxn>
                </a:cxnLst>
                <a:rect l="txL" t="txT" r="txR" b="txB"/>
                <a:pathLst>
                  <a:path w="42" h="41">
                    <a:moveTo>
                      <a:pt x="0" y="0"/>
                    </a:moveTo>
                    <a:lnTo>
                      <a:pt x="0" y="40"/>
                    </a:lnTo>
                    <a:lnTo>
                      <a:pt x="41" y="40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18"/>
                    </a:lnTo>
                    <a:lnTo>
                      <a:pt x="18" y="18"/>
                    </a:lnTo>
                    <a:lnTo>
                      <a:pt x="18" y="2"/>
                    </a:lnTo>
                    <a:lnTo>
                      <a:pt x="2" y="2"/>
                    </a:lnTo>
                    <a:lnTo>
                      <a:pt x="23" y="2"/>
                    </a:lnTo>
                    <a:lnTo>
                      <a:pt x="23" y="18"/>
                    </a:lnTo>
                    <a:lnTo>
                      <a:pt x="39" y="18"/>
                    </a:lnTo>
                    <a:lnTo>
                      <a:pt x="39" y="2"/>
                    </a:lnTo>
                    <a:lnTo>
                      <a:pt x="23" y="2"/>
                    </a:lnTo>
                    <a:lnTo>
                      <a:pt x="2" y="20"/>
                    </a:lnTo>
                    <a:lnTo>
                      <a:pt x="2" y="37"/>
                    </a:lnTo>
                    <a:lnTo>
                      <a:pt x="18" y="37"/>
                    </a:lnTo>
                    <a:lnTo>
                      <a:pt x="18" y="20"/>
                    </a:lnTo>
                    <a:lnTo>
                      <a:pt x="2" y="20"/>
                    </a:lnTo>
                    <a:lnTo>
                      <a:pt x="23" y="20"/>
                    </a:lnTo>
                    <a:lnTo>
                      <a:pt x="23" y="37"/>
                    </a:lnTo>
                    <a:lnTo>
                      <a:pt x="39" y="37"/>
                    </a:lnTo>
                    <a:lnTo>
                      <a:pt x="39" y="20"/>
                    </a:lnTo>
                    <a:lnTo>
                      <a:pt x="23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635" name="Rectangle 181"/>
              <p:cNvSpPr/>
              <p:nvPr/>
            </p:nvSpPr>
            <p:spPr>
              <a:xfrm>
                <a:off x="5640" y="1099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36" name="Rectangle 182"/>
              <p:cNvSpPr/>
              <p:nvPr/>
            </p:nvSpPr>
            <p:spPr>
              <a:xfrm>
                <a:off x="5636" y="1073"/>
                <a:ext cx="39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37" name="Rectangle 183"/>
              <p:cNvSpPr/>
              <p:nvPr/>
            </p:nvSpPr>
            <p:spPr>
              <a:xfrm>
                <a:off x="5640" y="1077"/>
                <a:ext cx="31" cy="16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38" name="Freeform 184"/>
              <p:cNvSpPr/>
              <p:nvPr/>
            </p:nvSpPr>
            <p:spPr>
              <a:xfrm>
                <a:off x="5634" y="1071"/>
                <a:ext cx="42" cy="41"/>
              </a:xfrm>
              <a:custGeom>
                <a:avLst/>
                <a:gdLst>
                  <a:gd name="txL" fmla="*/ 0 w 42"/>
                  <a:gd name="txT" fmla="*/ 0 h 41"/>
                  <a:gd name="txR" fmla="*/ 42 w 42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1" y="40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0"/>
                  </a:cxn>
                  <a:cxn ang="0">
                    <a:pos x="18" y="20"/>
                  </a:cxn>
                  <a:cxn ang="0">
                    <a:pos x="18" y="2"/>
                  </a:cxn>
                  <a:cxn ang="0">
                    <a:pos x="2" y="2"/>
                  </a:cxn>
                  <a:cxn ang="0">
                    <a:pos x="23" y="2"/>
                  </a:cxn>
                  <a:cxn ang="0">
                    <a:pos x="23" y="20"/>
                  </a:cxn>
                  <a:cxn ang="0">
                    <a:pos x="39" y="20"/>
                  </a:cxn>
                  <a:cxn ang="0">
                    <a:pos x="39" y="2"/>
                  </a:cxn>
                  <a:cxn ang="0">
                    <a:pos x="23" y="2"/>
                  </a:cxn>
                  <a:cxn ang="0">
                    <a:pos x="2" y="21"/>
                  </a:cxn>
                  <a:cxn ang="0">
                    <a:pos x="2" y="38"/>
                  </a:cxn>
                  <a:cxn ang="0">
                    <a:pos x="18" y="38"/>
                  </a:cxn>
                  <a:cxn ang="0">
                    <a:pos x="18" y="21"/>
                  </a:cxn>
                  <a:cxn ang="0">
                    <a:pos x="2" y="21"/>
                  </a:cxn>
                  <a:cxn ang="0">
                    <a:pos x="23" y="21"/>
                  </a:cxn>
                  <a:cxn ang="0">
                    <a:pos x="23" y="38"/>
                  </a:cxn>
                  <a:cxn ang="0">
                    <a:pos x="39" y="38"/>
                  </a:cxn>
                  <a:cxn ang="0">
                    <a:pos x="39" y="21"/>
                  </a:cxn>
                  <a:cxn ang="0">
                    <a:pos x="23" y="21"/>
                  </a:cxn>
                  <a:cxn ang="0">
                    <a:pos x="0" y="0"/>
                  </a:cxn>
                </a:cxnLst>
                <a:rect l="txL" t="txT" r="txR" b="txB"/>
                <a:pathLst>
                  <a:path w="42" h="41">
                    <a:moveTo>
                      <a:pt x="0" y="0"/>
                    </a:moveTo>
                    <a:lnTo>
                      <a:pt x="0" y="40"/>
                    </a:lnTo>
                    <a:lnTo>
                      <a:pt x="41" y="40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0"/>
                    </a:lnTo>
                    <a:lnTo>
                      <a:pt x="18" y="20"/>
                    </a:lnTo>
                    <a:lnTo>
                      <a:pt x="18" y="2"/>
                    </a:lnTo>
                    <a:lnTo>
                      <a:pt x="2" y="2"/>
                    </a:lnTo>
                    <a:lnTo>
                      <a:pt x="23" y="2"/>
                    </a:lnTo>
                    <a:lnTo>
                      <a:pt x="23" y="20"/>
                    </a:lnTo>
                    <a:lnTo>
                      <a:pt x="39" y="20"/>
                    </a:lnTo>
                    <a:lnTo>
                      <a:pt x="39" y="2"/>
                    </a:lnTo>
                    <a:lnTo>
                      <a:pt x="23" y="2"/>
                    </a:lnTo>
                    <a:lnTo>
                      <a:pt x="2" y="21"/>
                    </a:lnTo>
                    <a:lnTo>
                      <a:pt x="2" y="38"/>
                    </a:lnTo>
                    <a:lnTo>
                      <a:pt x="18" y="38"/>
                    </a:lnTo>
                    <a:lnTo>
                      <a:pt x="18" y="21"/>
                    </a:lnTo>
                    <a:lnTo>
                      <a:pt x="2" y="21"/>
                    </a:lnTo>
                    <a:lnTo>
                      <a:pt x="23" y="21"/>
                    </a:lnTo>
                    <a:lnTo>
                      <a:pt x="23" y="38"/>
                    </a:lnTo>
                    <a:lnTo>
                      <a:pt x="39" y="38"/>
                    </a:lnTo>
                    <a:lnTo>
                      <a:pt x="39" y="21"/>
                    </a:lnTo>
                    <a:lnTo>
                      <a:pt x="23" y="2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639" name="Rectangle 185"/>
              <p:cNvSpPr/>
              <p:nvPr/>
            </p:nvSpPr>
            <p:spPr>
              <a:xfrm>
                <a:off x="5852" y="1099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40" name="Rectangle 186"/>
              <p:cNvSpPr/>
              <p:nvPr/>
            </p:nvSpPr>
            <p:spPr>
              <a:xfrm>
                <a:off x="5848" y="1072"/>
                <a:ext cx="38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41" name="Rectangle 187"/>
              <p:cNvSpPr/>
              <p:nvPr/>
            </p:nvSpPr>
            <p:spPr>
              <a:xfrm>
                <a:off x="5852" y="1076"/>
                <a:ext cx="30" cy="16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42" name="Freeform 188"/>
              <p:cNvSpPr/>
              <p:nvPr/>
            </p:nvSpPr>
            <p:spPr>
              <a:xfrm>
                <a:off x="5847" y="1071"/>
                <a:ext cx="41" cy="41"/>
              </a:xfrm>
              <a:custGeom>
                <a:avLst/>
                <a:gdLst>
                  <a:gd name="txL" fmla="*/ 0 w 41"/>
                  <a:gd name="txT" fmla="*/ 0 h 41"/>
                  <a:gd name="txR" fmla="*/ 41 w 41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0" y="40"/>
                  </a:cxn>
                  <a:cxn ang="0">
                    <a:pos x="40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8"/>
                  </a:cxn>
                  <a:cxn ang="0">
                    <a:pos x="16" y="18"/>
                  </a:cxn>
                  <a:cxn ang="0">
                    <a:pos x="16" y="1"/>
                  </a:cxn>
                  <a:cxn ang="0">
                    <a:pos x="1" y="1"/>
                  </a:cxn>
                  <a:cxn ang="0">
                    <a:pos x="22" y="1"/>
                  </a:cxn>
                  <a:cxn ang="0">
                    <a:pos x="22" y="18"/>
                  </a:cxn>
                  <a:cxn ang="0">
                    <a:pos x="37" y="18"/>
                  </a:cxn>
                  <a:cxn ang="0">
                    <a:pos x="37" y="1"/>
                  </a:cxn>
                  <a:cxn ang="0">
                    <a:pos x="22" y="1"/>
                  </a:cxn>
                  <a:cxn ang="0">
                    <a:pos x="1" y="20"/>
                  </a:cxn>
                  <a:cxn ang="0">
                    <a:pos x="1" y="37"/>
                  </a:cxn>
                  <a:cxn ang="0">
                    <a:pos x="16" y="37"/>
                  </a:cxn>
                  <a:cxn ang="0">
                    <a:pos x="16" y="20"/>
                  </a:cxn>
                  <a:cxn ang="0">
                    <a:pos x="1" y="20"/>
                  </a:cxn>
                  <a:cxn ang="0">
                    <a:pos x="22" y="20"/>
                  </a:cxn>
                  <a:cxn ang="0">
                    <a:pos x="22" y="37"/>
                  </a:cxn>
                  <a:cxn ang="0">
                    <a:pos x="37" y="37"/>
                  </a:cxn>
                  <a:cxn ang="0">
                    <a:pos x="37" y="20"/>
                  </a:cxn>
                  <a:cxn ang="0">
                    <a:pos x="22" y="20"/>
                  </a:cxn>
                  <a:cxn ang="0">
                    <a:pos x="0" y="0"/>
                  </a:cxn>
                </a:cxnLst>
                <a:rect l="txL" t="txT" r="txR" b="txB"/>
                <a:pathLst>
                  <a:path w="41" h="41">
                    <a:moveTo>
                      <a:pt x="0" y="0"/>
                    </a:moveTo>
                    <a:lnTo>
                      <a:pt x="0" y="40"/>
                    </a:lnTo>
                    <a:lnTo>
                      <a:pt x="40" y="40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18"/>
                    </a:lnTo>
                    <a:lnTo>
                      <a:pt x="16" y="18"/>
                    </a:lnTo>
                    <a:lnTo>
                      <a:pt x="16" y="1"/>
                    </a:lnTo>
                    <a:lnTo>
                      <a:pt x="1" y="1"/>
                    </a:lnTo>
                    <a:lnTo>
                      <a:pt x="22" y="1"/>
                    </a:lnTo>
                    <a:lnTo>
                      <a:pt x="22" y="18"/>
                    </a:lnTo>
                    <a:lnTo>
                      <a:pt x="37" y="18"/>
                    </a:lnTo>
                    <a:lnTo>
                      <a:pt x="37" y="1"/>
                    </a:lnTo>
                    <a:lnTo>
                      <a:pt x="22" y="1"/>
                    </a:lnTo>
                    <a:lnTo>
                      <a:pt x="1" y="20"/>
                    </a:lnTo>
                    <a:lnTo>
                      <a:pt x="1" y="37"/>
                    </a:lnTo>
                    <a:lnTo>
                      <a:pt x="16" y="37"/>
                    </a:lnTo>
                    <a:lnTo>
                      <a:pt x="16" y="20"/>
                    </a:lnTo>
                    <a:lnTo>
                      <a:pt x="1" y="20"/>
                    </a:lnTo>
                    <a:lnTo>
                      <a:pt x="22" y="20"/>
                    </a:lnTo>
                    <a:lnTo>
                      <a:pt x="22" y="37"/>
                    </a:lnTo>
                    <a:lnTo>
                      <a:pt x="37" y="37"/>
                    </a:lnTo>
                    <a:lnTo>
                      <a:pt x="37" y="20"/>
                    </a:lnTo>
                    <a:lnTo>
                      <a:pt x="22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643" name="Rectangle 189"/>
              <p:cNvSpPr/>
              <p:nvPr/>
            </p:nvSpPr>
            <p:spPr>
              <a:xfrm>
                <a:off x="5799" y="1099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44" name="Rectangle 190"/>
              <p:cNvSpPr/>
              <p:nvPr/>
            </p:nvSpPr>
            <p:spPr>
              <a:xfrm>
                <a:off x="5795" y="1072"/>
                <a:ext cx="39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45" name="Rectangle 191"/>
              <p:cNvSpPr/>
              <p:nvPr/>
            </p:nvSpPr>
            <p:spPr>
              <a:xfrm>
                <a:off x="5799" y="1076"/>
                <a:ext cx="31" cy="16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46" name="Freeform 192"/>
              <p:cNvSpPr/>
              <p:nvPr/>
            </p:nvSpPr>
            <p:spPr>
              <a:xfrm>
                <a:off x="5793" y="1071"/>
                <a:ext cx="42" cy="41"/>
              </a:xfrm>
              <a:custGeom>
                <a:avLst/>
                <a:gdLst>
                  <a:gd name="txL" fmla="*/ 0 w 42"/>
                  <a:gd name="txT" fmla="*/ 0 h 41"/>
                  <a:gd name="txR" fmla="*/ 42 w 42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1" y="40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8"/>
                  </a:cxn>
                  <a:cxn ang="0">
                    <a:pos x="16" y="18"/>
                  </a:cxn>
                  <a:cxn ang="0">
                    <a:pos x="16" y="1"/>
                  </a:cxn>
                  <a:cxn ang="0">
                    <a:pos x="1" y="1"/>
                  </a:cxn>
                  <a:cxn ang="0">
                    <a:pos x="22" y="1"/>
                  </a:cxn>
                  <a:cxn ang="0">
                    <a:pos x="22" y="18"/>
                  </a:cxn>
                  <a:cxn ang="0">
                    <a:pos x="38" y="18"/>
                  </a:cxn>
                  <a:cxn ang="0">
                    <a:pos x="38" y="1"/>
                  </a:cxn>
                  <a:cxn ang="0">
                    <a:pos x="22" y="1"/>
                  </a:cxn>
                  <a:cxn ang="0">
                    <a:pos x="1" y="20"/>
                  </a:cxn>
                  <a:cxn ang="0">
                    <a:pos x="1" y="37"/>
                  </a:cxn>
                  <a:cxn ang="0">
                    <a:pos x="16" y="37"/>
                  </a:cxn>
                  <a:cxn ang="0">
                    <a:pos x="16" y="20"/>
                  </a:cxn>
                  <a:cxn ang="0">
                    <a:pos x="1" y="20"/>
                  </a:cxn>
                  <a:cxn ang="0">
                    <a:pos x="22" y="20"/>
                  </a:cxn>
                  <a:cxn ang="0">
                    <a:pos x="22" y="37"/>
                  </a:cxn>
                  <a:cxn ang="0">
                    <a:pos x="38" y="37"/>
                  </a:cxn>
                  <a:cxn ang="0">
                    <a:pos x="38" y="20"/>
                  </a:cxn>
                  <a:cxn ang="0">
                    <a:pos x="22" y="20"/>
                  </a:cxn>
                  <a:cxn ang="0">
                    <a:pos x="0" y="0"/>
                  </a:cxn>
                </a:cxnLst>
                <a:rect l="txL" t="txT" r="txR" b="txB"/>
                <a:pathLst>
                  <a:path w="42" h="41">
                    <a:moveTo>
                      <a:pt x="0" y="0"/>
                    </a:moveTo>
                    <a:lnTo>
                      <a:pt x="0" y="40"/>
                    </a:lnTo>
                    <a:lnTo>
                      <a:pt x="41" y="40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18"/>
                    </a:lnTo>
                    <a:lnTo>
                      <a:pt x="16" y="18"/>
                    </a:lnTo>
                    <a:lnTo>
                      <a:pt x="16" y="1"/>
                    </a:lnTo>
                    <a:lnTo>
                      <a:pt x="1" y="1"/>
                    </a:lnTo>
                    <a:lnTo>
                      <a:pt x="22" y="1"/>
                    </a:lnTo>
                    <a:lnTo>
                      <a:pt x="22" y="18"/>
                    </a:lnTo>
                    <a:lnTo>
                      <a:pt x="38" y="18"/>
                    </a:lnTo>
                    <a:lnTo>
                      <a:pt x="38" y="1"/>
                    </a:lnTo>
                    <a:lnTo>
                      <a:pt x="22" y="1"/>
                    </a:lnTo>
                    <a:lnTo>
                      <a:pt x="1" y="20"/>
                    </a:lnTo>
                    <a:lnTo>
                      <a:pt x="1" y="37"/>
                    </a:lnTo>
                    <a:lnTo>
                      <a:pt x="16" y="37"/>
                    </a:lnTo>
                    <a:lnTo>
                      <a:pt x="16" y="20"/>
                    </a:lnTo>
                    <a:lnTo>
                      <a:pt x="1" y="20"/>
                    </a:lnTo>
                    <a:lnTo>
                      <a:pt x="22" y="20"/>
                    </a:lnTo>
                    <a:lnTo>
                      <a:pt x="22" y="37"/>
                    </a:lnTo>
                    <a:lnTo>
                      <a:pt x="38" y="37"/>
                    </a:lnTo>
                    <a:lnTo>
                      <a:pt x="38" y="20"/>
                    </a:lnTo>
                    <a:lnTo>
                      <a:pt x="22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647" name="Rectangle 193"/>
              <p:cNvSpPr/>
              <p:nvPr/>
            </p:nvSpPr>
            <p:spPr>
              <a:xfrm>
                <a:off x="5903" y="1027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48" name="Rectangle 194"/>
              <p:cNvSpPr/>
              <p:nvPr/>
            </p:nvSpPr>
            <p:spPr>
              <a:xfrm>
                <a:off x="5899" y="1000"/>
                <a:ext cx="38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49" name="Rectangle 195"/>
              <p:cNvSpPr/>
              <p:nvPr/>
            </p:nvSpPr>
            <p:spPr>
              <a:xfrm>
                <a:off x="5903" y="1004"/>
                <a:ext cx="30" cy="16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50" name="Freeform 196"/>
              <p:cNvSpPr/>
              <p:nvPr/>
            </p:nvSpPr>
            <p:spPr>
              <a:xfrm>
                <a:off x="5897" y="999"/>
                <a:ext cx="43" cy="41"/>
              </a:xfrm>
              <a:custGeom>
                <a:avLst/>
                <a:gdLst>
                  <a:gd name="txL" fmla="*/ 0 w 43"/>
                  <a:gd name="txT" fmla="*/ 0 h 41"/>
                  <a:gd name="txR" fmla="*/ 43 w 43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2" y="40"/>
                  </a:cxn>
                  <a:cxn ang="0">
                    <a:pos x="42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8"/>
                  </a:cxn>
                  <a:cxn ang="0">
                    <a:pos x="17" y="18"/>
                  </a:cxn>
                  <a:cxn ang="0">
                    <a:pos x="17" y="1"/>
                  </a:cxn>
                  <a:cxn ang="0">
                    <a:pos x="1" y="1"/>
                  </a:cxn>
                  <a:cxn ang="0">
                    <a:pos x="22" y="1"/>
                  </a:cxn>
                  <a:cxn ang="0">
                    <a:pos x="22" y="18"/>
                  </a:cxn>
                  <a:cxn ang="0">
                    <a:pos x="39" y="18"/>
                  </a:cxn>
                  <a:cxn ang="0">
                    <a:pos x="39" y="1"/>
                  </a:cxn>
                  <a:cxn ang="0">
                    <a:pos x="22" y="1"/>
                  </a:cxn>
                  <a:cxn ang="0">
                    <a:pos x="1" y="20"/>
                  </a:cxn>
                  <a:cxn ang="0">
                    <a:pos x="1" y="37"/>
                  </a:cxn>
                  <a:cxn ang="0">
                    <a:pos x="17" y="37"/>
                  </a:cxn>
                  <a:cxn ang="0">
                    <a:pos x="17" y="20"/>
                  </a:cxn>
                  <a:cxn ang="0">
                    <a:pos x="1" y="20"/>
                  </a:cxn>
                  <a:cxn ang="0">
                    <a:pos x="22" y="20"/>
                  </a:cxn>
                  <a:cxn ang="0">
                    <a:pos x="22" y="37"/>
                  </a:cxn>
                  <a:cxn ang="0">
                    <a:pos x="39" y="37"/>
                  </a:cxn>
                  <a:cxn ang="0">
                    <a:pos x="39" y="20"/>
                  </a:cxn>
                  <a:cxn ang="0">
                    <a:pos x="22" y="20"/>
                  </a:cxn>
                  <a:cxn ang="0">
                    <a:pos x="0" y="0"/>
                  </a:cxn>
                </a:cxnLst>
                <a:rect l="txL" t="txT" r="txR" b="txB"/>
                <a:pathLst>
                  <a:path w="43" h="41">
                    <a:moveTo>
                      <a:pt x="0" y="0"/>
                    </a:moveTo>
                    <a:lnTo>
                      <a:pt x="0" y="40"/>
                    </a:lnTo>
                    <a:lnTo>
                      <a:pt x="42" y="40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18"/>
                    </a:lnTo>
                    <a:lnTo>
                      <a:pt x="17" y="18"/>
                    </a:lnTo>
                    <a:lnTo>
                      <a:pt x="17" y="1"/>
                    </a:lnTo>
                    <a:lnTo>
                      <a:pt x="1" y="1"/>
                    </a:lnTo>
                    <a:lnTo>
                      <a:pt x="22" y="1"/>
                    </a:lnTo>
                    <a:lnTo>
                      <a:pt x="22" y="18"/>
                    </a:lnTo>
                    <a:lnTo>
                      <a:pt x="39" y="18"/>
                    </a:lnTo>
                    <a:lnTo>
                      <a:pt x="39" y="1"/>
                    </a:lnTo>
                    <a:lnTo>
                      <a:pt x="22" y="1"/>
                    </a:lnTo>
                    <a:lnTo>
                      <a:pt x="1" y="20"/>
                    </a:lnTo>
                    <a:lnTo>
                      <a:pt x="1" y="37"/>
                    </a:lnTo>
                    <a:lnTo>
                      <a:pt x="17" y="37"/>
                    </a:lnTo>
                    <a:lnTo>
                      <a:pt x="17" y="20"/>
                    </a:lnTo>
                    <a:lnTo>
                      <a:pt x="1" y="20"/>
                    </a:lnTo>
                    <a:lnTo>
                      <a:pt x="22" y="20"/>
                    </a:lnTo>
                    <a:lnTo>
                      <a:pt x="22" y="37"/>
                    </a:lnTo>
                    <a:lnTo>
                      <a:pt x="39" y="37"/>
                    </a:lnTo>
                    <a:lnTo>
                      <a:pt x="39" y="20"/>
                    </a:lnTo>
                    <a:lnTo>
                      <a:pt x="22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651" name="Rectangle 197"/>
              <p:cNvSpPr/>
              <p:nvPr/>
            </p:nvSpPr>
            <p:spPr>
              <a:xfrm>
                <a:off x="5746" y="1027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52" name="Rectangle 198"/>
              <p:cNvSpPr/>
              <p:nvPr/>
            </p:nvSpPr>
            <p:spPr>
              <a:xfrm>
                <a:off x="5742" y="1001"/>
                <a:ext cx="39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53" name="Rectangle 199"/>
              <p:cNvSpPr/>
              <p:nvPr/>
            </p:nvSpPr>
            <p:spPr>
              <a:xfrm>
                <a:off x="5746" y="1005"/>
                <a:ext cx="31" cy="17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54" name="Freeform 200"/>
              <p:cNvSpPr/>
              <p:nvPr/>
            </p:nvSpPr>
            <p:spPr>
              <a:xfrm>
                <a:off x="5740" y="999"/>
                <a:ext cx="42" cy="41"/>
              </a:xfrm>
              <a:custGeom>
                <a:avLst/>
                <a:gdLst>
                  <a:gd name="txL" fmla="*/ 0 w 42"/>
                  <a:gd name="txT" fmla="*/ 0 h 41"/>
                  <a:gd name="txR" fmla="*/ 42 w 42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1" y="40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0"/>
                  </a:cxn>
                  <a:cxn ang="0">
                    <a:pos x="17" y="20"/>
                  </a:cxn>
                  <a:cxn ang="0">
                    <a:pos x="17" y="2"/>
                  </a:cxn>
                  <a:cxn ang="0">
                    <a:pos x="2" y="2"/>
                  </a:cxn>
                  <a:cxn ang="0">
                    <a:pos x="24" y="2"/>
                  </a:cxn>
                  <a:cxn ang="0">
                    <a:pos x="24" y="20"/>
                  </a:cxn>
                  <a:cxn ang="0">
                    <a:pos x="38" y="20"/>
                  </a:cxn>
                  <a:cxn ang="0">
                    <a:pos x="38" y="2"/>
                  </a:cxn>
                  <a:cxn ang="0">
                    <a:pos x="24" y="2"/>
                  </a:cxn>
                  <a:cxn ang="0">
                    <a:pos x="2" y="21"/>
                  </a:cxn>
                  <a:cxn ang="0">
                    <a:pos x="2" y="37"/>
                  </a:cxn>
                  <a:cxn ang="0">
                    <a:pos x="17" y="37"/>
                  </a:cxn>
                  <a:cxn ang="0">
                    <a:pos x="17" y="21"/>
                  </a:cxn>
                  <a:cxn ang="0">
                    <a:pos x="2" y="21"/>
                  </a:cxn>
                  <a:cxn ang="0">
                    <a:pos x="24" y="21"/>
                  </a:cxn>
                  <a:cxn ang="0">
                    <a:pos x="24" y="37"/>
                  </a:cxn>
                  <a:cxn ang="0">
                    <a:pos x="38" y="37"/>
                  </a:cxn>
                  <a:cxn ang="0">
                    <a:pos x="38" y="21"/>
                  </a:cxn>
                  <a:cxn ang="0">
                    <a:pos x="24" y="21"/>
                  </a:cxn>
                  <a:cxn ang="0">
                    <a:pos x="0" y="0"/>
                  </a:cxn>
                </a:cxnLst>
                <a:rect l="txL" t="txT" r="txR" b="txB"/>
                <a:pathLst>
                  <a:path w="42" h="41">
                    <a:moveTo>
                      <a:pt x="0" y="0"/>
                    </a:moveTo>
                    <a:lnTo>
                      <a:pt x="0" y="40"/>
                    </a:lnTo>
                    <a:lnTo>
                      <a:pt x="41" y="40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0"/>
                    </a:lnTo>
                    <a:lnTo>
                      <a:pt x="17" y="20"/>
                    </a:lnTo>
                    <a:lnTo>
                      <a:pt x="17" y="2"/>
                    </a:lnTo>
                    <a:lnTo>
                      <a:pt x="2" y="2"/>
                    </a:lnTo>
                    <a:lnTo>
                      <a:pt x="24" y="2"/>
                    </a:lnTo>
                    <a:lnTo>
                      <a:pt x="24" y="20"/>
                    </a:lnTo>
                    <a:lnTo>
                      <a:pt x="38" y="20"/>
                    </a:lnTo>
                    <a:lnTo>
                      <a:pt x="38" y="2"/>
                    </a:lnTo>
                    <a:lnTo>
                      <a:pt x="24" y="2"/>
                    </a:lnTo>
                    <a:lnTo>
                      <a:pt x="2" y="21"/>
                    </a:lnTo>
                    <a:lnTo>
                      <a:pt x="2" y="37"/>
                    </a:lnTo>
                    <a:lnTo>
                      <a:pt x="17" y="37"/>
                    </a:lnTo>
                    <a:lnTo>
                      <a:pt x="17" y="21"/>
                    </a:lnTo>
                    <a:lnTo>
                      <a:pt x="2" y="21"/>
                    </a:lnTo>
                    <a:lnTo>
                      <a:pt x="24" y="21"/>
                    </a:lnTo>
                    <a:lnTo>
                      <a:pt x="24" y="37"/>
                    </a:lnTo>
                    <a:lnTo>
                      <a:pt x="38" y="37"/>
                    </a:lnTo>
                    <a:lnTo>
                      <a:pt x="38" y="21"/>
                    </a:lnTo>
                    <a:lnTo>
                      <a:pt x="24" y="2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655" name="Rectangle 201"/>
              <p:cNvSpPr/>
              <p:nvPr/>
            </p:nvSpPr>
            <p:spPr>
              <a:xfrm>
                <a:off x="5693" y="1027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56" name="Rectangle 202"/>
              <p:cNvSpPr/>
              <p:nvPr/>
            </p:nvSpPr>
            <p:spPr>
              <a:xfrm>
                <a:off x="5689" y="1001"/>
                <a:ext cx="39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57" name="Rectangle 203"/>
              <p:cNvSpPr/>
              <p:nvPr/>
            </p:nvSpPr>
            <p:spPr>
              <a:xfrm>
                <a:off x="5693" y="1005"/>
                <a:ext cx="31" cy="17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58" name="Freeform 204"/>
              <p:cNvSpPr/>
              <p:nvPr/>
            </p:nvSpPr>
            <p:spPr>
              <a:xfrm>
                <a:off x="5688" y="999"/>
                <a:ext cx="41" cy="41"/>
              </a:xfrm>
              <a:custGeom>
                <a:avLst/>
                <a:gdLst>
                  <a:gd name="txL" fmla="*/ 0 w 41"/>
                  <a:gd name="txT" fmla="*/ 0 h 41"/>
                  <a:gd name="txR" fmla="*/ 41 w 41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0" y="40"/>
                  </a:cxn>
                  <a:cxn ang="0">
                    <a:pos x="4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0"/>
                  </a:cxn>
                  <a:cxn ang="0">
                    <a:pos x="17" y="20"/>
                  </a:cxn>
                  <a:cxn ang="0">
                    <a:pos x="17" y="2"/>
                  </a:cxn>
                  <a:cxn ang="0">
                    <a:pos x="2" y="2"/>
                  </a:cxn>
                  <a:cxn ang="0">
                    <a:pos x="23" y="2"/>
                  </a:cxn>
                  <a:cxn ang="0">
                    <a:pos x="23" y="20"/>
                  </a:cxn>
                  <a:cxn ang="0">
                    <a:pos x="38" y="20"/>
                  </a:cxn>
                  <a:cxn ang="0">
                    <a:pos x="38" y="2"/>
                  </a:cxn>
                  <a:cxn ang="0">
                    <a:pos x="23" y="2"/>
                  </a:cxn>
                  <a:cxn ang="0">
                    <a:pos x="2" y="21"/>
                  </a:cxn>
                  <a:cxn ang="0">
                    <a:pos x="2" y="37"/>
                  </a:cxn>
                  <a:cxn ang="0">
                    <a:pos x="17" y="37"/>
                  </a:cxn>
                  <a:cxn ang="0">
                    <a:pos x="17" y="21"/>
                  </a:cxn>
                  <a:cxn ang="0">
                    <a:pos x="2" y="21"/>
                  </a:cxn>
                  <a:cxn ang="0">
                    <a:pos x="23" y="21"/>
                  </a:cxn>
                  <a:cxn ang="0">
                    <a:pos x="23" y="37"/>
                  </a:cxn>
                  <a:cxn ang="0">
                    <a:pos x="38" y="37"/>
                  </a:cxn>
                  <a:cxn ang="0">
                    <a:pos x="38" y="21"/>
                  </a:cxn>
                  <a:cxn ang="0">
                    <a:pos x="23" y="21"/>
                  </a:cxn>
                  <a:cxn ang="0">
                    <a:pos x="0" y="0"/>
                  </a:cxn>
                </a:cxnLst>
                <a:rect l="txL" t="txT" r="txR" b="txB"/>
                <a:pathLst>
                  <a:path w="41" h="41">
                    <a:moveTo>
                      <a:pt x="0" y="0"/>
                    </a:moveTo>
                    <a:lnTo>
                      <a:pt x="0" y="40"/>
                    </a:lnTo>
                    <a:lnTo>
                      <a:pt x="40" y="40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0"/>
                    </a:lnTo>
                    <a:lnTo>
                      <a:pt x="17" y="20"/>
                    </a:lnTo>
                    <a:lnTo>
                      <a:pt x="17" y="2"/>
                    </a:lnTo>
                    <a:lnTo>
                      <a:pt x="2" y="2"/>
                    </a:lnTo>
                    <a:lnTo>
                      <a:pt x="23" y="2"/>
                    </a:lnTo>
                    <a:lnTo>
                      <a:pt x="23" y="20"/>
                    </a:lnTo>
                    <a:lnTo>
                      <a:pt x="38" y="20"/>
                    </a:lnTo>
                    <a:lnTo>
                      <a:pt x="38" y="2"/>
                    </a:lnTo>
                    <a:lnTo>
                      <a:pt x="23" y="2"/>
                    </a:lnTo>
                    <a:lnTo>
                      <a:pt x="2" y="21"/>
                    </a:lnTo>
                    <a:lnTo>
                      <a:pt x="2" y="37"/>
                    </a:lnTo>
                    <a:lnTo>
                      <a:pt x="17" y="37"/>
                    </a:lnTo>
                    <a:lnTo>
                      <a:pt x="17" y="21"/>
                    </a:lnTo>
                    <a:lnTo>
                      <a:pt x="2" y="21"/>
                    </a:lnTo>
                    <a:lnTo>
                      <a:pt x="23" y="21"/>
                    </a:lnTo>
                    <a:lnTo>
                      <a:pt x="23" y="37"/>
                    </a:lnTo>
                    <a:lnTo>
                      <a:pt x="38" y="37"/>
                    </a:lnTo>
                    <a:lnTo>
                      <a:pt x="38" y="21"/>
                    </a:lnTo>
                    <a:lnTo>
                      <a:pt x="23" y="2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659" name="Rectangle 205"/>
              <p:cNvSpPr/>
              <p:nvPr/>
            </p:nvSpPr>
            <p:spPr>
              <a:xfrm>
                <a:off x="5852" y="1027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60" name="Rectangle 206"/>
              <p:cNvSpPr/>
              <p:nvPr/>
            </p:nvSpPr>
            <p:spPr>
              <a:xfrm>
                <a:off x="5848" y="1000"/>
                <a:ext cx="39" cy="24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61" name="Rectangle 207"/>
              <p:cNvSpPr/>
              <p:nvPr/>
            </p:nvSpPr>
            <p:spPr>
              <a:xfrm>
                <a:off x="5852" y="1004"/>
                <a:ext cx="31" cy="18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62" name="Freeform 208"/>
              <p:cNvSpPr/>
              <p:nvPr/>
            </p:nvSpPr>
            <p:spPr>
              <a:xfrm>
                <a:off x="5847" y="999"/>
                <a:ext cx="41" cy="41"/>
              </a:xfrm>
              <a:custGeom>
                <a:avLst/>
                <a:gdLst>
                  <a:gd name="txL" fmla="*/ 0 w 41"/>
                  <a:gd name="txT" fmla="*/ 0 h 41"/>
                  <a:gd name="txR" fmla="*/ 41 w 41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0" y="40"/>
                  </a:cxn>
                  <a:cxn ang="0">
                    <a:pos x="40" y="0"/>
                  </a:cxn>
                  <a:cxn ang="0">
                    <a:pos x="0" y="0"/>
                  </a:cxn>
                  <a:cxn ang="0">
                    <a:pos x="1" y="2"/>
                  </a:cxn>
                  <a:cxn ang="0">
                    <a:pos x="1" y="20"/>
                  </a:cxn>
                  <a:cxn ang="0">
                    <a:pos x="16" y="20"/>
                  </a:cxn>
                  <a:cxn ang="0">
                    <a:pos x="16" y="2"/>
                  </a:cxn>
                  <a:cxn ang="0">
                    <a:pos x="1" y="2"/>
                  </a:cxn>
                  <a:cxn ang="0">
                    <a:pos x="22" y="2"/>
                  </a:cxn>
                  <a:cxn ang="0">
                    <a:pos x="22" y="20"/>
                  </a:cxn>
                  <a:cxn ang="0">
                    <a:pos x="37" y="20"/>
                  </a:cxn>
                  <a:cxn ang="0">
                    <a:pos x="37" y="2"/>
                  </a:cxn>
                  <a:cxn ang="0">
                    <a:pos x="22" y="2"/>
                  </a:cxn>
                  <a:cxn ang="0">
                    <a:pos x="1" y="20"/>
                  </a:cxn>
                  <a:cxn ang="0">
                    <a:pos x="1" y="37"/>
                  </a:cxn>
                  <a:cxn ang="0">
                    <a:pos x="16" y="37"/>
                  </a:cxn>
                  <a:cxn ang="0">
                    <a:pos x="16" y="20"/>
                  </a:cxn>
                  <a:cxn ang="0">
                    <a:pos x="1" y="20"/>
                  </a:cxn>
                  <a:cxn ang="0">
                    <a:pos x="22" y="20"/>
                  </a:cxn>
                  <a:cxn ang="0">
                    <a:pos x="22" y="37"/>
                  </a:cxn>
                  <a:cxn ang="0">
                    <a:pos x="37" y="37"/>
                  </a:cxn>
                  <a:cxn ang="0">
                    <a:pos x="37" y="20"/>
                  </a:cxn>
                  <a:cxn ang="0">
                    <a:pos x="22" y="20"/>
                  </a:cxn>
                  <a:cxn ang="0">
                    <a:pos x="0" y="0"/>
                  </a:cxn>
                </a:cxnLst>
                <a:rect l="txL" t="txT" r="txR" b="txB"/>
                <a:pathLst>
                  <a:path w="41" h="41">
                    <a:moveTo>
                      <a:pt x="0" y="0"/>
                    </a:moveTo>
                    <a:lnTo>
                      <a:pt x="0" y="40"/>
                    </a:lnTo>
                    <a:lnTo>
                      <a:pt x="40" y="40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20"/>
                    </a:lnTo>
                    <a:lnTo>
                      <a:pt x="16" y="20"/>
                    </a:lnTo>
                    <a:lnTo>
                      <a:pt x="16" y="2"/>
                    </a:lnTo>
                    <a:lnTo>
                      <a:pt x="1" y="2"/>
                    </a:lnTo>
                    <a:lnTo>
                      <a:pt x="22" y="2"/>
                    </a:lnTo>
                    <a:lnTo>
                      <a:pt x="22" y="20"/>
                    </a:lnTo>
                    <a:lnTo>
                      <a:pt x="37" y="20"/>
                    </a:lnTo>
                    <a:lnTo>
                      <a:pt x="37" y="2"/>
                    </a:lnTo>
                    <a:lnTo>
                      <a:pt x="22" y="2"/>
                    </a:lnTo>
                    <a:lnTo>
                      <a:pt x="1" y="20"/>
                    </a:lnTo>
                    <a:lnTo>
                      <a:pt x="1" y="37"/>
                    </a:lnTo>
                    <a:lnTo>
                      <a:pt x="16" y="37"/>
                    </a:lnTo>
                    <a:lnTo>
                      <a:pt x="16" y="20"/>
                    </a:lnTo>
                    <a:lnTo>
                      <a:pt x="1" y="20"/>
                    </a:lnTo>
                    <a:lnTo>
                      <a:pt x="22" y="20"/>
                    </a:lnTo>
                    <a:lnTo>
                      <a:pt x="22" y="37"/>
                    </a:lnTo>
                    <a:lnTo>
                      <a:pt x="37" y="37"/>
                    </a:lnTo>
                    <a:lnTo>
                      <a:pt x="37" y="20"/>
                    </a:lnTo>
                    <a:lnTo>
                      <a:pt x="22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663" name="Rectangle 209"/>
              <p:cNvSpPr/>
              <p:nvPr/>
            </p:nvSpPr>
            <p:spPr>
              <a:xfrm>
                <a:off x="5799" y="1027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64" name="Rectangle 210"/>
              <p:cNvSpPr/>
              <p:nvPr/>
            </p:nvSpPr>
            <p:spPr>
              <a:xfrm>
                <a:off x="5795" y="1000"/>
                <a:ext cx="39" cy="24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65" name="Rectangle 211"/>
              <p:cNvSpPr/>
              <p:nvPr/>
            </p:nvSpPr>
            <p:spPr>
              <a:xfrm>
                <a:off x="5799" y="1004"/>
                <a:ext cx="31" cy="18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66" name="Freeform 212"/>
              <p:cNvSpPr/>
              <p:nvPr/>
            </p:nvSpPr>
            <p:spPr>
              <a:xfrm>
                <a:off x="5793" y="999"/>
                <a:ext cx="42" cy="41"/>
              </a:xfrm>
              <a:custGeom>
                <a:avLst/>
                <a:gdLst>
                  <a:gd name="txL" fmla="*/ 0 w 42"/>
                  <a:gd name="txT" fmla="*/ 0 h 41"/>
                  <a:gd name="txR" fmla="*/ 42 w 42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1" y="40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0"/>
                  </a:cxn>
                  <a:cxn ang="0">
                    <a:pos x="18" y="20"/>
                  </a:cxn>
                  <a:cxn ang="0">
                    <a:pos x="18" y="2"/>
                  </a:cxn>
                  <a:cxn ang="0">
                    <a:pos x="2" y="2"/>
                  </a:cxn>
                  <a:cxn ang="0">
                    <a:pos x="24" y="2"/>
                  </a:cxn>
                  <a:cxn ang="0">
                    <a:pos x="24" y="20"/>
                  </a:cxn>
                  <a:cxn ang="0">
                    <a:pos x="39" y="20"/>
                  </a:cxn>
                  <a:cxn ang="0">
                    <a:pos x="39" y="2"/>
                  </a:cxn>
                  <a:cxn ang="0">
                    <a:pos x="24" y="2"/>
                  </a:cxn>
                  <a:cxn ang="0">
                    <a:pos x="2" y="20"/>
                  </a:cxn>
                  <a:cxn ang="0">
                    <a:pos x="2" y="37"/>
                  </a:cxn>
                  <a:cxn ang="0">
                    <a:pos x="18" y="37"/>
                  </a:cxn>
                  <a:cxn ang="0">
                    <a:pos x="18" y="20"/>
                  </a:cxn>
                  <a:cxn ang="0">
                    <a:pos x="2" y="20"/>
                  </a:cxn>
                  <a:cxn ang="0">
                    <a:pos x="24" y="20"/>
                  </a:cxn>
                  <a:cxn ang="0">
                    <a:pos x="24" y="37"/>
                  </a:cxn>
                  <a:cxn ang="0">
                    <a:pos x="39" y="37"/>
                  </a:cxn>
                  <a:cxn ang="0">
                    <a:pos x="39" y="20"/>
                  </a:cxn>
                  <a:cxn ang="0">
                    <a:pos x="24" y="20"/>
                  </a:cxn>
                  <a:cxn ang="0">
                    <a:pos x="0" y="0"/>
                  </a:cxn>
                </a:cxnLst>
                <a:rect l="txL" t="txT" r="txR" b="txB"/>
                <a:pathLst>
                  <a:path w="42" h="41">
                    <a:moveTo>
                      <a:pt x="0" y="0"/>
                    </a:moveTo>
                    <a:lnTo>
                      <a:pt x="0" y="40"/>
                    </a:lnTo>
                    <a:lnTo>
                      <a:pt x="41" y="40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0"/>
                    </a:lnTo>
                    <a:lnTo>
                      <a:pt x="18" y="20"/>
                    </a:lnTo>
                    <a:lnTo>
                      <a:pt x="18" y="2"/>
                    </a:lnTo>
                    <a:lnTo>
                      <a:pt x="2" y="2"/>
                    </a:lnTo>
                    <a:lnTo>
                      <a:pt x="24" y="2"/>
                    </a:lnTo>
                    <a:lnTo>
                      <a:pt x="24" y="20"/>
                    </a:lnTo>
                    <a:lnTo>
                      <a:pt x="39" y="20"/>
                    </a:lnTo>
                    <a:lnTo>
                      <a:pt x="39" y="2"/>
                    </a:lnTo>
                    <a:lnTo>
                      <a:pt x="24" y="2"/>
                    </a:lnTo>
                    <a:lnTo>
                      <a:pt x="2" y="20"/>
                    </a:lnTo>
                    <a:lnTo>
                      <a:pt x="2" y="37"/>
                    </a:lnTo>
                    <a:lnTo>
                      <a:pt x="18" y="37"/>
                    </a:lnTo>
                    <a:lnTo>
                      <a:pt x="18" y="20"/>
                    </a:lnTo>
                    <a:lnTo>
                      <a:pt x="2" y="20"/>
                    </a:lnTo>
                    <a:lnTo>
                      <a:pt x="24" y="20"/>
                    </a:lnTo>
                    <a:lnTo>
                      <a:pt x="24" y="37"/>
                    </a:lnTo>
                    <a:lnTo>
                      <a:pt x="39" y="37"/>
                    </a:lnTo>
                    <a:lnTo>
                      <a:pt x="39" y="20"/>
                    </a:lnTo>
                    <a:lnTo>
                      <a:pt x="24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667" name="Rectangle 213"/>
              <p:cNvSpPr/>
              <p:nvPr/>
            </p:nvSpPr>
            <p:spPr>
              <a:xfrm>
                <a:off x="5905" y="1099"/>
                <a:ext cx="30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68" name="Rectangle 214"/>
              <p:cNvSpPr/>
              <p:nvPr/>
            </p:nvSpPr>
            <p:spPr>
              <a:xfrm>
                <a:off x="5901" y="1072"/>
                <a:ext cx="38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69" name="Rectangle 215"/>
              <p:cNvSpPr/>
              <p:nvPr/>
            </p:nvSpPr>
            <p:spPr>
              <a:xfrm>
                <a:off x="5905" y="1076"/>
                <a:ext cx="30" cy="16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70" name="Freeform 216"/>
              <p:cNvSpPr/>
              <p:nvPr/>
            </p:nvSpPr>
            <p:spPr>
              <a:xfrm>
                <a:off x="5897" y="1071"/>
                <a:ext cx="43" cy="41"/>
              </a:xfrm>
              <a:custGeom>
                <a:avLst/>
                <a:gdLst>
                  <a:gd name="txL" fmla="*/ 0 w 43"/>
                  <a:gd name="txT" fmla="*/ 0 h 41"/>
                  <a:gd name="txR" fmla="*/ 43 w 43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2" y="40"/>
                  </a:cxn>
                  <a:cxn ang="0">
                    <a:pos x="42" y="0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2" y="18"/>
                  </a:cxn>
                  <a:cxn ang="0">
                    <a:pos x="18" y="18"/>
                  </a:cxn>
                  <a:cxn ang="0">
                    <a:pos x="18" y="1"/>
                  </a:cxn>
                  <a:cxn ang="0">
                    <a:pos x="2" y="1"/>
                  </a:cxn>
                  <a:cxn ang="0">
                    <a:pos x="24" y="1"/>
                  </a:cxn>
                  <a:cxn ang="0">
                    <a:pos x="24" y="18"/>
                  </a:cxn>
                  <a:cxn ang="0">
                    <a:pos x="40" y="18"/>
                  </a:cxn>
                  <a:cxn ang="0">
                    <a:pos x="40" y="1"/>
                  </a:cxn>
                  <a:cxn ang="0">
                    <a:pos x="24" y="1"/>
                  </a:cxn>
                  <a:cxn ang="0">
                    <a:pos x="2" y="20"/>
                  </a:cxn>
                  <a:cxn ang="0">
                    <a:pos x="2" y="37"/>
                  </a:cxn>
                  <a:cxn ang="0">
                    <a:pos x="18" y="37"/>
                  </a:cxn>
                  <a:cxn ang="0">
                    <a:pos x="18" y="20"/>
                  </a:cxn>
                  <a:cxn ang="0">
                    <a:pos x="2" y="20"/>
                  </a:cxn>
                  <a:cxn ang="0">
                    <a:pos x="24" y="20"/>
                  </a:cxn>
                  <a:cxn ang="0">
                    <a:pos x="24" y="37"/>
                  </a:cxn>
                  <a:cxn ang="0">
                    <a:pos x="40" y="37"/>
                  </a:cxn>
                  <a:cxn ang="0">
                    <a:pos x="40" y="20"/>
                  </a:cxn>
                  <a:cxn ang="0">
                    <a:pos x="24" y="20"/>
                  </a:cxn>
                  <a:cxn ang="0">
                    <a:pos x="0" y="0"/>
                  </a:cxn>
                </a:cxnLst>
                <a:rect l="txL" t="txT" r="txR" b="txB"/>
                <a:pathLst>
                  <a:path w="43" h="41">
                    <a:moveTo>
                      <a:pt x="0" y="0"/>
                    </a:moveTo>
                    <a:lnTo>
                      <a:pt x="0" y="40"/>
                    </a:lnTo>
                    <a:lnTo>
                      <a:pt x="42" y="40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2" y="18"/>
                    </a:lnTo>
                    <a:lnTo>
                      <a:pt x="18" y="18"/>
                    </a:lnTo>
                    <a:lnTo>
                      <a:pt x="18" y="1"/>
                    </a:lnTo>
                    <a:lnTo>
                      <a:pt x="2" y="1"/>
                    </a:lnTo>
                    <a:lnTo>
                      <a:pt x="24" y="1"/>
                    </a:lnTo>
                    <a:lnTo>
                      <a:pt x="24" y="18"/>
                    </a:lnTo>
                    <a:lnTo>
                      <a:pt x="40" y="18"/>
                    </a:lnTo>
                    <a:lnTo>
                      <a:pt x="40" y="1"/>
                    </a:lnTo>
                    <a:lnTo>
                      <a:pt x="24" y="1"/>
                    </a:lnTo>
                    <a:lnTo>
                      <a:pt x="2" y="20"/>
                    </a:lnTo>
                    <a:lnTo>
                      <a:pt x="2" y="37"/>
                    </a:lnTo>
                    <a:lnTo>
                      <a:pt x="18" y="37"/>
                    </a:lnTo>
                    <a:lnTo>
                      <a:pt x="18" y="20"/>
                    </a:lnTo>
                    <a:lnTo>
                      <a:pt x="2" y="20"/>
                    </a:lnTo>
                    <a:lnTo>
                      <a:pt x="24" y="20"/>
                    </a:lnTo>
                    <a:lnTo>
                      <a:pt x="24" y="37"/>
                    </a:lnTo>
                    <a:lnTo>
                      <a:pt x="40" y="37"/>
                    </a:lnTo>
                    <a:lnTo>
                      <a:pt x="40" y="20"/>
                    </a:lnTo>
                    <a:lnTo>
                      <a:pt x="24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671" name="Rectangle 217"/>
              <p:cNvSpPr/>
              <p:nvPr/>
            </p:nvSpPr>
            <p:spPr>
              <a:xfrm>
                <a:off x="5705" y="1071"/>
                <a:ext cx="78" cy="72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72" name="Rectangle 218"/>
              <p:cNvSpPr/>
              <p:nvPr/>
            </p:nvSpPr>
            <p:spPr>
              <a:xfrm>
                <a:off x="5709" y="1075"/>
                <a:ext cx="70" cy="65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73" name="Freeform 219"/>
              <p:cNvSpPr/>
              <p:nvPr/>
            </p:nvSpPr>
            <p:spPr>
              <a:xfrm>
                <a:off x="5962" y="970"/>
                <a:ext cx="103" cy="175"/>
              </a:xfrm>
              <a:custGeom>
                <a:avLst/>
                <a:gdLst>
                  <a:gd name="txL" fmla="*/ 0 w 103"/>
                  <a:gd name="txT" fmla="*/ 0 h 175"/>
                  <a:gd name="txR" fmla="*/ 103 w 103"/>
                  <a:gd name="txB" fmla="*/ 175 h 175"/>
                </a:gdLst>
                <a:ahLst/>
                <a:cxnLst>
                  <a:cxn ang="0">
                    <a:pos x="0" y="174"/>
                  </a:cxn>
                  <a:cxn ang="0">
                    <a:pos x="102" y="130"/>
                  </a:cxn>
                  <a:cxn ang="0">
                    <a:pos x="102" y="0"/>
                  </a:cxn>
                  <a:cxn ang="0">
                    <a:pos x="0" y="10"/>
                  </a:cxn>
                  <a:cxn ang="0">
                    <a:pos x="0" y="174"/>
                  </a:cxn>
                </a:cxnLst>
                <a:rect l="txL" t="txT" r="txR" b="txB"/>
                <a:pathLst>
                  <a:path w="103" h="175">
                    <a:moveTo>
                      <a:pt x="0" y="174"/>
                    </a:moveTo>
                    <a:lnTo>
                      <a:pt x="102" y="130"/>
                    </a:lnTo>
                    <a:lnTo>
                      <a:pt x="102" y="0"/>
                    </a:lnTo>
                    <a:lnTo>
                      <a:pt x="0" y="10"/>
                    </a:lnTo>
                    <a:lnTo>
                      <a:pt x="0" y="174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674" name="Freeform 220"/>
              <p:cNvSpPr/>
              <p:nvPr/>
            </p:nvSpPr>
            <p:spPr>
              <a:xfrm>
                <a:off x="5455" y="954"/>
                <a:ext cx="617" cy="32"/>
              </a:xfrm>
              <a:custGeom>
                <a:avLst/>
                <a:gdLst>
                  <a:gd name="txL" fmla="*/ 0 w 617"/>
                  <a:gd name="txT" fmla="*/ 0 h 32"/>
                  <a:gd name="txR" fmla="*/ 617 w 617"/>
                  <a:gd name="txB" fmla="*/ 32 h 32"/>
                </a:gdLst>
                <a:ahLst/>
                <a:cxnLst>
                  <a:cxn ang="0">
                    <a:pos x="0" y="13"/>
                  </a:cxn>
                  <a:cxn ang="0">
                    <a:pos x="212" y="2"/>
                  </a:cxn>
                  <a:cxn ang="0">
                    <a:pos x="616" y="0"/>
                  </a:cxn>
                  <a:cxn ang="0">
                    <a:pos x="616" y="18"/>
                  </a:cxn>
                  <a:cxn ang="0">
                    <a:pos x="514" y="31"/>
                  </a:cxn>
                  <a:cxn ang="0">
                    <a:pos x="1" y="21"/>
                  </a:cxn>
                  <a:cxn ang="0">
                    <a:pos x="0" y="13"/>
                  </a:cxn>
                </a:cxnLst>
                <a:rect l="txL" t="txT" r="txR" b="txB"/>
                <a:pathLst>
                  <a:path w="617" h="32">
                    <a:moveTo>
                      <a:pt x="0" y="13"/>
                    </a:moveTo>
                    <a:lnTo>
                      <a:pt x="212" y="2"/>
                    </a:lnTo>
                    <a:lnTo>
                      <a:pt x="616" y="0"/>
                    </a:lnTo>
                    <a:lnTo>
                      <a:pt x="616" y="18"/>
                    </a:lnTo>
                    <a:lnTo>
                      <a:pt x="514" y="31"/>
                    </a:lnTo>
                    <a:lnTo>
                      <a:pt x="1" y="21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8C8C8C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675" name="Freeform 221"/>
              <p:cNvSpPr/>
              <p:nvPr/>
            </p:nvSpPr>
            <p:spPr>
              <a:xfrm>
                <a:off x="5455" y="966"/>
                <a:ext cx="514" cy="20"/>
              </a:xfrm>
              <a:custGeom>
                <a:avLst/>
                <a:gdLst>
                  <a:gd name="txL" fmla="*/ 0 w 514"/>
                  <a:gd name="txT" fmla="*/ 0 h 20"/>
                  <a:gd name="txR" fmla="*/ 514 w 514"/>
                  <a:gd name="txB" fmla="*/ 20 h 20"/>
                </a:gdLst>
                <a:ahLst/>
                <a:cxnLst>
                  <a:cxn ang="0">
                    <a:pos x="0" y="0"/>
                  </a:cxn>
                  <a:cxn ang="0">
                    <a:pos x="0" y="19"/>
                  </a:cxn>
                  <a:cxn ang="0">
                    <a:pos x="513" y="19"/>
                  </a:cxn>
                  <a:cxn ang="0">
                    <a:pos x="513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514" h="20">
                    <a:moveTo>
                      <a:pt x="0" y="0"/>
                    </a:moveTo>
                    <a:lnTo>
                      <a:pt x="0" y="19"/>
                    </a:lnTo>
                    <a:lnTo>
                      <a:pt x="513" y="19"/>
                    </a:lnTo>
                    <a:lnTo>
                      <a:pt x="51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CC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676" name="Rectangle 222"/>
              <p:cNvSpPr/>
              <p:nvPr/>
            </p:nvSpPr>
            <p:spPr>
              <a:xfrm>
                <a:off x="5783" y="1080"/>
                <a:ext cx="8" cy="57"/>
              </a:xfrm>
              <a:prstGeom prst="rect">
                <a:avLst/>
              </a:prstGeom>
              <a:solidFill>
                <a:srgbClr val="E6E6E6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77" name="Rectangle 223"/>
              <p:cNvSpPr/>
              <p:nvPr/>
            </p:nvSpPr>
            <p:spPr>
              <a:xfrm>
                <a:off x="5707" y="1080"/>
                <a:ext cx="8" cy="59"/>
              </a:xfrm>
              <a:prstGeom prst="rect">
                <a:avLst/>
              </a:prstGeom>
              <a:solidFill>
                <a:srgbClr val="E6E6E6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78" name="Rectangle 224"/>
              <p:cNvSpPr/>
              <p:nvPr/>
            </p:nvSpPr>
            <p:spPr>
              <a:xfrm>
                <a:off x="5744" y="1082"/>
                <a:ext cx="8" cy="55"/>
              </a:xfrm>
              <a:prstGeom prst="rect">
                <a:avLst/>
              </a:prstGeom>
              <a:solidFill>
                <a:srgbClr val="E6E6E6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79" name="Freeform 225"/>
              <p:cNvSpPr/>
              <p:nvPr/>
            </p:nvSpPr>
            <p:spPr>
              <a:xfrm>
                <a:off x="5692" y="1139"/>
                <a:ext cx="90" cy="17"/>
              </a:xfrm>
              <a:custGeom>
                <a:avLst/>
                <a:gdLst>
                  <a:gd name="txL" fmla="*/ 0 w 90"/>
                  <a:gd name="txT" fmla="*/ 0 h 17"/>
                  <a:gd name="txR" fmla="*/ 90 w 90"/>
                  <a:gd name="txB" fmla="*/ 17 h 17"/>
                </a:gdLst>
                <a:ahLst/>
                <a:cxnLst>
                  <a:cxn ang="0">
                    <a:pos x="0" y="4"/>
                  </a:cxn>
                  <a:cxn ang="0">
                    <a:pos x="12" y="0"/>
                  </a:cxn>
                  <a:cxn ang="0">
                    <a:pos x="89" y="0"/>
                  </a:cxn>
                  <a:cxn ang="0">
                    <a:pos x="89" y="11"/>
                  </a:cxn>
                  <a:cxn ang="0">
                    <a:pos x="83" y="16"/>
                  </a:cxn>
                  <a:cxn ang="0">
                    <a:pos x="1" y="13"/>
                  </a:cxn>
                  <a:cxn ang="0">
                    <a:pos x="0" y="4"/>
                  </a:cxn>
                </a:cxnLst>
                <a:rect l="txL" t="txT" r="txR" b="txB"/>
                <a:pathLst>
                  <a:path w="90" h="17">
                    <a:moveTo>
                      <a:pt x="0" y="4"/>
                    </a:moveTo>
                    <a:lnTo>
                      <a:pt x="12" y="0"/>
                    </a:lnTo>
                    <a:lnTo>
                      <a:pt x="89" y="0"/>
                    </a:lnTo>
                    <a:lnTo>
                      <a:pt x="89" y="11"/>
                    </a:lnTo>
                    <a:lnTo>
                      <a:pt x="83" y="16"/>
                    </a:lnTo>
                    <a:lnTo>
                      <a:pt x="1" y="13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E6E6E6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680" name="Rectangle 226"/>
              <p:cNvSpPr/>
              <p:nvPr/>
            </p:nvSpPr>
            <p:spPr>
              <a:xfrm>
                <a:off x="5696" y="1148"/>
                <a:ext cx="76" cy="8"/>
              </a:xfrm>
              <a:prstGeom prst="rect">
                <a:avLst/>
              </a:prstGeom>
              <a:solidFill>
                <a:srgbClr val="FFFFFF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81" name="Freeform 227"/>
              <p:cNvSpPr/>
              <p:nvPr/>
            </p:nvSpPr>
            <p:spPr>
              <a:xfrm>
                <a:off x="5688" y="1071"/>
                <a:ext cx="96" cy="17"/>
              </a:xfrm>
              <a:custGeom>
                <a:avLst/>
                <a:gdLst>
                  <a:gd name="txL" fmla="*/ 0 w 96"/>
                  <a:gd name="txT" fmla="*/ 0 h 17"/>
                  <a:gd name="txR" fmla="*/ 96 w 96"/>
                  <a:gd name="txB" fmla="*/ 17 h 17"/>
                </a:gdLst>
                <a:ahLst/>
                <a:cxnLst>
                  <a:cxn ang="0">
                    <a:pos x="0" y="5"/>
                  </a:cxn>
                  <a:cxn ang="0">
                    <a:pos x="16" y="0"/>
                  </a:cxn>
                  <a:cxn ang="0">
                    <a:pos x="95" y="0"/>
                  </a:cxn>
                  <a:cxn ang="0">
                    <a:pos x="95" y="10"/>
                  </a:cxn>
                  <a:cxn ang="0">
                    <a:pos x="86" y="16"/>
                  </a:cxn>
                  <a:cxn ang="0">
                    <a:pos x="1" y="16"/>
                  </a:cxn>
                  <a:cxn ang="0">
                    <a:pos x="0" y="5"/>
                  </a:cxn>
                </a:cxnLst>
                <a:rect l="txL" t="txT" r="txR" b="txB"/>
                <a:pathLst>
                  <a:path w="96" h="17">
                    <a:moveTo>
                      <a:pt x="0" y="5"/>
                    </a:moveTo>
                    <a:lnTo>
                      <a:pt x="16" y="0"/>
                    </a:lnTo>
                    <a:lnTo>
                      <a:pt x="95" y="0"/>
                    </a:lnTo>
                    <a:lnTo>
                      <a:pt x="95" y="10"/>
                    </a:lnTo>
                    <a:lnTo>
                      <a:pt x="86" y="16"/>
                    </a:lnTo>
                    <a:lnTo>
                      <a:pt x="1" y="16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E6E6E6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682" name="Rectangle 228"/>
              <p:cNvSpPr/>
              <p:nvPr/>
            </p:nvSpPr>
            <p:spPr>
              <a:xfrm>
                <a:off x="5692" y="1077"/>
                <a:ext cx="80" cy="8"/>
              </a:xfrm>
              <a:prstGeom prst="rect">
                <a:avLst/>
              </a:prstGeom>
              <a:solidFill>
                <a:srgbClr val="FFFFFF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83" name="Oval 229"/>
              <p:cNvSpPr/>
              <p:nvPr/>
            </p:nvSpPr>
            <p:spPr>
              <a:xfrm>
                <a:off x="5740" y="1112"/>
                <a:ext cx="8" cy="8"/>
              </a:xfrm>
              <a:prstGeom prst="ellipse">
                <a:avLst/>
              </a:prstGeom>
              <a:solidFill>
                <a:srgbClr val="E6E6E6"/>
              </a:solidFill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84" name="Freeform 230"/>
              <p:cNvSpPr/>
              <p:nvPr/>
            </p:nvSpPr>
            <p:spPr>
              <a:xfrm>
                <a:off x="5707" y="1136"/>
                <a:ext cx="32" cy="17"/>
              </a:xfrm>
              <a:custGeom>
                <a:avLst/>
                <a:gdLst>
                  <a:gd name="txL" fmla="*/ 0 w 32"/>
                  <a:gd name="txT" fmla="*/ 0 h 17"/>
                  <a:gd name="txR" fmla="*/ 32 w 32"/>
                  <a:gd name="txB" fmla="*/ 17 h 17"/>
                </a:gdLst>
                <a:ahLst/>
                <a:cxnLst>
                  <a:cxn ang="0">
                    <a:pos x="0" y="16"/>
                  </a:cxn>
                  <a:cxn ang="0">
                    <a:pos x="2" y="10"/>
                  </a:cxn>
                  <a:cxn ang="0">
                    <a:pos x="4" y="10"/>
                  </a:cxn>
                  <a:cxn ang="0">
                    <a:pos x="8" y="0"/>
                  </a:cxn>
                  <a:cxn ang="0">
                    <a:pos x="31" y="0"/>
                  </a:cxn>
                  <a:cxn ang="0">
                    <a:pos x="29" y="5"/>
                  </a:cxn>
                  <a:cxn ang="0">
                    <a:pos x="31" y="10"/>
                  </a:cxn>
                  <a:cxn ang="0">
                    <a:pos x="29" y="16"/>
                  </a:cxn>
                  <a:cxn ang="0">
                    <a:pos x="28" y="16"/>
                  </a:cxn>
                  <a:cxn ang="0">
                    <a:pos x="0" y="16"/>
                  </a:cxn>
                </a:cxnLst>
                <a:rect l="txL" t="txT" r="txR" b="txB"/>
                <a:pathLst>
                  <a:path w="32" h="17">
                    <a:moveTo>
                      <a:pt x="0" y="16"/>
                    </a:moveTo>
                    <a:lnTo>
                      <a:pt x="2" y="10"/>
                    </a:lnTo>
                    <a:lnTo>
                      <a:pt x="4" y="10"/>
                    </a:lnTo>
                    <a:lnTo>
                      <a:pt x="8" y="0"/>
                    </a:lnTo>
                    <a:lnTo>
                      <a:pt x="31" y="0"/>
                    </a:lnTo>
                    <a:lnTo>
                      <a:pt x="29" y="5"/>
                    </a:lnTo>
                    <a:lnTo>
                      <a:pt x="31" y="10"/>
                    </a:lnTo>
                    <a:lnTo>
                      <a:pt x="29" y="16"/>
                    </a:lnTo>
                    <a:lnTo>
                      <a:pt x="28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E6E6E6">
                  <a:alpha val="100000"/>
                </a:srgbClr>
              </a:solidFill>
              <a:ln w="9525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685" name="Freeform 231"/>
              <p:cNvSpPr/>
              <p:nvPr/>
            </p:nvSpPr>
            <p:spPr>
              <a:xfrm>
                <a:off x="5742" y="1137"/>
                <a:ext cx="35" cy="17"/>
              </a:xfrm>
              <a:custGeom>
                <a:avLst/>
                <a:gdLst>
                  <a:gd name="txL" fmla="*/ 0 w 35"/>
                  <a:gd name="txT" fmla="*/ 0 h 17"/>
                  <a:gd name="txR" fmla="*/ 35 w 35"/>
                  <a:gd name="txB" fmla="*/ 17 h 17"/>
                </a:gdLst>
                <a:ahLst/>
                <a:cxnLst>
                  <a:cxn ang="0">
                    <a:pos x="0" y="16"/>
                  </a:cxn>
                  <a:cxn ang="0">
                    <a:pos x="10" y="0"/>
                  </a:cxn>
                  <a:cxn ang="0">
                    <a:pos x="34" y="0"/>
                  </a:cxn>
                  <a:cxn ang="0">
                    <a:pos x="32" y="16"/>
                  </a:cxn>
                  <a:cxn ang="0">
                    <a:pos x="34" y="16"/>
                  </a:cxn>
                  <a:cxn ang="0">
                    <a:pos x="31" y="16"/>
                  </a:cxn>
                  <a:cxn ang="0">
                    <a:pos x="0" y="16"/>
                  </a:cxn>
                </a:cxnLst>
                <a:rect l="txL" t="txT" r="txR" b="txB"/>
                <a:pathLst>
                  <a:path w="35" h="17">
                    <a:moveTo>
                      <a:pt x="0" y="16"/>
                    </a:moveTo>
                    <a:lnTo>
                      <a:pt x="10" y="0"/>
                    </a:lnTo>
                    <a:lnTo>
                      <a:pt x="34" y="0"/>
                    </a:lnTo>
                    <a:lnTo>
                      <a:pt x="32" y="16"/>
                    </a:lnTo>
                    <a:lnTo>
                      <a:pt x="34" y="16"/>
                    </a:lnTo>
                    <a:lnTo>
                      <a:pt x="31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E6E6E6">
                  <a:alpha val="100000"/>
                </a:srgbClr>
              </a:solidFill>
              <a:ln w="9525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cxnSp>
        <p:nvCxnSpPr>
          <p:cNvPr id="1040" name="AutoShape 1024"/>
          <p:cNvCxnSpPr>
            <a:stCxn id="1858" idx="3"/>
            <a:endCxn id="15564" idx="2"/>
          </p:cNvCxnSpPr>
          <p:nvPr/>
        </p:nvCxnSpPr>
        <p:spPr>
          <a:xfrm flipV="1">
            <a:off x="1987550" y="4618038"/>
            <a:ext cx="5980113" cy="1671637"/>
          </a:xfrm>
          <a:prstGeom prst="curvedConnector2">
            <a:avLst/>
          </a:prstGeom>
          <a:ln w="22225" cap="flat" cmpd="sng">
            <a:solidFill>
              <a:srgbClr val="008000"/>
            </a:solidFill>
            <a:prstDash val="solid"/>
            <a:headEnd type="none" w="med" len="med"/>
            <a:tailEnd type="triangle" w="med" len="med"/>
          </a:ln>
        </p:spPr>
      </p:cxnSp>
      <p:cxnSp>
        <p:nvCxnSpPr>
          <p:cNvPr id="1041" name="AutoShape 1025"/>
          <p:cNvCxnSpPr>
            <a:stCxn id="1944" idx="1"/>
            <a:endCxn id="15478" idx="3"/>
          </p:cNvCxnSpPr>
          <p:nvPr/>
        </p:nvCxnSpPr>
        <p:spPr>
          <a:xfrm rot="10800000">
            <a:off x="3338513" y="2730500"/>
            <a:ext cx="887412" cy="798513"/>
          </a:xfrm>
          <a:prstGeom prst="curvedConnector3">
            <a:avLst>
              <a:gd name="adj1" fmla="val 49912"/>
            </a:avLst>
          </a:prstGeom>
          <a:ln w="22225" cap="flat" cmpd="sng">
            <a:solidFill>
              <a:srgbClr val="008000"/>
            </a:solidFill>
            <a:prstDash val="solid"/>
            <a:headEnd type="none" w="med" len="med"/>
            <a:tailEnd type="triangle" w="med" len="med"/>
          </a:ln>
        </p:spPr>
      </p:cxnSp>
      <p:cxnSp>
        <p:nvCxnSpPr>
          <p:cNvPr id="1042" name="AutoShape 1026"/>
          <p:cNvCxnSpPr>
            <a:stCxn id="15478" idx="1"/>
            <a:endCxn id="1772" idx="0"/>
          </p:cNvCxnSpPr>
          <p:nvPr/>
        </p:nvCxnSpPr>
        <p:spPr>
          <a:xfrm rot="-10800000" flipV="1">
            <a:off x="1568450" y="2730500"/>
            <a:ext cx="982663" cy="433388"/>
          </a:xfrm>
          <a:prstGeom prst="curvedConnector2">
            <a:avLst/>
          </a:prstGeom>
          <a:ln w="22225" cap="flat" cmpd="sng">
            <a:solidFill>
              <a:srgbClr val="008000"/>
            </a:solidFill>
            <a:prstDash val="solid"/>
            <a:headEnd type="none" w="med" len="med"/>
            <a:tailEnd type="triangle" w="med" len="med"/>
          </a:ln>
        </p:spPr>
      </p:cxnSp>
      <p:cxnSp>
        <p:nvCxnSpPr>
          <p:cNvPr id="1043" name="AutoShape 1027"/>
          <p:cNvCxnSpPr>
            <a:stCxn id="1772" idx="2"/>
            <a:endCxn id="1686" idx="1"/>
          </p:cNvCxnSpPr>
          <p:nvPr/>
        </p:nvCxnSpPr>
        <p:spPr>
          <a:xfrm rot="-5400000" flipH="1">
            <a:off x="1622425" y="3581400"/>
            <a:ext cx="481013" cy="588963"/>
          </a:xfrm>
          <a:prstGeom prst="curvedConnector2">
            <a:avLst/>
          </a:prstGeom>
          <a:ln w="22225" cap="flat" cmpd="sng">
            <a:solidFill>
              <a:srgbClr val="008000"/>
            </a:solidFill>
            <a:prstDash val="solid"/>
            <a:headEnd type="none" w="med" len="med"/>
            <a:tailEnd type="triangle" w="med" len="med"/>
          </a:ln>
        </p:spPr>
      </p:cxnSp>
      <p:cxnSp>
        <p:nvCxnSpPr>
          <p:cNvPr id="1044" name="AutoShape 1028"/>
          <p:cNvCxnSpPr>
            <a:stCxn id="1686" idx="3"/>
            <a:endCxn id="1944" idx="1"/>
          </p:cNvCxnSpPr>
          <p:nvPr/>
        </p:nvCxnSpPr>
        <p:spPr>
          <a:xfrm flipV="1">
            <a:off x="2944813" y="3529013"/>
            <a:ext cx="1281112" cy="587375"/>
          </a:xfrm>
          <a:prstGeom prst="curvedConnector3">
            <a:avLst>
              <a:gd name="adj1" fmla="val 49940"/>
            </a:avLst>
          </a:prstGeom>
          <a:ln w="22225" cap="flat" cmpd="sng">
            <a:solidFill>
              <a:srgbClr val="008000"/>
            </a:solidFill>
            <a:prstDash val="solid"/>
            <a:headEnd type="none" w="med" len="med"/>
            <a:tailEnd type="triangle" w="med" len="med"/>
          </a:ln>
        </p:spPr>
      </p:cxnSp>
      <p:cxnSp>
        <p:nvCxnSpPr>
          <p:cNvPr id="1045" name="AutoShape 1029"/>
          <p:cNvCxnSpPr>
            <a:stCxn id="1600" idx="3"/>
            <a:endCxn id="1944" idx="1"/>
          </p:cNvCxnSpPr>
          <p:nvPr/>
        </p:nvCxnSpPr>
        <p:spPr>
          <a:xfrm flipV="1">
            <a:off x="3179763" y="3529013"/>
            <a:ext cx="1046162" cy="1308100"/>
          </a:xfrm>
          <a:prstGeom prst="curvedConnector3">
            <a:avLst>
              <a:gd name="adj1" fmla="val 49926"/>
            </a:avLst>
          </a:prstGeom>
          <a:ln w="22225" cap="flat" cmpd="sng">
            <a:solidFill>
              <a:srgbClr val="008000"/>
            </a:solidFill>
            <a:prstDash val="solid"/>
            <a:headEnd type="none" w="med" len="med"/>
            <a:tailEnd type="triangle" w="med" len="med"/>
          </a:ln>
        </p:spPr>
      </p:cxnSp>
      <p:grpSp>
        <p:nvGrpSpPr>
          <p:cNvPr id="1046" name="Group 240"/>
          <p:cNvGrpSpPr/>
          <p:nvPr/>
        </p:nvGrpSpPr>
        <p:grpSpPr>
          <a:xfrm>
            <a:off x="1174750" y="1844675"/>
            <a:ext cx="804863" cy="433388"/>
            <a:chOff x="276" y="1312"/>
            <a:chExt cx="1040" cy="432"/>
          </a:xfrm>
        </p:grpSpPr>
        <p:sp>
          <p:nvSpPr>
            <p:cNvPr id="1514" name="AutoShape 241"/>
            <p:cNvSpPr/>
            <p:nvPr/>
          </p:nvSpPr>
          <p:spPr>
            <a:xfrm>
              <a:off x="276" y="1312"/>
              <a:ext cx="1040" cy="432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1515" name="Group 242"/>
            <p:cNvGrpSpPr/>
            <p:nvPr/>
          </p:nvGrpSpPr>
          <p:grpSpPr>
            <a:xfrm>
              <a:off x="397" y="1360"/>
              <a:ext cx="779" cy="287"/>
              <a:chOff x="5015" y="528"/>
              <a:chExt cx="1057" cy="628"/>
            </a:xfrm>
          </p:grpSpPr>
          <p:sp>
            <p:nvSpPr>
              <p:cNvPr id="1516" name="Freeform 243"/>
              <p:cNvSpPr/>
              <p:nvPr/>
            </p:nvSpPr>
            <p:spPr>
              <a:xfrm>
                <a:off x="5924" y="528"/>
                <a:ext cx="26" cy="416"/>
              </a:xfrm>
              <a:custGeom>
                <a:avLst/>
                <a:gdLst>
                  <a:gd name="txL" fmla="*/ 0 w 26"/>
                  <a:gd name="txT" fmla="*/ 0 h 416"/>
                  <a:gd name="txR" fmla="*/ 26 w 26"/>
                  <a:gd name="txB" fmla="*/ 416 h 416"/>
                </a:gdLst>
                <a:ahLst/>
                <a:cxnLst>
                  <a:cxn ang="0">
                    <a:pos x="0" y="0"/>
                  </a:cxn>
                  <a:cxn ang="0">
                    <a:pos x="0" y="415"/>
                  </a:cxn>
                  <a:cxn ang="0">
                    <a:pos x="25" y="415"/>
                  </a:cxn>
                  <a:cxn ang="0">
                    <a:pos x="25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6" h="416">
                    <a:moveTo>
                      <a:pt x="0" y="0"/>
                    </a:moveTo>
                    <a:lnTo>
                      <a:pt x="0" y="415"/>
                    </a:lnTo>
                    <a:lnTo>
                      <a:pt x="25" y="415"/>
                    </a:ln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E6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17" name="Freeform 244"/>
              <p:cNvSpPr/>
              <p:nvPr/>
            </p:nvSpPr>
            <p:spPr>
              <a:xfrm>
                <a:off x="5974" y="528"/>
                <a:ext cx="26" cy="416"/>
              </a:xfrm>
              <a:custGeom>
                <a:avLst/>
                <a:gdLst>
                  <a:gd name="txL" fmla="*/ 0 w 26"/>
                  <a:gd name="txT" fmla="*/ 0 h 416"/>
                  <a:gd name="txR" fmla="*/ 26 w 26"/>
                  <a:gd name="txB" fmla="*/ 416 h 416"/>
                </a:gdLst>
                <a:ahLst/>
                <a:cxnLst>
                  <a:cxn ang="0">
                    <a:pos x="0" y="0"/>
                  </a:cxn>
                  <a:cxn ang="0">
                    <a:pos x="0" y="415"/>
                  </a:cxn>
                  <a:cxn ang="0">
                    <a:pos x="25" y="415"/>
                  </a:cxn>
                  <a:cxn ang="0">
                    <a:pos x="25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6" h="416">
                    <a:moveTo>
                      <a:pt x="0" y="0"/>
                    </a:moveTo>
                    <a:lnTo>
                      <a:pt x="0" y="415"/>
                    </a:lnTo>
                    <a:lnTo>
                      <a:pt x="25" y="415"/>
                    </a:ln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E6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18" name="Freeform 245"/>
              <p:cNvSpPr/>
              <p:nvPr/>
            </p:nvSpPr>
            <p:spPr>
              <a:xfrm>
                <a:off x="5089" y="855"/>
                <a:ext cx="930" cy="253"/>
              </a:xfrm>
              <a:custGeom>
                <a:avLst/>
                <a:gdLst>
                  <a:gd name="txL" fmla="*/ 0 w 930"/>
                  <a:gd name="txT" fmla="*/ 0 h 253"/>
                  <a:gd name="txR" fmla="*/ 930 w 930"/>
                  <a:gd name="txB" fmla="*/ 253 h 253"/>
                </a:gdLst>
                <a:ahLst/>
                <a:cxnLst>
                  <a:cxn ang="0">
                    <a:pos x="291" y="51"/>
                  </a:cxn>
                  <a:cxn ang="0">
                    <a:pos x="246" y="2"/>
                  </a:cxn>
                  <a:cxn ang="0">
                    <a:pos x="158" y="0"/>
                  </a:cxn>
                  <a:cxn ang="0">
                    <a:pos x="129" y="43"/>
                  </a:cxn>
                  <a:cxn ang="0">
                    <a:pos x="94" y="2"/>
                  </a:cxn>
                  <a:cxn ang="0">
                    <a:pos x="1" y="0"/>
                  </a:cxn>
                  <a:cxn ang="0">
                    <a:pos x="0" y="197"/>
                  </a:cxn>
                  <a:cxn ang="0">
                    <a:pos x="172" y="214"/>
                  </a:cxn>
                  <a:cxn ang="0">
                    <a:pos x="321" y="222"/>
                  </a:cxn>
                  <a:cxn ang="0">
                    <a:pos x="473" y="238"/>
                  </a:cxn>
                  <a:cxn ang="0">
                    <a:pos x="625" y="238"/>
                  </a:cxn>
                  <a:cxn ang="0">
                    <a:pos x="777" y="238"/>
                  </a:cxn>
                  <a:cxn ang="0">
                    <a:pos x="865" y="252"/>
                  </a:cxn>
                  <a:cxn ang="0">
                    <a:pos x="929" y="238"/>
                  </a:cxn>
                  <a:cxn ang="0">
                    <a:pos x="929" y="93"/>
                  </a:cxn>
                  <a:cxn ang="0">
                    <a:pos x="851" y="2"/>
                  </a:cxn>
                  <a:cxn ang="0">
                    <a:pos x="782" y="0"/>
                  </a:cxn>
                  <a:cxn ang="0">
                    <a:pos x="777" y="94"/>
                  </a:cxn>
                  <a:cxn ang="0">
                    <a:pos x="697" y="2"/>
                  </a:cxn>
                  <a:cxn ang="0">
                    <a:pos x="626" y="0"/>
                  </a:cxn>
                  <a:cxn ang="0">
                    <a:pos x="625" y="94"/>
                  </a:cxn>
                  <a:cxn ang="0">
                    <a:pos x="546" y="2"/>
                  </a:cxn>
                  <a:cxn ang="0">
                    <a:pos x="469" y="0"/>
                  </a:cxn>
                  <a:cxn ang="0">
                    <a:pos x="472" y="93"/>
                  </a:cxn>
                  <a:cxn ang="0">
                    <a:pos x="394" y="2"/>
                  </a:cxn>
                  <a:cxn ang="0">
                    <a:pos x="312" y="0"/>
                  </a:cxn>
                  <a:cxn ang="0">
                    <a:pos x="291" y="51"/>
                  </a:cxn>
                </a:cxnLst>
                <a:rect l="txL" t="txT" r="txR" b="txB"/>
                <a:pathLst>
                  <a:path w="930" h="253">
                    <a:moveTo>
                      <a:pt x="291" y="51"/>
                    </a:moveTo>
                    <a:lnTo>
                      <a:pt x="246" y="2"/>
                    </a:lnTo>
                    <a:lnTo>
                      <a:pt x="158" y="0"/>
                    </a:lnTo>
                    <a:lnTo>
                      <a:pt x="129" y="43"/>
                    </a:lnTo>
                    <a:lnTo>
                      <a:pt x="94" y="2"/>
                    </a:lnTo>
                    <a:lnTo>
                      <a:pt x="1" y="0"/>
                    </a:lnTo>
                    <a:lnTo>
                      <a:pt x="0" y="197"/>
                    </a:lnTo>
                    <a:lnTo>
                      <a:pt x="172" y="214"/>
                    </a:lnTo>
                    <a:lnTo>
                      <a:pt x="321" y="222"/>
                    </a:lnTo>
                    <a:lnTo>
                      <a:pt x="473" y="238"/>
                    </a:lnTo>
                    <a:lnTo>
                      <a:pt x="625" y="238"/>
                    </a:lnTo>
                    <a:lnTo>
                      <a:pt x="777" y="238"/>
                    </a:lnTo>
                    <a:lnTo>
                      <a:pt x="865" y="252"/>
                    </a:lnTo>
                    <a:lnTo>
                      <a:pt x="929" y="238"/>
                    </a:lnTo>
                    <a:lnTo>
                      <a:pt x="929" y="93"/>
                    </a:lnTo>
                    <a:lnTo>
                      <a:pt x="851" y="2"/>
                    </a:lnTo>
                    <a:lnTo>
                      <a:pt x="782" y="0"/>
                    </a:lnTo>
                    <a:lnTo>
                      <a:pt x="777" y="94"/>
                    </a:lnTo>
                    <a:lnTo>
                      <a:pt x="697" y="2"/>
                    </a:lnTo>
                    <a:lnTo>
                      <a:pt x="626" y="0"/>
                    </a:lnTo>
                    <a:lnTo>
                      <a:pt x="625" y="94"/>
                    </a:lnTo>
                    <a:lnTo>
                      <a:pt x="546" y="2"/>
                    </a:lnTo>
                    <a:lnTo>
                      <a:pt x="469" y="0"/>
                    </a:lnTo>
                    <a:lnTo>
                      <a:pt x="472" y="93"/>
                    </a:lnTo>
                    <a:lnTo>
                      <a:pt x="394" y="2"/>
                    </a:lnTo>
                    <a:lnTo>
                      <a:pt x="312" y="0"/>
                    </a:lnTo>
                    <a:lnTo>
                      <a:pt x="291" y="51"/>
                    </a:lnTo>
                  </a:path>
                </a:pathLst>
              </a:custGeom>
              <a:solidFill>
                <a:srgbClr val="8C8C8C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19" name="Freeform 246"/>
              <p:cNvSpPr/>
              <p:nvPr/>
            </p:nvSpPr>
            <p:spPr>
              <a:xfrm>
                <a:off x="5015" y="855"/>
                <a:ext cx="940" cy="253"/>
              </a:xfrm>
              <a:custGeom>
                <a:avLst/>
                <a:gdLst>
                  <a:gd name="txL" fmla="*/ 0 w 940"/>
                  <a:gd name="txT" fmla="*/ 0 h 253"/>
                  <a:gd name="txR" fmla="*/ 940 w 940"/>
                  <a:gd name="txB" fmla="*/ 253 h 253"/>
                </a:gdLst>
                <a:ahLst/>
                <a:cxnLst>
                  <a:cxn ang="0">
                    <a:pos x="313" y="96"/>
                  </a:cxn>
                  <a:cxn ang="0">
                    <a:pos x="231" y="0"/>
                  </a:cxn>
                  <a:cxn ang="0">
                    <a:pos x="156" y="96"/>
                  </a:cxn>
                  <a:cxn ang="0">
                    <a:pos x="75" y="0"/>
                  </a:cxn>
                  <a:cxn ang="0">
                    <a:pos x="0" y="96"/>
                  </a:cxn>
                  <a:cxn ang="0">
                    <a:pos x="0" y="222"/>
                  </a:cxn>
                  <a:cxn ang="0">
                    <a:pos x="939" y="252"/>
                  </a:cxn>
                  <a:cxn ang="0">
                    <a:pos x="939" y="96"/>
                  </a:cxn>
                  <a:cxn ang="0">
                    <a:pos x="856" y="0"/>
                  </a:cxn>
                  <a:cxn ang="0">
                    <a:pos x="781" y="96"/>
                  </a:cxn>
                  <a:cxn ang="0">
                    <a:pos x="699" y="0"/>
                  </a:cxn>
                  <a:cxn ang="0">
                    <a:pos x="624" y="96"/>
                  </a:cxn>
                  <a:cxn ang="0">
                    <a:pos x="543" y="0"/>
                  </a:cxn>
                  <a:cxn ang="0">
                    <a:pos x="468" y="96"/>
                  </a:cxn>
                  <a:cxn ang="0">
                    <a:pos x="386" y="0"/>
                  </a:cxn>
                  <a:cxn ang="0">
                    <a:pos x="310" y="96"/>
                  </a:cxn>
                  <a:cxn ang="0">
                    <a:pos x="313" y="96"/>
                  </a:cxn>
                </a:cxnLst>
                <a:rect l="txL" t="txT" r="txR" b="txB"/>
                <a:pathLst>
                  <a:path w="940" h="253">
                    <a:moveTo>
                      <a:pt x="313" y="96"/>
                    </a:moveTo>
                    <a:lnTo>
                      <a:pt x="231" y="0"/>
                    </a:lnTo>
                    <a:lnTo>
                      <a:pt x="156" y="96"/>
                    </a:lnTo>
                    <a:lnTo>
                      <a:pt x="75" y="0"/>
                    </a:lnTo>
                    <a:lnTo>
                      <a:pt x="0" y="96"/>
                    </a:lnTo>
                    <a:lnTo>
                      <a:pt x="0" y="222"/>
                    </a:lnTo>
                    <a:lnTo>
                      <a:pt x="939" y="252"/>
                    </a:lnTo>
                    <a:lnTo>
                      <a:pt x="939" y="96"/>
                    </a:lnTo>
                    <a:lnTo>
                      <a:pt x="856" y="0"/>
                    </a:lnTo>
                    <a:lnTo>
                      <a:pt x="781" y="96"/>
                    </a:lnTo>
                    <a:lnTo>
                      <a:pt x="699" y="0"/>
                    </a:lnTo>
                    <a:lnTo>
                      <a:pt x="624" y="96"/>
                    </a:lnTo>
                    <a:lnTo>
                      <a:pt x="543" y="0"/>
                    </a:lnTo>
                    <a:lnTo>
                      <a:pt x="468" y="96"/>
                    </a:lnTo>
                    <a:lnTo>
                      <a:pt x="386" y="0"/>
                    </a:lnTo>
                    <a:lnTo>
                      <a:pt x="310" y="96"/>
                    </a:lnTo>
                    <a:lnTo>
                      <a:pt x="313" y="96"/>
                    </a:lnTo>
                  </a:path>
                </a:pathLst>
              </a:custGeom>
              <a:solidFill>
                <a:srgbClr val="FFFFCC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20" name="Rectangle 247"/>
              <p:cNvSpPr/>
              <p:nvPr/>
            </p:nvSpPr>
            <p:spPr>
              <a:xfrm>
                <a:off x="5469" y="984"/>
                <a:ext cx="491" cy="157"/>
              </a:xfrm>
              <a:prstGeom prst="rect">
                <a:avLst/>
              </a:prstGeom>
              <a:solidFill>
                <a:srgbClr val="FFFFCC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21" name="Rectangle 248"/>
              <p:cNvSpPr/>
              <p:nvPr/>
            </p:nvSpPr>
            <p:spPr>
              <a:xfrm>
                <a:off x="5481" y="1028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22" name="Rectangle 249"/>
              <p:cNvSpPr/>
              <p:nvPr/>
            </p:nvSpPr>
            <p:spPr>
              <a:xfrm>
                <a:off x="5477" y="1001"/>
                <a:ext cx="38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23" name="Rectangle 250"/>
              <p:cNvSpPr/>
              <p:nvPr/>
            </p:nvSpPr>
            <p:spPr>
              <a:xfrm>
                <a:off x="5481" y="1005"/>
                <a:ext cx="30" cy="17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24" name="Freeform 251"/>
              <p:cNvSpPr/>
              <p:nvPr/>
            </p:nvSpPr>
            <p:spPr>
              <a:xfrm>
                <a:off x="5474" y="1000"/>
                <a:ext cx="43" cy="41"/>
              </a:xfrm>
              <a:custGeom>
                <a:avLst/>
                <a:gdLst>
                  <a:gd name="txL" fmla="*/ 0 w 43"/>
                  <a:gd name="txT" fmla="*/ 0 h 41"/>
                  <a:gd name="txR" fmla="*/ 43 w 43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2" y="40"/>
                  </a:cxn>
                  <a:cxn ang="0">
                    <a:pos x="42" y="0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3" y="18"/>
                  </a:cxn>
                  <a:cxn ang="0">
                    <a:pos x="18" y="18"/>
                  </a:cxn>
                  <a:cxn ang="0">
                    <a:pos x="18" y="2"/>
                  </a:cxn>
                  <a:cxn ang="0">
                    <a:pos x="3" y="2"/>
                  </a:cxn>
                  <a:cxn ang="0">
                    <a:pos x="23" y="2"/>
                  </a:cxn>
                  <a:cxn ang="0">
                    <a:pos x="23" y="18"/>
                  </a:cxn>
                  <a:cxn ang="0">
                    <a:pos x="39" y="18"/>
                  </a:cxn>
                  <a:cxn ang="0">
                    <a:pos x="39" y="2"/>
                  </a:cxn>
                  <a:cxn ang="0">
                    <a:pos x="23" y="2"/>
                  </a:cxn>
                  <a:cxn ang="0">
                    <a:pos x="3" y="20"/>
                  </a:cxn>
                  <a:cxn ang="0">
                    <a:pos x="3" y="37"/>
                  </a:cxn>
                  <a:cxn ang="0">
                    <a:pos x="18" y="37"/>
                  </a:cxn>
                  <a:cxn ang="0">
                    <a:pos x="18" y="20"/>
                  </a:cxn>
                  <a:cxn ang="0">
                    <a:pos x="3" y="20"/>
                  </a:cxn>
                  <a:cxn ang="0">
                    <a:pos x="23" y="20"/>
                  </a:cxn>
                  <a:cxn ang="0">
                    <a:pos x="23" y="37"/>
                  </a:cxn>
                  <a:cxn ang="0">
                    <a:pos x="39" y="37"/>
                  </a:cxn>
                  <a:cxn ang="0">
                    <a:pos x="39" y="20"/>
                  </a:cxn>
                  <a:cxn ang="0">
                    <a:pos x="23" y="20"/>
                  </a:cxn>
                  <a:cxn ang="0">
                    <a:pos x="0" y="0"/>
                  </a:cxn>
                </a:cxnLst>
                <a:rect l="txL" t="txT" r="txR" b="txB"/>
                <a:pathLst>
                  <a:path w="43" h="41">
                    <a:moveTo>
                      <a:pt x="0" y="0"/>
                    </a:moveTo>
                    <a:lnTo>
                      <a:pt x="0" y="40"/>
                    </a:lnTo>
                    <a:lnTo>
                      <a:pt x="42" y="40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3" y="18"/>
                    </a:lnTo>
                    <a:lnTo>
                      <a:pt x="18" y="18"/>
                    </a:lnTo>
                    <a:lnTo>
                      <a:pt x="18" y="2"/>
                    </a:lnTo>
                    <a:lnTo>
                      <a:pt x="3" y="2"/>
                    </a:lnTo>
                    <a:lnTo>
                      <a:pt x="23" y="2"/>
                    </a:lnTo>
                    <a:lnTo>
                      <a:pt x="23" y="18"/>
                    </a:lnTo>
                    <a:lnTo>
                      <a:pt x="39" y="18"/>
                    </a:lnTo>
                    <a:lnTo>
                      <a:pt x="39" y="2"/>
                    </a:lnTo>
                    <a:lnTo>
                      <a:pt x="23" y="2"/>
                    </a:lnTo>
                    <a:lnTo>
                      <a:pt x="3" y="20"/>
                    </a:lnTo>
                    <a:lnTo>
                      <a:pt x="3" y="37"/>
                    </a:lnTo>
                    <a:lnTo>
                      <a:pt x="18" y="37"/>
                    </a:lnTo>
                    <a:lnTo>
                      <a:pt x="18" y="20"/>
                    </a:lnTo>
                    <a:lnTo>
                      <a:pt x="3" y="20"/>
                    </a:lnTo>
                    <a:lnTo>
                      <a:pt x="23" y="20"/>
                    </a:lnTo>
                    <a:lnTo>
                      <a:pt x="23" y="37"/>
                    </a:lnTo>
                    <a:lnTo>
                      <a:pt x="39" y="37"/>
                    </a:lnTo>
                    <a:lnTo>
                      <a:pt x="39" y="20"/>
                    </a:lnTo>
                    <a:lnTo>
                      <a:pt x="23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25" name="Rectangle 252"/>
              <p:cNvSpPr/>
              <p:nvPr/>
            </p:nvSpPr>
            <p:spPr>
              <a:xfrm>
                <a:off x="5481" y="1099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26" name="Rectangle 253"/>
              <p:cNvSpPr/>
              <p:nvPr/>
            </p:nvSpPr>
            <p:spPr>
              <a:xfrm>
                <a:off x="5477" y="1073"/>
                <a:ext cx="38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27" name="Rectangle 254"/>
              <p:cNvSpPr/>
              <p:nvPr/>
            </p:nvSpPr>
            <p:spPr>
              <a:xfrm>
                <a:off x="5481" y="1077"/>
                <a:ext cx="30" cy="16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28" name="Freeform 255"/>
              <p:cNvSpPr/>
              <p:nvPr/>
            </p:nvSpPr>
            <p:spPr>
              <a:xfrm>
                <a:off x="5474" y="1071"/>
                <a:ext cx="43" cy="41"/>
              </a:xfrm>
              <a:custGeom>
                <a:avLst/>
                <a:gdLst>
                  <a:gd name="txL" fmla="*/ 0 w 43"/>
                  <a:gd name="txT" fmla="*/ 0 h 41"/>
                  <a:gd name="txR" fmla="*/ 43 w 43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2" y="40"/>
                  </a:cxn>
                  <a:cxn ang="0">
                    <a:pos x="42" y="0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3" y="20"/>
                  </a:cxn>
                  <a:cxn ang="0">
                    <a:pos x="18" y="20"/>
                  </a:cxn>
                  <a:cxn ang="0">
                    <a:pos x="18" y="2"/>
                  </a:cxn>
                  <a:cxn ang="0">
                    <a:pos x="3" y="2"/>
                  </a:cxn>
                  <a:cxn ang="0">
                    <a:pos x="23" y="2"/>
                  </a:cxn>
                  <a:cxn ang="0">
                    <a:pos x="23" y="20"/>
                  </a:cxn>
                  <a:cxn ang="0">
                    <a:pos x="39" y="20"/>
                  </a:cxn>
                  <a:cxn ang="0">
                    <a:pos x="39" y="2"/>
                  </a:cxn>
                  <a:cxn ang="0">
                    <a:pos x="23" y="2"/>
                  </a:cxn>
                  <a:cxn ang="0">
                    <a:pos x="3" y="21"/>
                  </a:cxn>
                  <a:cxn ang="0">
                    <a:pos x="3" y="38"/>
                  </a:cxn>
                  <a:cxn ang="0">
                    <a:pos x="18" y="38"/>
                  </a:cxn>
                  <a:cxn ang="0">
                    <a:pos x="18" y="21"/>
                  </a:cxn>
                  <a:cxn ang="0">
                    <a:pos x="3" y="21"/>
                  </a:cxn>
                  <a:cxn ang="0">
                    <a:pos x="23" y="21"/>
                  </a:cxn>
                  <a:cxn ang="0">
                    <a:pos x="23" y="38"/>
                  </a:cxn>
                  <a:cxn ang="0">
                    <a:pos x="39" y="38"/>
                  </a:cxn>
                  <a:cxn ang="0">
                    <a:pos x="39" y="21"/>
                  </a:cxn>
                  <a:cxn ang="0">
                    <a:pos x="23" y="21"/>
                  </a:cxn>
                  <a:cxn ang="0">
                    <a:pos x="0" y="0"/>
                  </a:cxn>
                </a:cxnLst>
                <a:rect l="txL" t="txT" r="txR" b="txB"/>
                <a:pathLst>
                  <a:path w="43" h="41">
                    <a:moveTo>
                      <a:pt x="0" y="0"/>
                    </a:moveTo>
                    <a:lnTo>
                      <a:pt x="0" y="40"/>
                    </a:lnTo>
                    <a:lnTo>
                      <a:pt x="42" y="40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3" y="20"/>
                    </a:lnTo>
                    <a:lnTo>
                      <a:pt x="18" y="20"/>
                    </a:lnTo>
                    <a:lnTo>
                      <a:pt x="18" y="2"/>
                    </a:lnTo>
                    <a:lnTo>
                      <a:pt x="3" y="2"/>
                    </a:lnTo>
                    <a:lnTo>
                      <a:pt x="23" y="2"/>
                    </a:lnTo>
                    <a:lnTo>
                      <a:pt x="23" y="20"/>
                    </a:lnTo>
                    <a:lnTo>
                      <a:pt x="39" y="20"/>
                    </a:lnTo>
                    <a:lnTo>
                      <a:pt x="39" y="2"/>
                    </a:lnTo>
                    <a:lnTo>
                      <a:pt x="23" y="2"/>
                    </a:lnTo>
                    <a:lnTo>
                      <a:pt x="3" y="21"/>
                    </a:lnTo>
                    <a:lnTo>
                      <a:pt x="3" y="38"/>
                    </a:lnTo>
                    <a:lnTo>
                      <a:pt x="18" y="38"/>
                    </a:lnTo>
                    <a:lnTo>
                      <a:pt x="18" y="21"/>
                    </a:lnTo>
                    <a:lnTo>
                      <a:pt x="3" y="21"/>
                    </a:lnTo>
                    <a:lnTo>
                      <a:pt x="23" y="21"/>
                    </a:lnTo>
                    <a:lnTo>
                      <a:pt x="23" y="38"/>
                    </a:lnTo>
                    <a:lnTo>
                      <a:pt x="39" y="38"/>
                    </a:lnTo>
                    <a:lnTo>
                      <a:pt x="39" y="21"/>
                    </a:lnTo>
                    <a:lnTo>
                      <a:pt x="23" y="2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29" name="Rectangle 256"/>
              <p:cNvSpPr/>
              <p:nvPr/>
            </p:nvSpPr>
            <p:spPr>
              <a:xfrm>
                <a:off x="5533" y="1028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30" name="Rectangle 257"/>
              <p:cNvSpPr/>
              <p:nvPr/>
            </p:nvSpPr>
            <p:spPr>
              <a:xfrm>
                <a:off x="5529" y="1001"/>
                <a:ext cx="39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31" name="Rectangle 258"/>
              <p:cNvSpPr/>
              <p:nvPr/>
            </p:nvSpPr>
            <p:spPr>
              <a:xfrm>
                <a:off x="5533" y="1005"/>
                <a:ext cx="31" cy="17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32" name="Freeform 259"/>
              <p:cNvSpPr/>
              <p:nvPr/>
            </p:nvSpPr>
            <p:spPr>
              <a:xfrm>
                <a:off x="5527" y="1000"/>
                <a:ext cx="42" cy="41"/>
              </a:xfrm>
              <a:custGeom>
                <a:avLst/>
                <a:gdLst>
                  <a:gd name="txL" fmla="*/ 0 w 42"/>
                  <a:gd name="txT" fmla="*/ 0 h 41"/>
                  <a:gd name="txR" fmla="*/ 42 w 42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1" y="40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18"/>
                  </a:cxn>
                  <a:cxn ang="0">
                    <a:pos x="18" y="18"/>
                  </a:cxn>
                  <a:cxn ang="0">
                    <a:pos x="18" y="2"/>
                  </a:cxn>
                  <a:cxn ang="0">
                    <a:pos x="2" y="2"/>
                  </a:cxn>
                  <a:cxn ang="0">
                    <a:pos x="23" y="2"/>
                  </a:cxn>
                  <a:cxn ang="0">
                    <a:pos x="23" y="18"/>
                  </a:cxn>
                  <a:cxn ang="0">
                    <a:pos x="39" y="18"/>
                  </a:cxn>
                  <a:cxn ang="0">
                    <a:pos x="39" y="2"/>
                  </a:cxn>
                  <a:cxn ang="0">
                    <a:pos x="23" y="2"/>
                  </a:cxn>
                  <a:cxn ang="0">
                    <a:pos x="2" y="20"/>
                  </a:cxn>
                  <a:cxn ang="0">
                    <a:pos x="2" y="37"/>
                  </a:cxn>
                  <a:cxn ang="0">
                    <a:pos x="18" y="37"/>
                  </a:cxn>
                  <a:cxn ang="0">
                    <a:pos x="18" y="20"/>
                  </a:cxn>
                  <a:cxn ang="0">
                    <a:pos x="2" y="20"/>
                  </a:cxn>
                  <a:cxn ang="0">
                    <a:pos x="23" y="20"/>
                  </a:cxn>
                  <a:cxn ang="0">
                    <a:pos x="23" y="37"/>
                  </a:cxn>
                  <a:cxn ang="0">
                    <a:pos x="39" y="37"/>
                  </a:cxn>
                  <a:cxn ang="0">
                    <a:pos x="39" y="20"/>
                  </a:cxn>
                  <a:cxn ang="0">
                    <a:pos x="23" y="20"/>
                  </a:cxn>
                  <a:cxn ang="0">
                    <a:pos x="0" y="0"/>
                  </a:cxn>
                </a:cxnLst>
                <a:rect l="txL" t="txT" r="txR" b="txB"/>
                <a:pathLst>
                  <a:path w="42" h="41">
                    <a:moveTo>
                      <a:pt x="0" y="0"/>
                    </a:moveTo>
                    <a:lnTo>
                      <a:pt x="0" y="40"/>
                    </a:lnTo>
                    <a:lnTo>
                      <a:pt x="41" y="40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18"/>
                    </a:lnTo>
                    <a:lnTo>
                      <a:pt x="18" y="18"/>
                    </a:lnTo>
                    <a:lnTo>
                      <a:pt x="18" y="2"/>
                    </a:lnTo>
                    <a:lnTo>
                      <a:pt x="2" y="2"/>
                    </a:lnTo>
                    <a:lnTo>
                      <a:pt x="23" y="2"/>
                    </a:lnTo>
                    <a:lnTo>
                      <a:pt x="23" y="18"/>
                    </a:lnTo>
                    <a:lnTo>
                      <a:pt x="39" y="18"/>
                    </a:lnTo>
                    <a:lnTo>
                      <a:pt x="39" y="2"/>
                    </a:lnTo>
                    <a:lnTo>
                      <a:pt x="23" y="2"/>
                    </a:lnTo>
                    <a:lnTo>
                      <a:pt x="2" y="20"/>
                    </a:lnTo>
                    <a:lnTo>
                      <a:pt x="2" y="37"/>
                    </a:lnTo>
                    <a:lnTo>
                      <a:pt x="18" y="37"/>
                    </a:lnTo>
                    <a:lnTo>
                      <a:pt x="18" y="20"/>
                    </a:lnTo>
                    <a:lnTo>
                      <a:pt x="2" y="20"/>
                    </a:lnTo>
                    <a:lnTo>
                      <a:pt x="23" y="20"/>
                    </a:lnTo>
                    <a:lnTo>
                      <a:pt x="23" y="37"/>
                    </a:lnTo>
                    <a:lnTo>
                      <a:pt x="39" y="37"/>
                    </a:lnTo>
                    <a:lnTo>
                      <a:pt x="39" y="20"/>
                    </a:lnTo>
                    <a:lnTo>
                      <a:pt x="23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33" name="Rectangle 260"/>
              <p:cNvSpPr/>
              <p:nvPr/>
            </p:nvSpPr>
            <p:spPr>
              <a:xfrm>
                <a:off x="5533" y="1099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34" name="Rectangle 261"/>
              <p:cNvSpPr/>
              <p:nvPr/>
            </p:nvSpPr>
            <p:spPr>
              <a:xfrm>
                <a:off x="5529" y="1073"/>
                <a:ext cx="39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35" name="Rectangle 262"/>
              <p:cNvSpPr/>
              <p:nvPr/>
            </p:nvSpPr>
            <p:spPr>
              <a:xfrm>
                <a:off x="5533" y="1077"/>
                <a:ext cx="31" cy="16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36" name="Freeform 263"/>
              <p:cNvSpPr/>
              <p:nvPr/>
            </p:nvSpPr>
            <p:spPr>
              <a:xfrm>
                <a:off x="5527" y="1071"/>
                <a:ext cx="42" cy="41"/>
              </a:xfrm>
              <a:custGeom>
                <a:avLst/>
                <a:gdLst>
                  <a:gd name="txL" fmla="*/ 0 w 42"/>
                  <a:gd name="txT" fmla="*/ 0 h 41"/>
                  <a:gd name="txR" fmla="*/ 42 w 42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1" y="40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0"/>
                  </a:cxn>
                  <a:cxn ang="0">
                    <a:pos x="18" y="20"/>
                  </a:cxn>
                  <a:cxn ang="0">
                    <a:pos x="18" y="2"/>
                  </a:cxn>
                  <a:cxn ang="0">
                    <a:pos x="2" y="2"/>
                  </a:cxn>
                  <a:cxn ang="0">
                    <a:pos x="23" y="2"/>
                  </a:cxn>
                  <a:cxn ang="0">
                    <a:pos x="23" y="20"/>
                  </a:cxn>
                  <a:cxn ang="0">
                    <a:pos x="39" y="20"/>
                  </a:cxn>
                  <a:cxn ang="0">
                    <a:pos x="39" y="2"/>
                  </a:cxn>
                  <a:cxn ang="0">
                    <a:pos x="23" y="2"/>
                  </a:cxn>
                  <a:cxn ang="0">
                    <a:pos x="2" y="21"/>
                  </a:cxn>
                  <a:cxn ang="0">
                    <a:pos x="2" y="38"/>
                  </a:cxn>
                  <a:cxn ang="0">
                    <a:pos x="18" y="38"/>
                  </a:cxn>
                  <a:cxn ang="0">
                    <a:pos x="18" y="21"/>
                  </a:cxn>
                  <a:cxn ang="0">
                    <a:pos x="2" y="21"/>
                  </a:cxn>
                  <a:cxn ang="0">
                    <a:pos x="23" y="21"/>
                  </a:cxn>
                  <a:cxn ang="0">
                    <a:pos x="23" y="38"/>
                  </a:cxn>
                  <a:cxn ang="0">
                    <a:pos x="39" y="38"/>
                  </a:cxn>
                  <a:cxn ang="0">
                    <a:pos x="39" y="21"/>
                  </a:cxn>
                  <a:cxn ang="0">
                    <a:pos x="23" y="21"/>
                  </a:cxn>
                  <a:cxn ang="0">
                    <a:pos x="0" y="0"/>
                  </a:cxn>
                </a:cxnLst>
                <a:rect l="txL" t="txT" r="txR" b="txB"/>
                <a:pathLst>
                  <a:path w="42" h="41">
                    <a:moveTo>
                      <a:pt x="0" y="0"/>
                    </a:moveTo>
                    <a:lnTo>
                      <a:pt x="0" y="40"/>
                    </a:lnTo>
                    <a:lnTo>
                      <a:pt x="41" y="40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0"/>
                    </a:lnTo>
                    <a:lnTo>
                      <a:pt x="18" y="20"/>
                    </a:lnTo>
                    <a:lnTo>
                      <a:pt x="18" y="2"/>
                    </a:lnTo>
                    <a:lnTo>
                      <a:pt x="2" y="2"/>
                    </a:lnTo>
                    <a:lnTo>
                      <a:pt x="23" y="2"/>
                    </a:lnTo>
                    <a:lnTo>
                      <a:pt x="23" y="20"/>
                    </a:lnTo>
                    <a:lnTo>
                      <a:pt x="39" y="20"/>
                    </a:lnTo>
                    <a:lnTo>
                      <a:pt x="39" y="2"/>
                    </a:lnTo>
                    <a:lnTo>
                      <a:pt x="23" y="2"/>
                    </a:lnTo>
                    <a:lnTo>
                      <a:pt x="2" y="21"/>
                    </a:lnTo>
                    <a:lnTo>
                      <a:pt x="2" y="38"/>
                    </a:lnTo>
                    <a:lnTo>
                      <a:pt x="18" y="38"/>
                    </a:lnTo>
                    <a:lnTo>
                      <a:pt x="18" y="21"/>
                    </a:lnTo>
                    <a:lnTo>
                      <a:pt x="2" y="21"/>
                    </a:lnTo>
                    <a:lnTo>
                      <a:pt x="23" y="21"/>
                    </a:lnTo>
                    <a:lnTo>
                      <a:pt x="23" y="38"/>
                    </a:lnTo>
                    <a:lnTo>
                      <a:pt x="39" y="38"/>
                    </a:lnTo>
                    <a:lnTo>
                      <a:pt x="39" y="21"/>
                    </a:lnTo>
                    <a:lnTo>
                      <a:pt x="23" y="2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37" name="Rectangle 264"/>
              <p:cNvSpPr/>
              <p:nvPr/>
            </p:nvSpPr>
            <p:spPr>
              <a:xfrm>
                <a:off x="5588" y="1028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38" name="Rectangle 265"/>
              <p:cNvSpPr/>
              <p:nvPr/>
            </p:nvSpPr>
            <p:spPr>
              <a:xfrm>
                <a:off x="5584" y="1001"/>
                <a:ext cx="38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39" name="Rectangle 266"/>
              <p:cNvSpPr/>
              <p:nvPr/>
            </p:nvSpPr>
            <p:spPr>
              <a:xfrm>
                <a:off x="5588" y="1005"/>
                <a:ext cx="30" cy="17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40" name="Freeform 267"/>
              <p:cNvSpPr/>
              <p:nvPr/>
            </p:nvSpPr>
            <p:spPr>
              <a:xfrm>
                <a:off x="5583" y="1000"/>
                <a:ext cx="42" cy="41"/>
              </a:xfrm>
              <a:custGeom>
                <a:avLst/>
                <a:gdLst>
                  <a:gd name="txL" fmla="*/ 0 w 42"/>
                  <a:gd name="txT" fmla="*/ 0 h 41"/>
                  <a:gd name="txR" fmla="*/ 42 w 42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1" y="40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1" y="2"/>
                  </a:cxn>
                  <a:cxn ang="0">
                    <a:pos x="1" y="18"/>
                  </a:cxn>
                  <a:cxn ang="0">
                    <a:pos x="16" y="18"/>
                  </a:cxn>
                  <a:cxn ang="0">
                    <a:pos x="16" y="2"/>
                  </a:cxn>
                  <a:cxn ang="0">
                    <a:pos x="1" y="2"/>
                  </a:cxn>
                  <a:cxn ang="0">
                    <a:pos x="22" y="2"/>
                  </a:cxn>
                  <a:cxn ang="0">
                    <a:pos x="22" y="18"/>
                  </a:cxn>
                  <a:cxn ang="0">
                    <a:pos x="38" y="18"/>
                  </a:cxn>
                  <a:cxn ang="0">
                    <a:pos x="38" y="2"/>
                  </a:cxn>
                  <a:cxn ang="0">
                    <a:pos x="22" y="2"/>
                  </a:cxn>
                  <a:cxn ang="0">
                    <a:pos x="1" y="20"/>
                  </a:cxn>
                  <a:cxn ang="0">
                    <a:pos x="1" y="37"/>
                  </a:cxn>
                  <a:cxn ang="0">
                    <a:pos x="16" y="37"/>
                  </a:cxn>
                  <a:cxn ang="0">
                    <a:pos x="16" y="20"/>
                  </a:cxn>
                  <a:cxn ang="0">
                    <a:pos x="1" y="20"/>
                  </a:cxn>
                  <a:cxn ang="0">
                    <a:pos x="22" y="20"/>
                  </a:cxn>
                  <a:cxn ang="0">
                    <a:pos x="22" y="37"/>
                  </a:cxn>
                  <a:cxn ang="0">
                    <a:pos x="38" y="37"/>
                  </a:cxn>
                  <a:cxn ang="0">
                    <a:pos x="38" y="20"/>
                  </a:cxn>
                  <a:cxn ang="0">
                    <a:pos x="22" y="20"/>
                  </a:cxn>
                  <a:cxn ang="0">
                    <a:pos x="0" y="0"/>
                  </a:cxn>
                </a:cxnLst>
                <a:rect l="txL" t="txT" r="txR" b="txB"/>
                <a:pathLst>
                  <a:path w="42" h="41">
                    <a:moveTo>
                      <a:pt x="0" y="0"/>
                    </a:moveTo>
                    <a:lnTo>
                      <a:pt x="0" y="40"/>
                    </a:lnTo>
                    <a:lnTo>
                      <a:pt x="41" y="40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18"/>
                    </a:lnTo>
                    <a:lnTo>
                      <a:pt x="16" y="18"/>
                    </a:lnTo>
                    <a:lnTo>
                      <a:pt x="16" y="2"/>
                    </a:lnTo>
                    <a:lnTo>
                      <a:pt x="1" y="2"/>
                    </a:lnTo>
                    <a:lnTo>
                      <a:pt x="22" y="2"/>
                    </a:lnTo>
                    <a:lnTo>
                      <a:pt x="22" y="18"/>
                    </a:lnTo>
                    <a:lnTo>
                      <a:pt x="38" y="18"/>
                    </a:lnTo>
                    <a:lnTo>
                      <a:pt x="38" y="2"/>
                    </a:lnTo>
                    <a:lnTo>
                      <a:pt x="22" y="2"/>
                    </a:lnTo>
                    <a:lnTo>
                      <a:pt x="1" y="20"/>
                    </a:lnTo>
                    <a:lnTo>
                      <a:pt x="1" y="37"/>
                    </a:lnTo>
                    <a:lnTo>
                      <a:pt x="16" y="37"/>
                    </a:lnTo>
                    <a:lnTo>
                      <a:pt x="16" y="20"/>
                    </a:lnTo>
                    <a:lnTo>
                      <a:pt x="1" y="20"/>
                    </a:lnTo>
                    <a:lnTo>
                      <a:pt x="22" y="20"/>
                    </a:lnTo>
                    <a:lnTo>
                      <a:pt x="22" y="37"/>
                    </a:lnTo>
                    <a:lnTo>
                      <a:pt x="38" y="37"/>
                    </a:lnTo>
                    <a:lnTo>
                      <a:pt x="38" y="20"/>
                    </a:lnTo>
                    <a:lnTo>
                      <a:pt x="22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41" name="Rectangle 268"/>
              <p:cNvSpPr/>
              <p:nvPr/>
            </p:nvSpPr>
            <p:spPr>
              <a:xfrm>
                <a:off x="5588" y="1099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42" name="Rectangle 269"/>
              <p:cNvSpPr/>
              <p:nvPr/>
            </p:nvSpPr>
            <p:spPr>
              <a:xfrm>
                <a:off x="5584" y="1073"/>
                <a:ext cx="38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43" name="Rectangle 270"/>
              <p:cNvSpPr/>
              <p:nvPr/>
            </p:nvSpPr>
            <p:spPr>
              <a:xfrm>
                <a:off x="5588" y="1077"/>
                <a:ext cx="30" cy="16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44" name="Freeform 271"/>
              <p:cNvSpPr/>
              <p:nvPr/>
            </p:nvSpPr>
            <p:spPr>
              <a:xfrm>
                <a:off x="5583" y="1071"/>
                <a:ext cx="42" cy="41"/>
              </a:xfrm>
              <a:custGeom>
                <a:avLst/>
                <a:gdLst>
                  <a:gd name="txL" fmla="*/ 0 w 42"/>
                  <a:gd name="txT" fmla="*/ 0 h 41"/>
                  <a:gd name="txR" fmla="*/ 42 w 42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1" y="40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1" y="2"/>
                  </a:cxn>
                  <a:cxn ang="0">
                    <a:pos x="1" y="20"/>
                  </a:cxn>
                  <a:cxn ang="0">
                    <a:pos x="16" y="20"/>
                  </a:cxn>
                  <a:cxn ang="0">
                    <a:pos x="16" y="2"/>
                  </a:cxn>
                  <a:cxn ang="0">
                    <a:pos x="1" y="2"/>
                  </a:cxn>
                  <a:cxn ang="0">
                    <a:pos x="22" y="2"/>
                  </a:cxn>
                  <a:cxn ang="0">
                    <a:pos x="22" y="20"/>
                  </a:cxn>
                  <a:cxn ang="0">
                    <a:pos x="38" y="20"/>
                  </a:cxn>
                  <a:cxn ang="0">
                    <a:pos x="38" y="2"/>
                  </a:cxn>
                  <a:cxn ang="0">
                    <a:pos x="22" y="2"/>
                  </a:cxn>
                  <a:cxn ang="0">
                    <a:pos x="1" y="21"/>
                  </a:cxn>
                  <a:cxn ang="0">
                    <a:pos x="1" y="38"/>
                  </a:cxn>
                  <a:cxn ang="0">
                    <a:pos x="16" y="38"/>
                  </a:cxn>
                  <a:cxn ang="0">
                    <a:pos x="16" y="21"/>
                  </a:cxn>
                  <a:cxn ang="0">
                    <a:pos x="1" y="21"/>
                  </a:cxn>
                  <a:cxn ang="0">
                    <a:pos x="22" y="21"/>
                  </a:cxn>
                  <a:cxn ang="0">
                    <a:pos x="22" y="38"/>
                  </a:cxn>
                  <a:cxn ang="0">
                    <a:pos x="38" y="38"/>
                  </a:cxn>
                  <a:cxn ang="0">
                    <a:pos x="38" y="21"/>
                  </a:cxn>
                  <a:cxn ang="0">
                    <a:pos x="22" y="21"/>
                  </a:cxn>
                  <a:cxn ang="0">
                    <a:pos x="0" y="0"/>
                  </a:cxn>
                </a:cxnLst>
                <a:rect l="txL" t="txT" r="txR" b="txB"/>
                <a:pathLst>
                  <a:path w="42" h="41">
                    <a:moveTo>
                      <a:pt x="0" y="0"/>
                    </a:moveTo>
                    <a:lnTo>
                      <a:pt x="0" y="40"/>
                    </a:lnTo>
                    <a:lnTo>
                      <a:pt x="41" y="40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20"/>
                    </a:lnTo>
                    <a:lnTo>
                      <a:pt x="16" y="20"/>
                    </a:lnTo>
                    <a:lnTo>
                      <a:pt x="16" y="2"/>
                    </a:lnTo>
                    <a:lnTo>
                      <a:pt x="1" y="2"/>
                    </a:lnTo>
                    <a:lnTo>
                      <a:pt x="22" y="2"/>
                    </a:lnTo>
                    <a:lnTo>
                      <a:pt x="22" y="20"/>
                    </a:lnTo>
                    <a:lnTo>
                      <a:pt x="38" y="20"/>
                    </a:lnTo>
                    <a:lnTo>
                      <a:pt x="38" y="2"/>
                    </a:lnTo>
                    <a:lnTo>
                      <a:pt x="22" y="2"/>
                    </a:lnTo>
                    <a:lnTo>
                      <a:pt x="1" y="21"/>
                    </a:lnTo>
                    <a:lnTo>
                      <a:pt x="1" y="38"/>
                    </a:lnTo>
                    <a:lnTo>
                      <a:pt x="16" y="38"/>
                    </a:lnTo>
                    <a:lnTo>
                      <a:pt x="16" y="21"/>
                    </a:lnTo>
                    <a:lnTo>
                      <a:pt x="1" y="21"/>
                    </a:lnTo>
                    <a:lnTo>
                      <a:pt x="22" y="21"/>
                    </a:lnTo>
                    <a:lnTo>
                      <a:pt x="22" y="38"/>
                    </a:lnTo>
                    <a:lnTo>
                      <a:pt x="38" y="38"/>
                    </a:lnTo>
                    <a:lnTo>
                      <a:pt x="38" y="21"/>
                    </a:lnTo>
                    <a:lnTo>
                      <a:pt x="22" y="2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45" name="Rectangle 272"/>
              <p:cNvSpPr/>
              <p:nvPr/>
            </p:nvSpPr>
            <p:spPr>
              <a:xfrm>
                <a:off x="5640" y="1028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46" name="Rectangle 273"/>
              <p:cNvSpPr/>
              <p:nvPr/>
            </p:nvSpPr>
            <p:spPr>
              <a:xfrm>
                <a:off x="5636" y="1001"/>
                <a:ext cx="39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47" name="Rectangle 274"/>
              <p:cNvSpPr/>
              <p:nvPr/>
            </p:nvSpPr>
            <p:spPr>
              <a:xfrm>
                <a:off x="5640" y="1005"/>
                <a:ext cx="31" cy="17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48" name="Freeform 275"/>
              <p:cNvSpPr/>
              <p:nvPr/>
            </p:nvSpPr>
            <p:spPr>
              <a:xfrm>
                <a:off x="5634" y="1000"/>
                <a:ext cx="42" cy="41"/>
              </a:xfrm>
              <a:custGeom>
                <a:avLst/>
                <a:gdLst>
                  <a:gd name="txL" fmla="*/ 0 w 42"/>
                  <a:gd name="txT" fmla="*/ 0 h 41"/>
                  <a:gd name="txR" fmla="*/ 42 w 42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1" y="40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18"/>
                  </a:cxn>
                  <a:cxn ang="0">
                    <a:pos x="18" y="18"/>
                  </a:cxn>
                  <a:cxn ang="0">
                    <a:pos x="18" y="2"/>
                  </a:cxn>
                  <a:cxn ang="0">
                    <a:pos x="2" y="2"/>
                  </a:cxn>
                  <a:cxn ang="0">
                    <a:pos x="23" y="2"/>
                  </a:cxn>
                  <a:cxn ang="0">
                    <a:pos x="23" y="18"/>
                  </a:cxn>
                  <a:cxn ang="0">
                    <a:pos x="39" y="18"/>
                  </a:cxn>
                  <a:cxn ang="0">
                    <a:pos x="39" y="2"/>
                  </a:cxn>
                  <a:cxn ang="0">
                    <a:pos x="23" y="2"/>
                  </a:cxn>
                  <a:cxn ang="0">
                    <a:pos x="2" y="20"/>
                  </a:cxn>
                  <a:cxn ang="0">
                    <a:pos x="2" y="37"/>
                  </a:cxn>
                  <a:cxn ang="0">
                    <a:pos x="18" y="37"/>
                  </a:cxn>
                  <a:cxn ang="0">
                    <a:pos x="18" y="20"/>
                  </a:cxn>
                  <a:cxn ang="0">
                    <a:pos x="2" y="20"/>
                  </a:cxn>
                  <a:cxn ang="0">
                    <a:pos x="23" y="20"/>
                  </a:cxn>
                  <a:cxn ang="0">
                    <a:pos x="23" y="37"/>
                  </a:cxn>
                  <a:cxn ang="0">
                    <a:pos x="39" y="37"/>
                  </a:cxn>
                  <a:cxn ang="0">
                    <a:pos x="39" y="20"/>
                  </a:cxn>
                  <a:cxn ang="0">
                    <a:pos x="23" y="20"/>
                  </a:cxn>
                  <a:cxn ang="0">
                    <a:pos x="0" y="0"/>
                  </a:cxn>
                </a:cxnLst>
                <a:rect l="txL" t="txT" r="txR" b="txB"/>
                <a:pathLst>
                  <a:path w="42" h="41">
                    <a:moveTo>
                      <a:pt x="0" y="0"/>
                    </a:moveTo>
                    <a:lnTo>
                      <a:pt x="0" y="40"/>
                    </a:lnTo>
                    <a:lnTo>
                      <a:pt x="41" y="40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18"/>
                    </a:lnTo>
                    <a:lnTo>
                      <a:pt x="18" y="18"/>
                    </a:lnTo>
                    <a:lnTo>
                      <a:pt x="18" y="2"/>
                    </a:lnTo>
                    <a:lnTo>
                      <a:pt x="2" y="2"/>
                    </a:lnTo>
                    <a:lnTo>
                      <a:pt x="23" y="2"/>
                    </a:lnTo>
                    <a:lnTo>
                      <a:pt x="23" y="18"/>
                    </a:lnTo>
                    <a:lnTo>
                      <a:pt x="39" y="18"/>
                    </a:lnTo>
                    <a:lnTo>
                      <a:pt x="39" y="2"/>
                    </a:lnTo>
                    <a:lnTo>
                      <a:pt x="23" y="2"/>
                    </a:lnTo>
                    <a:lnTo>
                      <a:pt x="2" y="20"/>
                    </a:lnTo>
                    <a:lnTo>
                      <a:pt x="2" y="37"/>
                    </a:lnTo>
                    <a:lnTo>
                      <a:pt x="18" y="37"/>
                    </a:lnTo>
                    <a:lnTo>
                      <a:pt x="18" y="20"/>
                    </a:lnTo>
                    <a:lnTo>
                      <a:pt x="2" y="20"/>
                    </a:lnTo>
                    <a:lnTo>
                      <a:pt x="23" y="20"/>
                    </a:lnTo>
                    <a:lnTo>
                      <a:pt x="23" y="37"/>
                    </a:lnTo>
                    <a:lnTo>
                      <a:pt x="39" y="37"/>
                    </a:lnTo>
                    <a:lnTo>
                      <a:pt x="39" y="20"/>
                    </a:lnTo>
                    <a:lnTo>
                      <a:pt x="23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49" name="Rectangle 276"/>
              <p:cNvSpPr/>
              <p:nvPr/>
            </p:nvSpPr>
            <p:spPr>
              <a:xfrm>
                <a:off x="5640" y="1099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50" name="Rectangle 277"/>
              <p:cNvSpPr/>
              <p:nvPr/>
            </p:nvSpPr>
            <p:spPr>
              <a:xfrm>
                <a:off x="5636" y="1073"/>
                <a:ext cx="39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51" name="Rectangle 278"/>
              <p:cNvSpPr/>
              <p:nvPr/>
            </p:nvSpPr>
            <p:spPr>
              <a:xfrm>
                <a:off x="5640" y="1077"/>
                <a:ext cx="31" cy="16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52" name="Freeform 279"/>
              <p:cNvSpPr/>
              <p:nvPr/>
            </p:nvSpPr>
            <p:spPr>
              <a:xfrm>
                <a:off x="5634" y="1071"/>
                <a:ext cx="42" cy="41"/>
              </a:xfrm>
              <a:custGeom>
                <a:avLst/>
                <a:gdLst>
                  <a:gd name="txL" fmla="*/ 0 w 42"/>
                  <a:gd name="txT" fmla="*/ 0 h 41"/>
                  <a:gd name="txR" fmla="*/ 42 w 42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1" y="40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0"/>
                  </a:cxn>
                  <a:cxn ang="0">
                    <a:pos x="18" y="20"/>
                  </a:cxn>
                  <a:cxn ang="0">
                    <a:pos x="18" y="2"/>
                  </a:cxn>
                  <a:cxn ang="0">
                    <a:pos x="2" y="2"/>
                  </a:cxn>
                  <a:cxn ang="0">
                    <a:pos x="23" y="2"/>
                  </a:cxn>
                  <a:cxn ang="0">
                    <a:pos x="23" y="20"/>
                  </a:cxn>
                  <a:cxn ang="0">
                    <a:pos x="39" y="20"/>
                  </a:cxn>
                  <a:cxn ang="0">
                    <a:pos x="39" y="2"/>
                  </a:cxn>
                  <a:cxn ang="0">
                    <a:pos x="23" y="2"/>
                  </a:cxn>
                  <a:cxn ang="0">
                    <a:pos x="2" y="21"/>
                  </a:cxn>
                  <a:cxn ang="0">
                    <a:pos x="2" y="38"/>
                  </a:cxn>
                  <a:cxn ang="0">
                    <a:pos x="18" y="38"/>
                  </a:cxn>
                  <a:cxn ang="0">
                    <a:pos x="18" y="21"/>
                  </a:cxn>
                  <a:cxn ang="0">
                    <a:pos x="2" y="21"/>
                  </a:cxn>
                  <a:cxn ang="0">
                    <a:pos x="23" y="21"/>
                  </a:cxn>
                  <a:cxn ang="0">
                    <a:pos x="23" y="38"/>
                  </a:cxn>
                  <a:cxn ang="0">
                    <a:pos x="39" y="38"/>
                  </a:cxn>
                  <a:cxn ang="0">
                    <a:pos x="39" y="21"/>
                  </a:cxn>
                  <a:cxn ang="0">
                    <a:pos x="23" y="21"/>
                  </a:cxn>
                  <a:cxn ang="0">
                    <a:pos x="0" y="0"/>
                  </a:cxn>
                </a:cxnLst>
                <a:rect l="txL" t="txT" r="txR" b="txB"/>
                <a:pathLst>
                  <a:path w="42" h="41">
                    <a:moveTo>
                      <a:pt x="0" y="0"/>
                    </a:moveTo>
                    <a:lnTo>
                      <a:pt x="0" y="40"/>
                    </a:lnTo>
                    <a:lnTo>
                      <a:pt x="41" y="40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0"/>
                    </a:lnTo>
                    <a:lnTo>
                      <a:pt x="18" y="20"/>
                    </a:lnTo>
                    <a:lnTo>
                      <a:pt x="18" y="2"/>
                    </a:lnTo>
                    <a:lnTo>
                      <a:pt x="2" y="2"/>
                    </a:lnTo>
                    <a:lnTo>
                      <a:pt x="23" y="2"/>
                    </a:lnTo>
                    <a:lnTo>
                      <a:pt x="23" y="20"/>
                    </a:lnTo>
                    <a:lnTo>
                      <a:pt x="39" y="20"/>
                    </a:lnTo>
                    <a:lnTo>
                      <a:pt x="39" y="2"/>
                    </a:lnTo>
                    <a:lnTo>
                      <a:pt x="23" y="2"/>
                    </a:lnTo>
                    <a:lnTo>
                      <a:pt x="2" y="21"/>
                    </a:lnTo>
                    <a:lnTo>
                      <a:pt x="2" y="38"/>
                    </a:lnTo>
                    <a:lnTo>
                      <a:pt x="18" y="38"/>
                    </a:lnTo>
                    <a:lnTo>
                      <a:pt x="18" y="21"/>
                    </a:lnTo>
                    <a:lnTo>
                      <a:pt x="2" y="21"/>
                    </a:lnTo>
                    <a:lnTo>
                      <a:pt x="23" y="21"/>
                    </a:lnTo>
                    <a:lnTo>
                      <a:pt x="23" y="38"/>
                    </a:lnTo>
                    <a:lnTo>
                      <a:pt x="39" y="38"/>
                    </a:lnTo>
                    <a:lnTo>
                      <a:pt x="39" y="21"/>
                    </a:lnTo>
                    <a:lnTo>
                      <a:pt x="23" y="2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53" name="Rectangle 280"/>
              <p:cNvSpPr/>
              <p:nvPr/>
            </p:nvSpPr>
            <p:spPr>
              <a:xfrm>
                <a:off x="5852" y="1099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54" name="Rectangle 281"/>
              <p:cNvSpPr/>
              <p:nvPr/>
            </p:nvSpPr>
            <p:spPr>
              <a:xfrm>
                <a:off x="5848" y="1072"/>
                <a:ext cx="38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55" name="Rectangle 282"/>
              <p:cNvSpPr/>
              <p:nvPr/>
            </p:nvSpPr>
            <p:spPr>
              <a:xfrm>
                <a:off x="5852" y="1076"/>
                <a:ext cx="30" cy="16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56" name="Freeform 283"/>
              <p:cNvSpPr/>
              <p:nvPr/>
            </p:nvSpPr>
            <p:spPr>
              <a:xfrm>
                <a:off x="5847" y="1071"/>
                <a:ext cx="41" cy="41"/>
              </a:xfrm>
              <a:custGeom>
                <a:avLst/>
                <a:gdLst>
                  <a:gd name="txL" fmla="*/ 0 w 41"/>
                  <a:gd name="txT" fmla="*/ 0 h 41"/>
                  <a:gd name="txR" fmla="*/ 41 w 41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0" y="40"/>
                  </a:cxn>
                  <a:cxn ang="0">
                    <a:pos x="40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8"/>
                  </a:cxn>
                  <a:cxn ang="0">
                    <a:pos x="16" y="18"/>
                  </a:cxn>
                  <a:cxn ang="0">
                    <a:pos x="16" y="1"/>
                  </a:cxn>
                  <a:cxn ang="0">
                    <a:pos x="1" y="1"/>
                  </a:cxn>
                  <a:cxn ang="0">
                    <a:pos x="22" y="1"/>
                  </a:cxn>
                  <a:cxn ang="0">
                    <a:pos x="22" y="18"/>
                  </a:cxn>
                  <a:cxn ang="0">
                    <a:pos x="37" y="18"/>
                  </a:cxn>
                  <a:cxn ang="0">
                    <a:pos x="37" y="1"/>
                  </a:cxn>
                  <a:cxn ang="0">
                    <a:pos x="22" y="1"/>
                  </a:cxn>
                  <a:cxn ang="0">
                    <a:pos x="1" y="20"/>
                  </a:cxn>
                  <a:cxn ang="0">
                    <a:pos x="1" y="37"/>
                  </a:cxn>
                  <a:cxn ang="0">
                    <a:pos x="16" y="37"/>
                  </a:cxn>
                  <a:cxn ang="0">
                    <a:pos x="16" y="20"/>
                  </a:cxn>
                  <a:cxn ang="0">
                    <a:pos x="1" y="20"/>
                  </a:cxn>
                  <a:cxn ang="0">
                    <a:pos x="22" y="20"/>
                  </a:cxn>
                  <a:cxn ang="0">
                    <a:pos x="22" y="37"/>
                  </a:cxn>
                  <a:cxn ang="0">
                    <a:pos x="37" y="37"/>
                  </a:cxn>
                  <a:cxn ang="0">
                    <a:pos x="37" y="20"/>
                  </a:cxn>
                  <a:cxn ang="0">
                    <a:pos x="22" y="20"/>
                  </a:cxn>
                  <a:cxn ang="0">
                    <a:pos x="0" y="0"/>
                  </a:cxn>
                </a:cxnLst>
                <a:rect l="txL" t="txT" r="txR" b="txB"/>
                <a:pathLst>
                  <a:path w="41" h="41">
                    <a:moveTo>
                      <a:pt x="0" y="0"/>
                    </a:moveTo>
                    <a:lnTo>
                      <a:pt x="0" y="40"/>
                    </a:lnTo>
                    <a:lnTo>
                      <a:pt x="40" y="40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18"/>
                    </a:lnTo>
                    <a:lnTo>
                      <a:pt x="16" y="18"/>
                    </a:lnTo>
                    <a:lnTo>
                      <a:pt x="16" y="1"/>
                    </a:lnTo>
                    <a:lnTo>
                      <a:pt x="1" y="1"/>
                    </a:lnTo>
                    <a:lnTo>
                      <a:pt x="22" y="1"/>
                    </a:lnTo>
                    <a:lnTo>
                      <a:pt x="22" y="18"/>
                    </a:lnTo>
                    <a:lnTo>
                      <a:pt x="37" y="18"/>
                    </a:lnTo>
                    <a:lnTo>
                      <a:pt x="37" y="1"/>
                    </a:lnTo>
                    <a:lnTo>
                      <a:pt x="22" y="1"/>
                    </a:lnTo>
                    <a:lnTo>
                      <a:pt x="1" y="20"/>
                    </a:lnTo>
                    <a:lnTo>
                      <a:pt x="1" y="37"/>
                    </a:lnTo>
                    <a:lnTo>
                      <a:pt x="16" y="37"/>
                    </a:lnTo>
                    <a:lnTo>
                      <a:pt x="16" y="20"/>
                    </a:lnTo>
                    <a:lnTo>
                      <a:pt x="1" y="20"/>
                    </a:lnTo>
                    <a:lnTo>
                      <a:pt x="22" y="20"/>
                    </a:lnTo>
                    <a:lnTo>
                      <a:pt x="22" y="37"/>
                    </a:lnTo>
                    <a:lnTo>
                      <a:pt x="37" y="37"/>
                    </a:lnTo>
                    <a:lnTo>
                      <a:pt x="37" y="20"/>
                    </a:lnTo>
                    <a:lnTo>
                      <a:pt x="22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57" name="Rectangle 284"/>
              <p:cNvSpPr/>
              <p:nvPr/>
            </p:nvSpPr>
            <p:spPr>
              <a:xfrm>
                <a:off x="5799" y="1099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58" name="Rectangle 285"/>
              <p:cNvSpPr/>
              <p:nvPr/>
            </p:nvSpPr>
            <p:spPr>
              <a:xfrm>
                <a:off x="5795" y="1072"/>
                <a:ext cx="39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59" name="Rectangle 286"/>
              <p:cNvSpPr/>
              <p:nvPr/>
            </p:nvSpPr>
            <p:spPr>
              <a:xfrm>
                <a:off x="5799" y="1076"/>
                <a:ext cx="31" cy="16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60" name="Freeform 287"/>
              <p:cNvSpPr/>
              <p:nvPr/>
            </p:nvSpPr>
            <p:spPr>
              <a:xfrm>
                <a:off x="5793" y="1071"/>
                <a:ext cx="42" cy="41"/>
              </a:xfrm>
              <a:custGeom>
                <a:avLst/>
                <a:gdLst>
                  <a:gd name="txL" fmla="*/ 0 w 42"/>
                  <a:gd name="txT" fmla="*/ 0 h 41"/>
                  <a:gd name="txR" fmla="*/ 42 w 42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1" y="40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8"/>
                  </a:cxn>
                  <a:cxn ang="0">
                    <a:pos x="16" y="18"/>
                  </a:cxn>
                  <a:cxn ang="0">
                    <a:pos x="16" y="1"/>
                  </a:cxn>
                  <a:cxn ang="0">
                    <a:pos x="1" y="1"/>
                  </a:cxn>
                  <a:cxn ang="0">
                    <a:pos x="22" y="1"/>
                  </a:cxn>
                  <a:cxn ang="0">
                    <a:pos x="22" y="18"/>
                  </a:cxn>
                  <a:cxn ang="0">
                    <a:pos x="38" y="18"/>
                  </a:cxn>
                  <a:cxn ang="0">
                    <a:pos x="38" y="1"/>
                  </a:cxn>
                  <a:cxn ang="0">
                    <a:pos x="22" y="1"/>
                  </a:cxn>
                  <a:cxn ang="0">
                    <a:pos x="1" y="20"/>
                  </a:cxn>
                  <a:cxn ang="0">
                    <a:pos x="1" y="37"/>
                  </a:cxn>
                  <a:cxn ang="0">
                    <a:pos x="16" y="37"/>
                  </a:cxn>
                  <a:cxn ang="0">
                    <a:pos x="16" y="20"/>
                  </a:cxn>
                  <a:cxn ang="0">
                    <a:pos x="1" y="20"/>
                  </a:cxn>
                  <a:cxn ang="0">
                    <a:pos x="22" y="20"/>
                  </a:cxn>
                  <a:cxn ang="0">
                    <a:pos x="22" y="37"/>
                  </a:cxn>
                  <a:cxn ang="0">
                    <a:pos x="38" y="37"/>
                  </a:cxn>
                  <a:cxn ang="0">
                    <a:pos x="38" y="20"/>
                  </a:cxn>
                  <a:cxn ang="0">
                    <a:pos x="22" y="20"/>
                  </a:cxn>
                  <a:cxn ang="0">
                    <a:pos x="0" y="0"/>
                  </a:cxn>
                </a:cxnLst>
                <a:rect l="txL" t="txT" r="txR" b="txB"/>
                <a:pathLst>
                  <a:path w="42" h="41">
                    <a:moveTo>
                      <a:pt x="0" y="0"/>
                    </a:moveTo>
                    <a:lnTo>
                      <a:pt x="0" y="40"/>
                    </a:lnTo>
                    <a:lnTo>
                      <a:pt x="41" y="40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18"/>
                    </a:lnTo>
                    <a:lnTo>
                      <a:pt x="16" y="18"/>
                    </a:lnTo>
                    <a:lnTo>
                      <a:pt x="16" y="1"/>
                    </a:lnTo>
                    <a:lnTo>
                      <a:pt x="1" y="1"/>
                    </a:lnTo>
                    <a:lnTo>
                      <a:pt x="22" y="1"/>
                    </a:lnTo>
                    <a:lnTo>
                      <a:pt x="22" y="18"/>
                    </a:lnTo>
                    <a:lnTo>
                      <a:pt x="38" y="18"/>
                    </a:lnTo>
                    <a:lnTo>
                      <a:pt x="38" y="1"/>
                    </a:lnTo>
                    <a:lnTo>
                      <a:pt x="22" y="1"/>
                    </a:lnTo>
                    <a:lnTo>
                      <a:pt x="1" y="20"/>
                    </a:lnTo>
                    <a:lnTo>
                      <a:pt x="1" y="37"/>
                    </a:lnTo>
                    <a:lnTo>
                      <a:pt x="16" y="37"/>
                    </a:lnTo>
                    <a:lnTo>
                      <a:pt x="16" y="20"/>
                    </a:lnTo>
                    <a:lnTo>
                      <a:pt x="1" y="20"/>
                    </a:lnTo>
                    <a:lnTo>
                      <a:pt x="22" y="20"/>
                    </a:lnTo>
                    <a:lnTo>
                      <a:pt x="22" y="37"/>
                    </a:lnTo>
                    <a:lnTo>
                      <a:pt x="38" y="37"/>
                    </a:lnTo>
                    <a:lnTo>
                      <a:pt x="38" y="20"/>
                    </a:lnTo>
                    <a:lnTo>
                      <a:pt x="22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61" name="Rectangle 288"/>
              <p:cNvSpPr/>
              <p:nvPr/>
            </p:nvSpPr>
            <p:spPr>
              <a:xfrm>
                <a:off x="5903" y="1027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62" name="Rectangle 289"/>
              <p:cNvSpPr/>
              <p:nvPr/>
            </p:nvSpPr>
            <p:spPr>
              <a:xfrm>
                <a:off x="5899" y="1000"/>
                <a:ext cx="38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63" name="Rectangle 290"/>
              <p:cNvSpPr/>
              <p:nvPr/>
            </p:nvSpPr>
            <p:spPr>
              <a:xfrm>
                <a:off x="5903" y="1004"/>
                <a:ext cx="30" cy="16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64" name="Freeform 291"/>
              <p:cNvSpPr/>
              <p:nvPr/>
            </p:nvSpPr>
            <p:spPr>
              <a:xfrm>
                <a:off x="5897" y="999"/>
                <a:ext cx="43" cy="41"/>
              </a:xfrm>
              <a:custGeom>
                <a:avLst/>
                <a:gdLst>
                  <a:gd name="txL" fmla="*/ 0 w 43"/>
                  <a:gd name="txT" fmla="*/ 0 h 41"/>
                  <a:gd name="txR" fmla="*/ 43 w 43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2" y="40"/>
                  </a:cxn>
                  <a:cxn ang="0">
                    <a:pos x="42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8"/>
                  </a:cxn>
                  <a:cxn ang="0">
                    <a:pos x="17" y="18"/>
                  </a:cxn>
                  <a:cxn ang="0">
                    <a:pos x="17" y="1"/>
                  </a:cxn>
                  <a:cxn ang="0">
                    <a:pos x="1" y="1"/>
                  </a:cxn>
                  <a:cxn ang="0">
                    <a:pos x="22" y="1"/>
                  </a:cxn>
                  <a:cxn ang="0">
                    <a:pos x="22" y="18"/>
                  </a:cxn>
                  <a:cxn ang="0">
                    <a:pos x="39" y="18"/>
                  </a:cxn>
                  <a:cxn ang="0">
                    <a:pos x="39" y="1"/>
                  </a:cxn>
                  <a:cxn ang="0">
                    <a:pos x="22" y="1"/>
                  </a:cxn>
                  <a:cxn ang="0">
                    <a:pos x="1" y="20"/>
                  </a:cxn>
                  <a:cxn ang="0">
                    <a:pos x="1" y="37"/>
                  </a:cxn>
                  <a:cxn ang="0">
                    <a:pos x="17" y="37"/>
                  </a:cxn>
                  <a:cxn ang="0">
                    <a:pos x="17" y="20"/>
                  </a:cxn>
                  <a:cxn ang="0">
                    <a:pos x="1" y="20"/>
                  </a:cxn>
                  <a:cxn ang="0">
                    <a:pos x="22" y="20"/>
                  </a:cxn>
                  <a:cxn ang="0">
                    <a:pos x="22" y="37"/>
                  </a:cxn>
                  <a:cxn ang="0">
                    <a:pos x="39" y="37"/>
                  </a:cxn>
                  <a:cxn ang="0">
                    <a:pos x="39" y="20"/>
                  </a:cxn>
                  <a:cxn ang="0">
                    <a:pos x="22" y="20"/>
                  </a:cxn>
                  <a:cxn ang="0">
                    <a:pos x="0" y="0"/>
                  </a:cxn>
                </a:cxnLst>
                <a:rect l="txL" t="txT" r="txR" b="txB"/>
                <a:pathLst>
                  <a:path w="43" h="41">
                    <a:moveTo>
                      <a:pt x="0" y="0"/>
                    </a:moveTo>
                    <a:lnTo>
                      <a:pt x="0" y="40"/>
                    </a:lnTo>
                    <a:lnTo>
                      <a:pt x="42" y="40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18"/>
                    </a:lnTo>
                    <a:lnTo>
                      <a:pt x="17" y="18"/>
                    </a:lnTo>
                    <a:lnTo>
                      <a:pt x="17" y="1"/>
                    </a:lnTo>
                    <a:lnTo>
                      <a:pt x="1" y="1"/>
                    </a:lnTo>
                    <a:lnTo>
                      <a:pt x="22" y="1"/>
                    </a:lnTo>
                    <a:lnTo>
                      <a:pt x="22" y="18"/>
                    </a:lnTo>
                    <a:lnTo>
                      <a:pt x="39" y="18"/>
                    </a:lnTo>
                    <a:lnTo>
                      <a:pt x="39" y="1"/>
                    </a:lnTo>
                    <a:lnTo>
                      <a:pt x="22" y="1"/>
                    </a:lnTo>
                    <a:lnTo>
                      <a:pt x="1" y="20"/>
                    </a:lnTo>
                    <a:lnTo>
                      <a:pt x="1" y="37"/>
                    </a:lnTo>
                    <a:lnTo>
                      <a:pt x="17" y="37"/>
                    </a:lnTo>
                    <a:lnTo>
                      <a:pt x="17" y="20"/>
                    </a:lnTo>
                    <a:lnTo>
                      <a:pt x="1" y="20"/>
                    </a:lnTo>
                    <a:lnTo>
                      <a:pt x="22" y="20"/>
                    </a:lnTo>
                    <a:lnTo>
                      <a:pt x="22" y="37"/>
                    </a:lnTo>
                    <a:lnTo>
                      <a:pt x="39" y="37"/>
                    </a:lnTo>
                    <a:lnTo>
                      <a:pt x="39" y="20"/>
                    </a:lnTo>
                    <a:lnTo>
                      <a:pt x="22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65" name="Rectangle 292"/>
              <p:cNvSpPr/>
              <p:nvPr/>
            </p:nvSpPr>
            <p:spPr>
              <a:xfrm>
                <a:off x="5746" y="1027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66" name="Rectangle 293"/>
              <p:cNvSpPr/>
              <p:nvPr/>
            </p:nvSpPr>
            <p:spPr>
              <a:xfrm>
                <a:off x="5742" y="1001"/>
                <a:ext cx="39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67" name="Rectangle 294"/>
              <p:cNvSpPr/>
              <p:nvPr/>
            </p:nvSpPr>
            <p:spPr>
              <a:xfrm>
                <a:off x="5746" y="1005"/>
                <a:ext cx="31" cy="17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68" name="Freeform 295"/>
              <p:cNvSpPr/>
              <p:nvPr/>
            </p:nvSpPr>
            <p:spPr>
              <a:xfrm>
                <a:off x="5740" y="999"/>
                <a:ext cx="42" cy="41"/>
              </a:xfrm>
              <a:custGeom>
                <a:avLst/>
                <a:gdLst>
                  <a:gd name="txL" fmla="*/ 0 w 42"/>
                  <a:gd name="txT" fmla="*/ 0 h 41"/>
                  <a:gd name="txR" fmla="*/ 42 w 42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1" y="40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0"/>
                  </a:cxn>
                  <a:cxn ang="0">
                    <a:pos x="17" y="20"/>
                  </a:cxn>
                  <a:cxn ang="0">
                    <a:pos x="17" y="2"/>
                  </a:cxn>
                  <a:cxn ang="0">
                    <a:pos x="2" y="2"/>
                  </a:cxn>
                  <a:cxn ang="0">
                    <a:pos x="24" y="2"/>
                  </a:cxn>
                  <a:cxn ang="0">
                    <a:pos x="24" y="20"/>
                  </a:cxn>
                  <a:cxn ang="0">
                    <a:pos x="38" y="20"/>
                  </a:cxn>
                  <a:cxn ang="0">
                    <a:pos x="38" y="2"/>
                  </a:cxn>
                  <a:cxn ang="0">
                    <a:pos x="24" y="2"/>
                  </a:cxn>
                  <a:cxn ang="0">
                    <a:pos x="2" y="21"/>
                  </a:cxn>
                  <a:cxn ang="0">
                    <a:pos x="2" y="37"/>
                  </a:cxn>
                  <a:cxn ang="0">
                    <a:pos x="17" y="37"/>
                  </a:cxn>
                  <a:cxn ang="0">
                    <a:pos x="17" y="21"/>
                  </a:cxn>
                  <a:cxn ang="0">
                    <a:pos x="2" y="21"/>
                  </a:cxn>
                  <a:cxn ang="0">
                    <a:pos x="24" y="21"/>
                  </a:cxn>
                  <a:cxn ang="0">
                    <a:pos x="24" y="37"/>
                  </a:cxn>
                  <a:cxn ang="0">
                    <a:pos x="38" y="37"/>
                  </a:cxn>
                  <a:cxn ang="0">
                    <a:pos x="38" y="21"/>
                  </a:cxn>
                  <a:cxn ang="0">
                    <a:pos x="24" y="21"/>
                  </a:cxn>
                  <a:cxn ang="0">
                    <a:pos x="0" y="0"/>
                  </a:cxn>
                </a:cxnLst>
                <a:rect l="txL" t="txT" r="txR" b="txB"/>
                <a:pathLst>
                  <a:path w="42" h="41">
                    <a:moveTo>
                      <a:pt x="0" y="0"/>
                    </a:moveTo>
                    <a:lnTo>
                      <a:pt x="0" y="40"/>
                    </a:lnTo>
                    <a:lnTo>
                      <a:pt x="41" y="40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0"/>
                    </a:lnTo>
                    <a:lnTo>
                      <a:pt x="17" y="20"/>
                    </a:lnTo>
                    <a:lnTo>
                      <a:pt x="17" y="2"/>
                    </a:lnTo>
                    <a:lnTo>
                      <a:pt x="2" y="2"/>
                    </a:lnTo>
                    <a:lnTo>
                      <a:pt x="24" y="2"/>
                    </a:lnTo>
                    <a:lnTo>
                      <a:pt x="24" y="20"/>
                    </a:lnTo>
                    <a:lnTo>
                      <a:pt x="38" y="20"/>
                    </a:lnTo>
                    <a:lnTo>
                      <a:pt x="38" y="2"/>
                    </a:lnTo>
                    <a:lnTo>
                      <a:pt x="24" y="2"/>
                    </a:lnTo>
                    <a:lnTo>
                      <a:pt x="2" y="21"/>
                    </a:lnTo>
                    <a:lnTo>
                      <a:pt x="2" y="37"/>
                    </a:lnTo>
                    <a:lnTo>
                      <a:pt x="17" y="37"/>
                    </a:lnTo>
                    <a:lnTo>
                      <a:pt x="17" y="21"/>
                    </a:lnTo>
                    <a:lnTo>
                      <a:pt x="2" y="21"/>
                    </a:lnTo>
                    <a:lnTo>
                      <a:pt x="24" y="21"/>
                    </a:lnTo>
                    <a:lnTo>
                      <a:pt x="24" y="37"/>
                    </a:lnTo>
                    <a:lnTo>
                      <a:pt x="38" y="37"/>
                    </a:lnTo>
                    <a:lnTo>
                      <a:pt x="38" y="21"/>
                    </a:lnTo>
                    <a:lnTo>
                      <a:pt x="24" y="2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69" name="Rectangle 296"/>
              <p:cNvSpPr/>
              <p:nvPr/>
            </p:nvSpPr>
            <p:spPr>
              <a:xfrm>
                <a:off x="5693" y="1027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70" name="Rectangle 297"/>
              <p:cNvSpPr/>
              <p:nvPr/>
            </p:nvSpPr>
            <p:spPr>
              <a:xfrm>
                <a:off x="5689" y="1001"/>
                <a:ext cx="39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71" name="Rectangle 298"/>
              <p:cNvSpPr/>
              <p:nvPr/>
            </p:nvSpPr>
            <p:spPr>
              <a:xfrm>
                <a:off x="5693" y="1005"/>
                <a:ext cx="31" cy="17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72" name="Freeform 299"/>
              <p:cNvSpPr/>
              <p:nvPr/>
            </p:nvSpPr>
            <p:spPr>
              <a:xfrm>
                <a:off x="5688" y="999"/>
                <a:ext cx="41" cy="41"/>
              </a:xfrm>
              <a:custGeom>
                <a:avLst/>
                <a:gdLst>
                  <a:gd name="txL" fmla="*/ 0 w 41"/>
                  <a:gd name="txT" fmla="*/ 0 h 41"/>
                  <a:gd name="txR" fmla="*/ 41 w 41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0" y="40"/>
                  </a:cxn>
                  <a:cxn ang="0">
                    <a:pos x="4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0"/>
                  </a:cxn>
                  <a:cxn ang="0">
                    <a:pos x="17" y="20"/>
                  </a:cxn>
                  <a:cxn ang="0">
                    <a:pos x="17" y="2"/>
                  </a:cxn>
                  <a:cxn ang="0">
                    <a:pos x="2" y="2"/>
                  </a:cxn>
                  <a:cxn ang="0">
                    <a:pos x="23" y="2"/>
                  </a:cxn>
                  <a:cxn ang="0">
                    <a:pos x="23" y="20"/>
                  </a:cxn>
                  <a:cxn ang="0">
                    <a:pos x="38" y="20"/>
                  </a:cxn>
                  <a:cxn ang="0">
                    <a:pos x="38" y="2"/>
                  </a:cxn>
                  <a:cxn ang="0">
                    <a:pos x="23" y="2"/>
                  </a:cxn>
                  <a:cxn ang="0">
                    <a:pos x="2" y="21"/>
                  </a:cxn>
                  <a:cxn ang="0">
                    <a:pos x="2" y="37"/>
                  </a:cxn>
                  <a:cxn ang="0">
                    <a:pos x="17" y="37"/>
                  </a:cxn>
                  <a:cxn ang="0">
                    <a:pos x="17" y="21"/>
                  </a:cxn>
                  <a:cxn ang="0">
                    <a:pos x="2" y="21"/>
                  </a:cxn>
                  <a:cxn ang="0">
                    <a:pos x="23" y="21"/>
                  </a:cxn>
                  <a:cxn ang="0">
                    <a:pos x="23" y="37"/>
                  </a:cxn>
                  <a:cxn ang="0">
                    <a:pos x="38" y="37"/>
                  </a:cxn>
                  <a:cxn ang="0">
                    <a:pos x="38" y="21"/>
                  </a:cxn>
                  <a:cxn ang="0">
                    <a:pos x="23" y="21"/>
                  </a:cxn>
                  <a:cxn ang="0">
                    <a:pos x="0" y="0"/>
                  </a:cxn>
                </a:cxnLst>
                <a:rect l="txL" t="txT" r="txR" b="txB"/>
                <a:pathLst>
                  <a:path w="41" h="41">
                    <a:moveTo>
                      <a:pt x="0" y="0"/>
                    </a:moveTo>
                    <a:lnTo>
                      <a:pt x="0" y="40"/>
                    </a:lnTo>
                    <a:lnTo>
                      <a:pt x="40" y="40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0"/>
                    </a:lnTo>
                    <a:lnTo>
                      <a:pt x="17" y="20"/>
                    </a:lnTo>
                    <a:lnTo>
                      <a:pt x="17" y="2"/>
                    </a:lnTo>
                    <a:lnTo>
                      <a:pt x="2" y="2"/>
                    </a:lnTo>
                    <a:lnTo>
                      <a:pt x="23" y="2"/>
                    </a:lnTo>
                    <a:lnTo>
                      <a:pt x="23" y="20"/>
                    </a:lnTo>
                    <a:lnTo>
                      <a:pt x="38" y="20"/>
                    </a:lnTo>
                    <a:lnTo>
                      <a:pt x="38" y="2"/>
                    </a:lnTo>
                    <a:lnTo>
                      <a:pt x="23" y="2"/>
                    </a:lnTo>
                    <a:lnTo>
                      <a:pt x="2" y="21"/>
                    </a:lnTo>
                    <a:lnTo>
                      <a:pt x="2" y="37"/>
                    </a:lnTo>
                    <a:lnTo>
                      <a:pt x="17" y="37"/>
                    </a:lnTo>
                    <a:lnTo>
                      <a:pt x="17" y="21"/>
                    </a:lnTo>
                    <a:lnTo>
                      <a:pt x="2" y="21"/>
                    </a:lnTo>
                    <a:lnTo>
                      <a:pt x="23" y="21"/>
                    </a:lnTo>
                    <a:lnTo>
                      <a:pt x="23" y="37"/>
                    </a:lnTo>
                    <a:lnTo>
                      <a:pt x="38" y="37"/>
                    </a:lnTo>
                    <a:lnTo>
                      <a:pt x="38" y="21"/>
                    </a:lnTo>
                    <a:lnTo>
                      <a:pt x="23" y="2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73" name="Rectangle 300"/>
              <p:cNvSpPr/>
              <p:nvPr/>
            </p:nvSpPr>
            <p:spPr>
              <a:xfrm>
                <a:off x="5852" y="1027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74" name="Rectangle 301"/>
              <p:cNvSpPr/>
              <p:nvPr/>
            </p:nvSpPr>
            <p:spPr>
              <a:xfrm>
                <a:off x="5848" y="1000"/>
                <a:ext cx="39" cy="24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75" name="Rectangle 302"/>
              <p:cNvSpPr/>
              <p:nvPr/>
            </p:nvSpPr>
            <p:spPr>
              <a:xfrm>
                <a:off x="5852" y="1004"/>
                <a:ext cx="31" cy="18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76" name="Freeform 303"/>
              <p:cNvSpPr/>
              <p:nvPr/>
            </p:nvSpPr>
            <p:spPr>
              <a:xfrm>
                <a:off x="5847" y="999"/>
                <a:ext cx="41" cy="41"/>
              </a:xfrm>
              <a:custGeom>
                <a:avLst/>
                <a:gdLst>
                  <a:gd name="txL" fmla="*/ 0 w 41"/>
                  <a:gd name="txT" fmla="*/ 0 h 41"/>
                  <a:gd name="txR" fmla="*/ 41 w 41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0" y="40"/>
                  </a:cxn>
                  <a:cxn ang="0">
                    <a:pos x="40" y="0"/>
                  </a:cxn>
                  <a:cxn ang="0">
                    <a:pos x="0" y="0"/>
                  </a:cxn>
                  <a:cxn ang="0">
                    <a:pos x="1" y="2"/>
                  </a:cxn>
                  <a:cxn ang="0">
                    <a:pos x="1" y="20"/>
                  </a:cxn>
                  <a:cxn ang="0">
                    <a:pos x="16" y="20"/>
                  </a:cxn>
                  <a:cxn ang="0">
                    <a:pos x="16" y="2"/>
                  </a:cxn>
                  <a:cxn ang="0">
                    <a:pos x="1" y="2"/>
                  </a:cxn>
                  <a:cxn ang="0">
                    <a:pos x="22" y="2"/>
                  </a:cxn>
                  <a:cxn ang="0">
                    <a:pos x="22" y="20"/>
                  </a:cxn>
                  <a:cxn ang="0">
                    <a:pos x="37" y="20"/>
                  </a:cxn>
                  <a:cxn ang="0">
                    <a:pos x="37" y="2"/>
                  </a:cxn>
                  <a:cxn ang="0">
                    <a:pos x="22" y="2"/>
                  </a:cxn>
                  <a:cxn ang="0">
                    <a:pos x="1" y="20"/>
                  </a:cxn>
                  <a:cxn ang="0">
                    <a:pos x="1" y="37"/>
                  </a:cxn>
                  <a:cxn ang="0">
                    <a:pos x="16" y="37"/>
                  </a:cxn>
                  <a:cxn ang="0">
                    <a:pos x="16" y="20"/>
                  </a:cxn>
                  <a:cxn ang="0">
                    <a:pos x="1" y="20"/>
                  </a:cxn>
                  <a:cxn ang="0">
                    <a:pos x="22" y="20"/>
                  </a:cxn>
                  <a:cxn ang="0">
                    <a:pos x="22" y="37"/>
                  </a:cxn>
                  <a:cxn ang="0">
                    <a:pos x="37" y="37"/>
                  </a:cxn>
                  <a:cxn ang="0">
                    <a:pos x="37" y="20"/>
                  </a:cxn>
                  <a:cxn ang="0">
                    <a:pos x="22" y="20"/>
                  </a:cxn>
                  <a:cxn ang="0">
                    <a:pos x="0" y="0"/>
                  </a:cxn>
                </a:cxnLst>
                <a:rect l="txL" t="txT" r="txR" b="txB"/>
                <a:pathLst>
                  <a:path w="41" h="41">
                    <a:moveTo>
                      <a:pt x="0" y="0"/>
                    </a:moveTo>
                    <a:lnTo>
                      <a:pt x="0" y="40"/>
                    </a:lnTo>
                    <a:lnTo>
                      <a:pt x="40" y="40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20"/>
                    </a:lnTo>
                    <a:lnTo>
                      <a:pt x="16" y="20"/>
                    </a:lnTo>
                    <a:lnTo>
                      <a:pt x="16" y="2"/>
                    </a:lnTo>
                    <a:lnTo>
                      <a:pt x="1" y="2"/>
                    </a:lnTo>
                    <a:lnTo>
                      <a:pt x="22" y="2"/>
                    </a:lnTo>
                    <a:lnTo>
                      <a:pt x="22" y="20"/>
                    </a:lnTo>
                    <a:lnTo>
                      <a:pt x="37" y="20"/>
                    </a:lnTo>
                    <a:lnTo>
                      <a:pt x="37" y="2"/>
                    </a:lnTo>
                    <a:lnTo>
                      <a:pt x="22" y="2"/>
                    </a:lnTo>
                    <a:lnTo>
                      <a:pt x="1" y="20"/>
                    </a:lnTo>
                    <a:lnTo>
                      <a:pt x="1" y="37"/>
                    </a:lnTo>
                    <a:lnTo>
                      <a:pt x="16" y="37"/>
                    </a:lnTo>
                    <a:lnTo>
                      <a:pt x="16" y="20"/>
                    </a:lnTo>
                    <a:lnTo>
                      <a:pt x="1" y="20"/>
                    </a:lnTo>
                    <a:lnTo>
                      <a:pt x="22" y="20"/>
                    </a:lnTo>
                    <a:lnTo>
                      <a:pt x="22" y="37"/>
                    </a:lnTo>
                    <a:lnTo>
                      <a:pt x="37" y="37"/>
                    </a:lnTo>
                    <a:lnTo>
                      <a:pt x="37" y="20"/>
                    </a:lnTo>
                    <a:lnTo>
                      <a:pt x="22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77" name="Rectangle 304"/>
              <p:cNvSpPr/>
              <p:nvPr/>
            </p:nvSpPr>
            <p:spPr>
              <a:xfrm>
                <a:off x="5799" y="1027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78" name="Rectangle 305"/>
              <p:cNvSpPr/>
              <p:nvPr/>
            </p:nvSpPr>
            <p:spPr>
              <a:xfrm>
                <a:off x="5795" y="1000"/>
                <a:ext cx="39" cy="24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79" name="Rectangle 306"/>
              <p:cNvSpPr/>
              <p:nvPr/>
            </p:nvSpPr>
            <p:spPr>
              <a:xfrm>
                <a:off x="5799" y="1004"/>
                <a:ext cx="31" cy="18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80" name="Freeform 307"/>
              <p:cNvSpPr/>
              <p:nvPr/>
            </p:nvSpPr>
            <p:spPr>
              <a:xfrm>
                <a:off x="5793" y="999"/>
                <a:ext cx="42" cy="41"/>
              </a:xfrm>
              <a:custGeom>
                <a:avLst/>
                <a:gdLst>
                  <a:gd name="txL" fmla="*/ 0 w 42"/>
                  <a:gd name="txT" fmla="*/ 0 h 41"/>
                  <a:gd name="txR" fmla="*/ 42 w 42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1" y="40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0"/>
                  </a:cxn>
                  <a:cxn ang="0">
                    <a:pos x="18" y="20"/>
                  </a:cxn>
                  <a:cxn ang="0">
                    <a:pos x="18" y="2"/>
                  </a:cxn>
                  <a:cxn ang="0">
                    <a:pos x="2" y="2"/>
                  </a:cxn>
                  <a:cxn ang="0">
                    <a:pos x="24" y="2"/>
                  </a:cxn>
                  <a:cxn ang="0">
                    <a:pos x="24" y="20"/>
                  </a:cxn>
                  <a:cxn ang="0">
                    <a:pos x="39" y="20"/>
                  </a:cxn>
                  <a:cxn ang="0">
                    <a:pos x="39" y="2"/>
                  </a:cxn>
                  <a:cxn ang="0">
                    <a:pos x="24" y="2"/>
                  </a:cxn>
                  <a:cxn ang="0">
                    <a:pos x="2" y="20"/>
                  </a:cxn>
                  <a:cxn ang="0">
                    <a:pos x="2" y="37"/>
                  </a:cxn>
                  <a:cxn ang="0">
                    <a:pos x="18" y="37"/>
                  </a:cxn>
                  <a:cxn ang="0">
                    <a:pos x="18" y="20"/>
                  </a:cxn>
                  <a:cxn ang="0">
                    <a:pos x="2" y="20"/>
                  </a:cxn>
                  <a:cxn ang="0">
                    <a:pos x="24" y="20"/>
                  </a:cxn>
                  <a:cxn ang="0">
                    <a:pos x="24" y="37"/>
                  </a:cxn>
                  <a:cxn ang="0">
                    <a:pos x="39" y="37"/>
                  </a:cxn>
                  <a:cxn ang="0">
                    <a:pos x="39" y="20"/>
                  </a:cxn>
                  <a:cxn ang="0">
                    <a:pos x="24" y="20"/>
                  </a:cxn>
                  <a:cxn ang="0">
                    <a:pos x="0" y="0"/>
                  </a:cxn>
                </a:cxnLst>
                <a:rect l="txL" t="txT" r="txR" b="txB"/>
                <a:pathLst>
                  <a:path w="42" h="41">
                    <a:moveTo>
                      <a:pt x="0" y="0"/>
                    </a:moveTo>
                    <a:lnTo>
                      <a:pt x="0" y="40"/>
                    </a:lnTo>
                    <a:lnTo>
                      <a:pt x="41" y="40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0"/>
                    </a:lnTo>
                    <a:lnTo>
                      <a:pt x="18" y="20"/>
                    </a:lnTo>
                    <a:lnTo>
                      <a:pt x="18" y="2"/>
                    </a:lnTo>
                    <a:lnTo>
                      <a:pt x="2" y="2"/>
                    </a:lnTo>
                    <a:lnTo>
                      <a:pt x="24" y="2"/>
                    </a:lnTo>
                    <a:lnTo>
                      <a:pt x="24" y="20"/>
                    </a:lnTo>
                    <a:lnTo>
                      <a:pt x="39" y="20"/>
                    </a:lnTo>
                    <a:lnTo>
                      <a:pt x="39" y="2"/>
                    </a:lnTo>
                    <a:lnTo>
                      <a:pt x="24" y="2"/>
                    </a:lnTo>
                    <a:lnTo>
                      <a:pt x="2" y="20"/>
                    </a:lnTo>
                    <a:lnTo>
                      <a:pt x="2" y="37"/>
                    </a:lnTo>
                    <a:lnTo>
                      <a:pt x="18" y="37"/>
                    </a:lnTo>
                    <a:lnTo>
                      <a:pt x="18" y="20"/>
                    </a:lnTo>
                    <a:lnTo>
                      <a:pt x="2" y="20"/>
                    </a:lnTo>
                    <a:lnTo>
                      <a:pt x="24" y="20"/>
                    </a:lnTo>
                    <a:lnTo>
                      <a:pt x="24" y="37"/>
                    </a:lnTo>
                    <a:lnTo>
                      <a:pt x="39" y="37"/>
                    </a:lnTo>
                    <a:lnTo>
                      <a:pt x="39" y="20"/>
                    </a:lnTo>
                    <a:lnTo>
                      <a:pt x="24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81" name="Rectangle 308"/>
              <p:cNvSpPr/>
              <p:nvPr/>
            </p:nvSpPr>
            <p:spPr>
              <a:xfrm>
                <a:off x="5905" y="1099"/>
                <a:ext cx="30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82" name="Rectangle 309"/>
              <p:cNvSpPr/>
              <p:nvPr/>
            </p:nvSpPr>
            <p:spPr>
              <a:xfrm>
                <a:off x="5901" y="1072"/>
                <a:ext cx="38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83" name="Rectangle 310"/>
              <p:cNvSpPr/>
              <p:nvPr/>
            </p:nvSpPr>
            <p:spPr>
              <a:xfrm>
                <a:off x="5905" y="1076"/>
                <a:ext cx="30" cy="16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84" name="Freeform 311"/>
              <p:cNvSpPr/>
              <p:nvPr/>
            </p:nvSpPr>
            <p:spPr>
              <a:xfrm>
                <a:off x="5897" y="1071"/>
                <a:ext cx="43" cy="41"/>
              </a:xfrm>
              <a:custGeom>
                <a:avLst/>
                <a:gdLst>
                  <a:gd name="txL" fmla="*/ 0 w 43"/>
                  <a:gd name="txT" fmla="*/ 0 h 41"/>
                  <a:gd name="txR" fmla="*/ 43 w 43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2" y="40"/>
                  </a:cxn>
                  <a:cxn ang="0">
                    <a:pos x="42" y="0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2" y="18"/>
                  </a:cxn>
                  <a:cxn ang="0">
                    <a:pos x="18" y="18"/>
                  </a:cxn>
                  <a:cxn ang="0">
                    <a:pos x="18" y="1"/>
                  </a:cxn>
                  <a:cxn ang="0">
                    <a:pos x="2" y="1"/>
                  </a:cxn>
                  <a:cxn ang="0">
                    <a:pos x="24" y="1"/>
                  </a:cxn>
                  <a:cxn ang="0">
                    <a:pos x="24" y="18"/>
                  </a:cxn>
                  <a:cxn ang="0">
                    <a:pos x="40" y="18"/>
                  </a:cxn>
                  <a:cxn ang="0">
                    <a:pos x="40" y="1"/>
                  </a:cxn>
                  <a:cxn ang="0">
                    <a:pos x="24" y="1"/>
                  </a:cxn>
                  <a:cxn ang="0">
                    <a:pos x="2" y="20"/>
                  </a:cxn>
                  <a:cxn ang="0">
                    <a:pos x="2" y="37"/>
                  </a:cxn>
                  <a:cxn ang="0">
                    <a:pos x="18" y="37"/>
                  </a:cxn>
                  <a:cxn ang="0">
                    <a:pos x="18" y="20"/>
                  </a:cxn>
                  <a:cxn ang="0">
                    <a:pos x="2" y="20"/>
                  </a:cxn>
                  <a:cxn ang="0">
                    <a:pos x="24" y="20"/>
                  </a:cxn>
                  <a:cxn ang="0">
                    <a:pos x="24" y="37"/>
                  </a:cxn>
                  <a:cxn ang="0">
                    <a:pos x="40" y="37"/>
                  </a:cxn>
                  <a:cxn ang="0">
                    <a:pos x="40" y="20"/>
                  </a:cxn>
                  <a:cxn ang="0">
                    <a:pos x="24" y="20"/>
                  </a:cxn>
                  <a:cxn ang="0">
                    <a:pos x="0" y="0"/>
                  </a:cxn>
                </a:cxnLst>
                <a:rect l="txL" t="txT" r="txR" b="txB"/>
                <a:pathLst>
                  <a:path w="43" h="41">
                    <a:moveTo>
                      <a:pt x="0" y="0"/>
                    </a:moveTo>
                    <a:lnTo>
                      <a:pt x="0" y="40"/>
                    </a:lnTo>
                    <a:lnTo>
                      <a:pt x="42" y="40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2" y="18"/>
                    </a:lnTo>
                    <a:lnTo>
                      <a:pt x="18" y="18"/>
                    </a:lnTo>
                    <a:lnTo>
                      <a:pt x="18" y="1"/>
                    </a:lnTo>
                    <a:lnTo>
                      <a:pt x="2" y="1"/>
                    </a:lnTo>
                    <a:lnTo>
                      <a:pt x="24" y="1"/>
                    </a:lnTo>
                    <a:lnTo>
                      <a:pt x="24" y="18"/>
                    </a:lnTo>
                    <a:lnTo>
                      <a:pt x="40" y="18"/>
                    </a:lnTo>
                    <a:lnTo>
                      <a:pt x="40" y="1"/>
                    </a:lnTo>
                    <a:lnTo>
                      <a:pt x="24" y="1"/>
                    </a:lnTo>
                    <a:lnTo>
                      <a:pt x="2" y="20"/>
                    </a:lnTo>
                    <a:lnTo>
                      <a:pt x="2" y="37"/>
                    </a:lnTo>
                    <a:lnTo>
                      <a:pt x="18" y="37"/>
                    </a:lnTo>
                    <a:lnTo>
                      <a:pt x="18" y="20"/>
                    </a:lnTo>
                    <a:lnTo>
                      <a:pt x="2" y="20"/>
                    </a:lnTo>
                    <a:lnTo>
                      <a:pt x="24" y="20"/>
                    </a:lnTo>
                    <a:lnTo>
                      <a:pt x="24" y="37"/>
                    </a:lnTo>
                    <a:lnTo>
                      <a:pt x="40" y="37"/>
                    </a:lnTo>
                    <a:lnTo>
                      <a:pt x="40" y="20"/>
                    </a:lnTo>
                    <a:lnTo>
                      <a:pt x="24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85" name="Rectangle 312"/>
              <p:cNvSpPr/>
              <p:nvPr/>
            </p:nvSpPr>
            <p:spPr>
              <a:xfrm>
                <a:off x="5705" y="1071"/>
                <a:ext cx="78" cy="72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86" name="Rectangle 313"/>
              <p:cNvSpPr/>
              <p:nvPr/>
            </p:nvSpPr>
            <p:spPr>
              <a:xfrm>
                <a:off x="5709" y="1075"/>
                <a:ext cx="70" cy="65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87" name="Freeform 314"/>
              <p:cNvSpPr/>
              <p:nvPr/>
            </p:nvSpPr>
            <p:spPr>
              <a:xfrm>
                <a:off x="5962" y="970"/>
                <a:ext cx="103" cy="175"/>
              </a:xfrm>
              <a:custGeom>
                <a:avLst/>
                <a:gdLst>
                  <a:gd name="txL" fmla="*/ 0 w 103"/>
                  <a:gd name="txT" fmla="*/ 0 h 175"/>
                  <a:gd name="txR" fmla="*/ 103 w 103"/>
                  <a:gd name="txB" fmla="*/ 175 h 175"/>
                </a:gdLst>
                <a:ahLst/>
                <a:cxnLst>
                  <a:cxn ang="0">
                    <a:pos x="0" y="174"/>
                  </a:cxn>
                  <a:cxn ang="0">
                    <a:pos x="102" y="130"/>
                  </a:cxn>
                  <a:cxn ang="0">
                    <a:pos x="102" y="0"/>
                  </a:cxn>
                  <a:cxn ang="0">
                    <a:pos x="0" y="10"/>
                  </a:cxn>
                  <a:cxn ang="0">
                    <a:pos x="0" y="174"/>
                  </a:cxn>
                </a:cxnLst>
                <a:rect l="txL" t="txT" r="txR" b="txB"/>
                <a:pathLst>
                  <a:path w="103" h="175">
                    <a:moveTo>
                      <a:pt x="0" y="174"/>
                    </a:moveTo>
                    <a:lnTo>
                      <a:pt x="102" y="130"/>
                    </a:lnTo>
                    <a:lnTo>
                      <a:pt x="102" y="0"/>
                    </a:lnTo>
                    <a:lnTo>
                      <a:pt x="0" y="10"/>
                    </a:lnTo>
                    <a:lnTo>
                      <a:pt x="0" y="174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88" name="Freeform 315"/>
              <p:cNvSpPr/>
              <p:nvPr/>
            </p:nvSpPr>
            <p:spPr>
              <a:xfrm>
                <a:off x="5455" y="954"/>
                <a:ext cx="617" cy="32"/>
              </a:xfrm>
              <a:custGeom>
                <a:avLst/>
                <a:gdLst>
                  <a:gd name="txL" fmla="*/ 0 w 617"/>
                  <a:gd name="txT" fmla="*/ 0 h 32"/>
                  <a:gd name="txR" fmla="*/ 617 w 617"/>
                  <a:gd name="txB" fmla="*/ 32 h 32"/>
                </a:gdLst>
                <a:ahLst/>
                <a:cxnLst>
                  <a:cxn ang="0">
                    <a:pos x="0" y="13"/>
                  </a:cxn>
                  <a:cxn ang="0">
                    <a:pos x="212" y="2"/>
                  </a:cxn>
                  <a:cxn ang="0">
                    <a:pos x="616" y="0"/>
                  </a:cxn>
                  <a:cxn ang="0">
                    <a:pos x="616" y="18"/>
                  </a:cxn>
                  <a:cxn ang="0">
                    <a:pos x="514" y="31"/>
                  </a:cxn>
                  <a:cxn ang="0">
                    <a:pos x="1" y="21"/>
                  </a:cxn>
                  <a:cxn ang="0">
                    <a:pos x="0" y="13"/>
                  </a:cxn>
                </a:cxnLst>
                <a:rect l="txL" t="txT" r="txR" b="txB"/>
                <a:pathLst>
                  <a:path w="617" h="32">
                    <a:moveTo>
                      <a:pt x="0" y="13"/>
                    </a:moveTo>
                    <a:lnTo>
                      <a:pt x="212" y="2"/>
                    </a:lnTo>
                    <a:lnTo>
                      <a:pt x="616" y="0"/>
                    </a:lnTo>
                    <a:lnTo>
                      <a:pt x="616" y="18"/>
                    </a:lnTo>
                    <a:lnTo>
                      <a:pt x="514" y="31"/>
                    </a:lnTo>
                    <a:lnTo>
                      <a:pt x="1" y="21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8C8C8C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89" name="Freeform 316"/>
              <p:cNvSpPr/>
              <p:nvPr/>
            </p:nvSpPr>
            <p:spPr>
              <a:xfrm>
                <a:off x="5455" y="966"/>
                <a:ext cx="514" cy="20"/>
              </a:xfrm>
              <a:custGeom>
                <a:avLst/>
                <a:gdLst>
                  <a:gd name="txL" fmla="*/ 0 w 514"/>
                  <a:gd name="txT" fmla="*/ 0 h 20"/>
                  <a:gd name="txR" fmla="*/ 514 w 514"/>
                  <a:gd name="txB" fmla="*/ 20 h 20"/>
                </a:gdLst>
                <a:ahLst/>
                <a:cxnLst>
                  <a:cxn ang="0">
                    <a:pos x="0" y="0"/>
                  </a:cxn>
                  <a:cxn ang="0">
                    <a:pos x="0" y="19"/>
                  </a:cxn>
                  <a:cxn ang="0">
                    <a:pos x="513" y="19"/>
                  </a:cxn>
                  <a:cxn ang="0">
                    <a:pos x="513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514" h="20">
                    <a:moveTo>
                      <a:pt x="0" y="0"/>
                    </a:moveTo>
                    <a:lnTo>
                      <a:pt x="0" y="19"/>
                    </a:lnTo>
                    <a:lnTo>
                      <a:pt x="513" y="19"/>
                    </a:lnTo>
                    <a:lnTo>
                      <a:pt x="51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CC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90" name="Rectangle 317"/>
              <p:cNvSpPr/>
              <p:nvPr/>
            </p:nvSpPr>
            <p:spPr>
              <a:xfrm>
                <a:off x="5783" y="1080"/>
                <a:ext cx="8" cy="57"/>
              </a:xfrm>
              <a:prstGeom prst="rect">
                <a:avLst/>
              </a:prstGeom>
              <a:solidFill>
                <a:srgbClr val="E6E6E6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91" name="Rectangle 318"/>
              <p:cNvSpPr/>
              <p:nvPr/>
            </p:nvSpPr>
            <p:spPr>
              <a:xfrm>
                <a:off x="5707" y="1080"/>
                <a:ext cx="8" cy="59"/>
              </a:xfrm>
              <a:prstGeom prst="rect">
                <a:avLst/>
              </a:prstGeom>
              <a:solidFill>
                <a:srgbClr val="E6E6E6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92" name="Rectangle 319"/>
              <p:cNvSpPr/>
              <p:nvPr/>
            </p:nvSpPr>
            <p:spPr>
              <a:xfrm>
                <a:off x="5744" y="1082"/>
                <a:ext cx="8" cy="55"/>
              </a:xfrm>
              <a:prstGeom prst="rect">
                <a:avLst/>
              </a:prstGeom>
              <a:solidFill>
                <a:srgbClr val="E6E6E6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93" name="Freeform 320"/>
              <p:cNvSpPr/>
              <p:nvPr/>
            </p:nvSpPr>
            <p:spPr>
              <a:xfrm>
                <a:off x="5692" y="1139"/>
                <a:ext cx="90" cy="17"/>
              </a:xfrm>
              <a:custGeom>
                <a:avLst/>
                <a:gdLst>
                  <a:gd name="txL" fmla="*/ 0 w 90"/>
                  <a:gd name="txT" fmla="*/ 0 h 17"/>
                  <a:gd name="txR" fmla="*/ 90 w 90"/>
                  <a:gd name="txB" fmla="*/ 17 h 17"/>
                </a:gdLst>
                <a:ahLst/>
                <a:cxnLst>
                  <a:cxn ang="0">
                    <a:pos x="0" y="4"/>
                  </a:cxn>
                  <a:cxn ang="0">
                    <a:pos x="12" y="0"/>
                  </a:cxn>
                  <a:cxn ang="0">
                    <a:pos x="89" y="0"/>
                  </a:cxn>
                  <a:cxn ang="0">
                    <a:pos x="89" y="11"/>
                  </a:cxn>
                  <a:cxn ang="0">
                    <a:pos x="83" y="16"/>
                  </a:cxn>
                  <a:cxn ang="0">
                    <a:pos x="1" y="13"/>
                  </a:cxn>
                  <a:cxn ang="0">
                    <a:pos x="0" y="4"/>
                  </a:cxn>
                </a:cxnLst>
                <a:rect l="txL" t="txT" r="txR" b="txB"/>
                <a:pathLst>
                  <a:path w="90" h="17">
                    <a:moveTo>
                      <a:pt x="0" y="4"/>
                    </a:moveTo>
                    <a:lnTo>
                      <a:pt x="12" y="0"/>
                    </a:lnTo>
                    <a:lnTo>
                      <a:pt x="89" y="0"/>
                    </a:lnTo>
                    <a:lnTo>
                      <a:pt x="89" y="11"/>
                    </a:lnTo>
                    <a:lnTo>
                      <a:pt x="83" y="16"/>
                    </a:lnTo>
                    <a:lnTo>
                      <a:pt x="1" y="13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E6E6E6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94" name="Rectangle 321"/>
              <p:cNvSpPr/>
              <p:nvPr/>
            </p:nvSpPr>
            <p:spPr>
              <a:xfrm>
                <a:off x="5696" y="1148"/>
                <a:ext cx="76" cy="8"/>
              </a:xfrm>
              <a:prstGeom prst="rect">
                <a:avLst/>
              </a:prstGeom>
              <a:solidFill>
                <a:srgbClr val="FFFFFF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95" name="Freeform 322"/>
              <p:cNvSpPr/>
              <p:nvPr/>
            </p:nvSpPr>
            <p:spPr>
              <a:xfrm>
                <a:off x="5688" y="1071"/>
                <a:ext cx="96" cy="17"/>
              </a:xfrm>
              <a:custGeom>
                <a:avLst/>
                <a:gdLst>
                  <a:gd name="txL" fmla="*/ 0 w 96"/>
                  <a:gd name="txT" fmla="*/ 0 h 17"/>
                  <a:gd name="txR" fmla="*/ 96 w 96"/>
                  <a:gd name="txB" fmla="*/ 17 h 17"/>
                </a:gdLst>
                <a:ahLst/>
                <a:cxnLst>
                  <a:cxn ang="0">
                    <a:pos x="0" y="5"/>
                  </a:cxn>
                  <a:cxn ang="0">
                    <a:pos x="16" y="0"/>
                  </a:cxn>
                  <a:cxn ang="0">
                    <a:pos x="95" y="0"/>
                  </a:cxn>
                  <a:cxn ang="0">
                    <a:pos x="95" y="10"/>
                  </a:cxn>
                  <a:cxn ang="0">
                    <a:pos x="86" y="16"/>
                  </a:cxn>
                  <a:cxn ang="0">
                    <a:pos x="1" y="16"/>
                  </a:cxn>
                  <a:cxn ang="0">
                    <a:pos x="0" y="5"/>
                  </a:cxn>
                </a:cxnLst>
                <a:rect l="txL" t="txT" r="txR" b="txB"/>
                <a:pathLst>
                  <a:path w="96" h="17">
                    <a:moveTo>
                      <a:pt x="0" y="5"/>
                    </a:moveTo>
                    <a:lnTo>
                      <a:pt x="16" y="0"/>
                    </a:lnTo>
                    <a:lnTo>
                      <a:pt x="95" y="0"/>
                    </a:lnTo>
                    <a:lnTo>
                      <a:pt x="95" y="10"/>
                    </a:lnTo>
                    <a:lnTo>
                      <a:pt x="86" y="16"/>
                    </a:lnTo>
                    <a:lnTo>
                      <a:pt x="1" y="16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E6E6E6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96" name="Rectangle 323"/>
              <p:cNvSpPr/>
              <p:nvPr/>
            </p:nvSpPr>
            <p:spPr>
              <a:xfrm>
                <a:off x="5692" y="1077"/>
                <a:ext cx="80" cy="8"/>
              </a:xfrm>
              <a:prstGeom prst="rect">
                <a:avLst/>
              </a:prstGeom>
              <a:solidFill>
                <a:srgbClr val="FFFFFF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97" name="Oval 324"/>
              <p:cNvSpPr/>
              <p:nvPr/>
            </p:nvSpPr>
            <p:spPr>
              <a:xfrm>
                <a:off x="5740" y="1112"/>
                <a:ext cx="8" cy="8"/>
              </a:xfrm>
              <a:prstGeom prst="ellipse">
                <a:avLst/>
              </a:prstGeom>
              <a:solidFill>
                <a:srgbClr val="E6E6E6"/>
              </a:solidFill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98" name="Freeform 325"/>
              <p:cNvSpPr/>
              <p:nvPr/>
            </p:nvSpPr>
            <p:spPr>
              <a:xfrm>
                <a:off x="5707" y="1136"/>
                <a:ext cx="32" cy="17"/>
              </a:xfrm>
              <a:custGeom>
                <a:avLst/>
                <a:gdLst>
                  <a:gd name="txL" fmla="*/ 0 w 32"/>
                  <a:gd name="txT" fmla="*/ 0 h 17"/>
                  <a:gd name="txR" fmla="*/ 32 w 32"/>
                  <a:gd name="txB" fmla="*/ 17 h 17"/>
                </a:gdLst>
                <a:ahLst/>
                <a:cxnLst>
                  <a:cxn ang="0">
                    <a:pos x="0" y="16"/>
                  </a:cxn>
                  <a:cxn ang="0">
                    <a:pos x="2" y="10"/>
                  </a:cxn>
                  <a:cxn ang="0">
                    <a:pos x="4" y="10"/>
                  </a:cxn>
                  <a:cxn ang="0">
                    <a:pos x="8" y="0"/>
                  </a:cxn>
                  <a:cxn ang="0">
                    <a:pos x="31" y="0"/>
                  </a:cxn>
                  <a:cxn ang="0">
                    <a:pos x="29" y="5"/>
                  </a:cxn>
                  <a:cxn ang="0">
                    <a:pos x="31" y="10"/>
                  </a:cxn>
                  <a:cxn ang="0">
                    <a:pos x="29" y="16"/>
                  </a:cxn>
                  <a:cxn ang="0">
                    <a:pos x="28" y="16"/>
                  </a:cxn>
                  <a:cxn ang="0">
                    <a:pos x="0" y="16"/>
                  </a:cxn>
                </a:cxnLst>
                <a:rect l="txL" t="txT" r="txR" b="txB"/>
                <a:pathLst>
                  <a:path w="32" h="17">
                    <a:moveTo>
                      <a:pt x="0" y="16"/>
                    </a:moveTo>
                    <a:lnTo>
                      <a:pt x="2" y="10"/>
                    </a:lnTo>
                    <a:lnTo>
                      <a:pt x="4" y="10"/>
                    </a:lnTo>
                    <a:lnTo>
                      <a:pt x="8" y="0"/>
                    </a:lnTo>
                    <a:lnTo>
                      <a:pt x="31" y="0"/>
                    </a:lnTo>
                    <a:lnTo>
                      <a:pt x="29" y="5"/>
                    </a:lnTo>
                    <a:lnTo>
                      <a:pt x="31" y="10"/>
                    </a:lnTo>
                    <a:lnTo>
                      <a:pt x="29" y="16"/>
                    </a:lnTo>
                    <a:lnTo>
                      <a:pt x="28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E6E6E6">
                  <a:alpha val="100000"/>
                </a:srgbClr>
              </a:solidFill>
              <a:ln w="9525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99" name="Freeform 326"/>
              <p:cNvSpPr/>
              <p:nvPr/>
            </p:nvSpPr>
            <p:spPr>
              <a:xfrm>
                <a:off x="5742" y="1137"/>
                <a:ext cx="35" cy="17"/>
              </a:xfrm>
              <a:custGeom>
                <a:avLst/>
                <a:gdLst>
                  <a:gd name="txL" fmla="*/ 0 w 35"/>
                  <a:gd name="txT" fmla="*/ 0 h 17"/>
                  <a:gd name="txR" fmla="*/ 35 w 35"/>
                  <a:gd name="txB" fmla="*/ 17 h 17"/>
                </a:gdLst>
                <a:ahLst/>
                <a:cxnLst>
                  <a:cxn ang="0">
                    <a:pos x="0" y="16"/>
                  </a:cxn>
                  <a:cxn ang="0">
                    <a:pos x="10" y="0"/>
                  </a:cxn>
                  <a:cxn ang="0">
                    <a:pos x="34" y="0"/>
                  </a:cxn>
                  <a:cxn ang="0">
                    <a:pos x="32" y="16"/>
                  </a:cxn>
                  <a:cxn ang="0">
                    <a:pos x="34" y="16"/>
                  </a:cxn>
                  <a:cxn ang="0">
                    <a:pos x="31" y="16"/>
                  </a:cxn>
                  <a:cxn ang="0">
                    <a:pos x="0" y="16"/>
                  </a:cxn>
                </a:cxnLst>
                <a:rect l="txL" t="txT" r="txR" b="txB"/>
                <a:pathLst>
                  <a:path w="35" h="17">
                    <a:moveTo>
                      <a:pt x="0" y="16"/>
                    </a:moveTo>
                    <a:lnTo>
                      <a:pt x="10" y="0"/>
                    </a:lnTo>
                    <a:lnTo>
                      <a:pt x="34" y="0"/>
                    </a:lnTo>
                    <a:lnTo>
                      <a:pt x="32" y="16"/>
                    </a:lnTo>
                    <a:lnTo>
                      <a:pt x="34" y="16"/>
                    </a:lnTo>
                    <a:lnTo>
                      <a:pt x="31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E6E6E6">
                  <a:alpha val="100000"/>
                </a:srgbClr>
              </a:solidFill>
              <a:ln w="9525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grpSp>
        <p:nvGrpSpPr>
          <p:cNvPr id="1047" name="Group 240"/>
          <p:cNvGrpSpPr/>
          <p:nvPr/>
        </p:nvGrpSpPr>
        <p:grpSpPr>
          <a:xfrm>
            <a:off x="3522663" y="1554163"/>
            <a:ext cx="804862" cy="433387"/>
            <a:chOff x="276" y="1312"/>
            <a:chExt cx="1040" cy="432"/>
          </a:xfrm>
        </p:grpSpPr>
        <p:sp>
          <p:nvSpPr>
            <p:cNvPr id="1428" name="AutoShape 241"/>
            <p:cNvSpPr/>
            <p:nvPr/>
          </p:nvSpPr>
          <p:spPr>
            <a:xfrm>
              <a:off x="276" y="1312"/>
              <a:ext cx="1040" cy="432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1429" name="Group 242"/>
            <p:cNvGrpSpPr/>
            <p:nvPr/>
          </p:nvGrpSpPr>
          <p:grpSpPr>
            <a:xfrm>
              <a:off x="397" y="1360"/>
              <a:ext cx="779" cy="287"/>
              <a:chOff x="5015" y="528"/>
              <a:chExt cx="1057" cy="628"/>
            </a:xfrm>
          </p:grpSpPr>
          <p:sp>
            <p:nvSpPr>
              <p:cNvPr id="1430" name="Freeform 243"/>
              <p:cNvSpPr/>
              <p:nvPr/>
            </p:nvSpPr>
            <p:spPr>
              <a:xfrm>
                <a:off x="5924" y="528"/>
                <a:ext cx="26" cy="416"/>
              </a:xfrm>
              <a:custGeom>
                <a:avLst/>
                <a:gdLst>
                  <a:gd name="txL" fmla="*/ 0 w 26"/>
                  <a:gd name="txT" fmla="*/ 0 h 416"/>
                  <a:gd name="txR" fmla="*/ 26 w 26"/>
                  <a:gd name="txB" fmla="*/ 416 h 416"/>
                </a:gdLst>
                <a:ahLst/>
                <a:cxnLst>
                  <a:cxn ang="0">
                    <a:pos x="0" y="0"/>
                  </a:cxn>
                  <a:cxn ang="0">
                    <a:pos x="0" y="415"/>
                  </a:cxn>
                  <a:cxn ang="0">
                    <a:pos x="25" y="415"/>
                  </a:cxn>
                  <a:cxn ang="0">
                    <a:pos x="25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6" h="416">
                    <a:moveTo>
                      <a:pt x="0" y="0"/>
                    </a:moveTo>
                    <a:lnTo>
                      <a:pt x="0" y="415"/>
                    </a:lnTo>
                    <a:lnTo>
                      <a:pt x="25" y="415"/>
                    </a:ln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E6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431" name="Freeform 244"/>
              <p:cNvSpPr/>
              <p:nvPr/>
            </p:nvSpPr>
            <p:spPr>
              <a:xfrm>
                <a:off x="5974" y="528"/>
                <a:ext cx="26" cy="416"/>
              </a:xfrm>
              <a:custGeom>
                <a:avLst/>
                <a:gdLst>
                  <a:gd name="txL" fmla="*/ 0 w 26"/>
                  <a:gd name="txT" fmla="*/ 0 h 416"/>
                  <a:gd name="txR" fmla="*/ 26 w 26"/>
                  <a:gd name="txB" fmla="*/ 416 h 416"/>
                </a:gdLst>
                <a:ahLst/>
                <a:cxnLst>
                  <a:cxn ang="0">
                    <a:pos x="0" y="0"/>
                  </a:cxn>
                  <a:cxn ang="0">
                    <a:pos x="0" y="415"/>
                  </a:cxn>
                  <a:cxn ang="0">
                    <a:pos x="25" y="415"/>
                  </a:cxn>
                  <a:cxn ang="0">
                    <a:pos x="25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6" h="416">
                    <a:moveTo>
                      <a:pt x="0" y="0"/>
                    </a:moveTo>
                    <a:lnTo>
                      <a:pt x="0" y="415"/>
                    </a:lnTo>
                    <a:lnTo>
                      <a:pt x="25" y="415"/>
                    </a:ln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E6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432" name="Freeform 245"/>
              <p:cNvSpPr/>
              <p:nvPr/>
            </p:nvSpPr>
            <p:spPr>
              <a:xfrm>
                <a:off x="5089" y="855"/>
                <a:ext cx="930" cy="253"/>
              </a:xfrm>
              <a:custGeom>
                <a:avLst/>
                <a:gdLst>
                  <a:gd name="txL" fmla="*/ 0 w 930"/>
                  <a:gd name="txT" fmla="*/ 0 h 253"/>
                  <a:gd name="txR" fmla="*/ 930 w 930"/>
                  <a:gd name="txB" fmla="*/ 253 h 253"/>
                </a:gdLst>
                <a:ahLst/>
                <a:cxnLst>
                  <a:cxn ang="0">
                    <a:pos x="291" y="51"/>
                  </a:cxn>
                  <a:cxn ang="0">
                    <a:pos x="246" y="2"/>
                  </a:cxn>
                  <a:cxn ang="0">
                    <a:pos x="158" y="0"/>
                  </a:cxn>
                  <a:cxn ang="0">
                    <a:pos x="129" y="43"/>
                  </a:cxn>
                  <a:cxn ang="0">
                    <a:pos x="94" y="2"/>
                  </a:cxn>
                  <a:cxn ang="0">
                    <a:pos x="1" y="0"/>
                  </a:cxn>
                  <a:cxn ang="0">
                    <a:pos x="0" y="197"/>
                  </a:cxn>
                  <a:cxn ang="0">
                    <a:pos x="172" y="214"/>
                  </a:cxn>
                  <a:cxn ang="0">
                    <a:pos x="321" y="222"/>
                  </a:cxn>
                  <a:cxn ang="0">
                    <a:pos x="473" y="238"/>
                  </a:cxn>
                  <a:cxn ang="0">
                    <a:pos x="625" y="238"/>
                  </a:cxn>
                  <a:cxn ang="0">
                    <a:pos x="777" y="238"/>
                  </a:cxn>
                  <a:cxn ang="0">
                    <a:pos x="865" y="252"/>
                  </a:cxn>
                  <a:cxn ang="0">
                    <a:pos x="929" y="238"/>
                  </a:cxn>
                  <a:cxn ang="0">
                    <a:pos x="929" y="93"/>
                  </a:cxn>
                  <a:cxn ang="0">
                    <a:pos x="851" y="2"/>
                  </a:cxn>
                  <a:cxn ang="0">
                    <a:pos x="782" y="0"/>
                  </a:cxn>
                  <a:cxn ang="0">
                    <a:pos x="777" y="94"/>
                  </a:cxn>
                  <a:cxn ang="0">
                    <a:pos x="697" y="2"/>
                  </a:cxn>
                  <a:cxn ang="0">
                    <a:pos x="626" y="0"/>
                  </a:cxn>
                  <a:cxn ang="0">
                    <a:pos x="625" y="94"/>
                  </a:cxn>
                  <a:cxn ang="0">
                    <a:pos x="546" y="2"/>
                  </a:cxn>
                  <a:cxn ang="0">
                    <a:pos x="469" y="0"/>
                  </a:cxn>
                  <a:cxn ang="0">
                    <a:pos x="472" y="93"/>
                  </a:cxn>
                  <a:cxn ang="0">
                    <a:pos x="394" y="2"/>
                  </a:cxn>
                  <a:cxn ang="0">
                    <a:pos x="312" y="0"/>
                  </a:cxn>
                  <a:cxn ang="0">
                    <a:pos x="291" y="51"/>
                  </a:cxn>
                </a:cxnLst>
                <a:rect l="txL" t="txT" r="txR" b="txB"/>
                <a:pathLst>
                  <a:path w="930" h="253">
                    <a:moveTo>
                      <a:pt x="291" y="51"/>
                    </a:moveTo>
                    <a:lnTo>
                      <a:pt x="246" y="2"/>
                    </a:lnTo>
                    <a:lnTo>
                      <a:pt x="158" y="0"/>
                    </a:lnTo>
                    <a:lnTo>
                      <a:pt x="129" y="43"/>
                    </a:lnTo>
                    <a:lnTo>
                      <a:pt x="94" y="2"/>
                    </a:lnTo>
                    <a:lnTo>
                      <a:pt x="1" y="0"/>
                    </a:lnTo>
                    <a:lnTo>
                      <a:pt x="0" y="197"/>
                    </a:lnTo>
                    <a:lnTo>
                      <a:pt x="172" y="214"/>
                    </a:lnTo>
                    <a:lnTo>
                      <a:pt x="321" y="222"/>
                    </a:lnTo>
                    <a:lnTo>
                      <a:pt x="473" y="238"/>
                    </a:lnTo>
                    <a:lnTo>
                      <a:pt x="625" y="238"/>
                    </a:lnTo>
                    <a:lnTo>
                      <a:pt x="777" y="238"/>
                    </a:lnTo>
                    <a:lnTo>
                      <a:pt x="865" y="252"/>
                    </a:lnTo>
                    <a:lnTo>
                      <a:pt x="929" y="238"/>
                    </a:lnTo>
                    <a:lnTo>
                      <a:pt x="929" y="93"/>
                    </a:lnTo>
                    <a:lnTo>
                      <a:pt x="851" y="2"/>
                    </a:lnTo>
                    <a:lnTo>
                      <a:pt x="782" y="0"/>
                    </a:lnTo>
                    <a:lnTo>
                      <a:pt x="777" y="94"/>
                    </a:lnTo>
                    <a:lnTo>
                      <a:pt x="697" y="2"/>
                    </a:lnTo>
                    <a:lnTo>
                      <a:pt x="626" y="0"/>
                    </a:lnTo>
                    <a:lnTo>
                      <a:pt x="625" y="94"/>
                    </a:lnTo>
                    <a:lnTo>
                      <a:pt x="546" y="2"/>
                    </a:lnTo>
                    <a:lnTo>
                      <a:pt x="469" y="0"/>
                    </a:lnTo>
                    <a:lnTo>
                      <a:pt x="472" y="93"/>
                    </a:lnTo>
                    <a:lnTo>
                      <a:pt x="394" y="2"/>
                    </a:lnTo>
                    <a:lnTo>
                      <a:pt x="312" y="0"/>
                    </a:lnTo>
                    <a:lnTo>
                      <a:pt x="291" y="51"/>
                    </a:lnTo>
                  </a:path>
                </a:pathLst>
              </a:custGeom>
              <a:solidFill>
                <a:srgbClr val="8C8C8C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433" name="Freeform 246"/>
              <p:cNvSpPr/>
              <p:nvPr/>
            </p:nvSpPr>
            <p:spPr>
              <a:xfrm>
                <a:off x="5015" y="855"/>
                <a:ext cx="940" cy="253"/>
              </a:xfrm>
              <a:custGeom>
                <a:avLst/>
                <a:gdLst>
                  <a:gd name="txL" fmla="*/ 0 w 940"/>
                  <a:gd name="txT" fmla="*/ 0 h 253"/>
                  <a:gd name="txR" fmla="*/ 940 w 940"/>
                  <a:gd name="txB" fmla="*/ 253 h 253"/>
                </a:gdLst>
                <a:ahLst/>
                <a:cxnLst>
                  <a:cxn ang="0">
                    <a:pos x="313" y="96"/>
                  </a:cxn>
                  <a:cxn ang="0">
                    <a:pos x="231" y="0"/>
                  </a:cxn>
                  <a:cxn ang="0">
                    <a:pos x="156" y="96"/>
                  </a:cxn>
                  <a:cxn ang="0">
                    <a:pos x="75" y="0"/>
                  </a:cxn>
                  <a:cxn ang="0">
                    <a:pos x="0" y="96"/>
                  </a:cxn>
                  <a:cxn ang="0">
                    <a:pos x="0" y="222"/>
                  </a:cxn>
                  <a:cxn ang="0">
                    <a:pos x="939" y="252"/>
                  </a:cxn>
                  <a:cxn ang="0">
                    <a:pos x="939" y="96"/>
                  </a:cxn>
                  <a:cxn ang="0">
                    <a:pos x="856" y="0"/>
                  </a:cxn>
                  <a:cxn ang="0">
                    <a:pos x="781" y="96"/>
                  </a:cxn>
                  <a:cxn ang="0">
                    <a:pos x="699" y="0"/>
                  </a:cxn>
                  <a:cxn ang="0">
                    <a:pos x="624" y="96"/>
                  </a:cxn>
                  <a:cxn ang="0">
                    <a:pos x="543" y="0"/>
                  </a:cxn>
                  <a:cxn ang="0">
                    <a:pos x="468" y="96"/>
                  </a:cxn>
                  <a:cxn ang="0">
                    <a:pos x="386" y="0"/>
                  </a:cxn>
                  <a:cxn ang="0">
                    <a:pos x="310" y="96"/>
                  </a:cxn>
                  <a:cxn ang="0">
                    <a:pos x="313" y="96"/>
                  </a:cxn>
                </a:cxnLst>
                <a:rect l="txL" t="txT" r="txR" b="txB"/>
                <a:pathLst>
                  <a:path w="940" h="253">
                    <a:moveTo>
                      <a:pt x="313" y="96"/>
                    </a:moveTo>
                    <a:lnTo>
                      <a:pt x="231" y="0"/>
                    </a:lnTo>
                    <a:lnTo>
                      <a:pt x="156" y="96"/>
                    </a:lnTo>
                    <a:lnTo>
                      <a:pt x="75" y="0"/>
                    </a:lnTo>
                    <a:lnTo>
                      <a:pt x="0" y="96"/>
                    </a:lnTo>
                    <a:lnTo>
                      <a:pt x="0" y="222"/>
                    </a:lnTo>
                    <a:lnTo>
                      <a:pt x="939" y="252"/>
                    </a:lnTo>
                    <a:lnTo>
                      <a:pt x="939" y="96"/>
                    </a:lnTo>
                    <a:lnTo>
                      <a:pt x="856" y="0"/>
                    </a:lnTo>
                    <a:lnTo>
                      <a:pt x="781" y="96"/>
                    </a:lnTo>
                    <a:lnTo>
                      <a:pt x="699" y="0"/>
                    </a:lnTo>
                    <a:lnTo>
                      <a:pt x="624" y="96"/>
                    </a:lnTo>
                    <a:lnTo>
                      <a:pt x="543" y="0"/>
                    </a:lnTo>
                    <a:lnTo>
                      <a:pt x="468" y="96"/>
                    </a:lnTo>
                    <a:lnTo>
                      <a:pt x="386" y="0"/>
                    </a:lnTo>
                    <a:lnTo>
                      <a:pt x="310" y="96"/>
                    </a:lnTo>
                    <a:lnTo>
                      <a:pt x="313" y="96"/>
                    </a:lnTo>
                  </a:path>
                </a:pathLst>
              </a:custGeom>
              <a:solidFill>
                <a:srgbClr val="FFFFCC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434" name="Rectangle 247"/>
              <p:cNvSpPr/>
              <p:nvPr/>
            </p:nvSpPr>
            <p:spPr>
              <a:xfrm>
                <a:off x="5469" y="984"/>
                <a:ext cx="491" cy="157"/>
              </a:xfrm>
              <a:prstGeom prst="rect">
                <a:avLst/>
              </a:prstGeom>
              <a:solidFill>
                <a:srgbClr val="FFFFCC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35" name="Rectangle 248"/>
              <p:cNvSpPr/>
              <p:nvPr/>
            </p:nvSpPr>
            <p:spPr>
              <a:xfrm>
                <a:off x="5481" y="1028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36" name="Rectangle 249"/>
              <p:cNvSpPr/>
              <p:nvPr/>
            </p:nvSpPr>
            <p:spPr>
              <a:xfrm>
                <a:off x="5477" y="1001"/>
                <a:ext cx="38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37" name="Rectangle 250"/>
              <p:cNvSpPr/>
              <p:nvPr/>
            </p:nvSpPr>
            <p:spPr>
              <a:xfrm>
                <a:off x="5481" y="1005"/>
                <a:ext cx="30" cy="17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38" name="Freeform 251"/>
              <p:cNvSpPr/>
              <p:nvPr/>
            </p:nvSpPr>
            <p:spPr>
              <a:xfrm>
                <a:off x="5474" y="1000"/>
                <a:ext cx="43" cy="41"/>
              </a:xfrm>
              <a:custGeom>
                <a:avLst/>
                <a:gdLst>
                  <a:gd name="txL" fmla="*/ 0 w 43"/>
                  <a:gd name="txT" fmla="*/ 0 h 41"/>
                  <a:gd name="txR" fmla="*/ 43 w 43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2" y="40"/>
                  </a:cxn>
                  <a:cxn ang="0">
                    <a:pos x="42" y="0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3" y="18"/>
                  </a:cxn>
                  <a:cxn ang="0">
                    <a:pos x="18" y="18"/>
                  </a:cxn>
                  <a:cxn ang="0">
                    <a:pos x="18" y="2"/>
                  </a:cxn>
                  <a:cxn ang="0">
                    <a:pos x="3" y="2"/>
                  </a:cxn>
                  <a:cxn ang="0">
                    <a:pos x="23" y="2"/>
                  </a:cxn>
                  <a:cxn ang="0">
                    <a:pos x="23" y="18"/>
                  </a:cxn>
                  <a:cxn ang="0">
                    <a:pos x="39" y="18"/>
                  </a:cxn>
                  <a:cxn ang="0">
                    <a:pos x="39" y="2"/>
                  </a:cxn>
                  <a:cxn ang="0">
                    <a:pos x="23" y="2"/>
                  </a:cxn>
                  <a:cxn ang="0">
                    <a:pos x="3" y="20"/>
                  </a:cxn>
                  <a:cxn ang="0">
                    <a:pos x="3" y="37"/>
                  </a:cxn>
                  <a:cxn ang="0">
                    <a:pos x="18" y="37"/>
                  </a:cxn>
                  <a:cxn ang="0">
                    <a:pos x="18" y="20"/>
                  </a:cxn>
                  <a:cxn ang="0">
                    <a:pos x="3" y="20"/>
                  </a:cxn>
                  <a:cxn ang="0">
                    <a:pos x="23" y="20"/>
                  </a:cxn>
                  <a:cxn ang="0">
                    <a:pos x="23" y="37"/>
                  </a:cxn>
                  <a:cxn ang="0">
                    <a:pos x="39" y="37"/>
                  </a:cxn>
                  <a:cxn ang="0">
                    <a:pos x="39" y="20"/>
                  </a:cxn>
                  <a:cxn ang="0">
                    <a:pos x="23" y="20"/>
                  </a:cxn>
                  <a:cxn ang="0">
                    <a:pos x="0" y="0"/>
                  </a:cxn>
                </a:cxnLst>
                <a:rect l="txL" t="txT" r="txR" b="txB"/>
                <a:pathLst>
                  <a:path w="43" h="41">
                    <a:moveTo>
                      <a:pt x="0" y="0"/>
                    </a:moveTo>
                    <a:lnTo>
                      <a:pt x="0" y="40"/>
                    </a:lnTo>
                    <a:lnTo>
                      <a:pt x="42" y="40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3" y="18"/>
                    </a:lnTo>
                    <a:lnTo>
                      <a:pt x="18" y="18"/>
                    </a:lnTo>
                    <a:lnTo>
                      <a:pt x="18" y="2"/>
                    </a:lnTo>
                    <a:lnTo>
                      <a:pt x="3" y="2"/>
                    </a:lnTo>
                    <a:lnTo>
                      <a:pt x="23" y="2"/>
                    </a:lnTo>
                    <a:lnTo>
                      <a:pt x="23" y="18"/>
                    </a:lnTo>
                    <a:lnTo>
                      <a:pt x="39" y="18"/>
                    </a:lnTo>
                    <a:lnTo>
                      <a:pt x="39" y="2"/>
                    </a:lnTo>
                    <a:lnTo>
                      <a:pt x="23" y="2"/>
                    </a:lnTo>
                    <a:lnTo>
                      <a:pt x="3" y="20"/>
                    </a:lnTo>
                    <a:lnTo>
                      <a:pt x="3" y="37"/>
                    </a:lnTo>
                    <a:lnTo>
                      <a:pt x="18" y="37"/>
                    </a:lnTo>
                    <a:lnTo>
                      <a:pt x="18" y="20"/>
                    </a:lnTo>
                    <a:lnTo>
                      <a:pt x="3" y="20"/>
                    </a:lnTo>
                    <a:lnTo>
                      <a:pt x="23" y="20"/>
                    </a:lnTo>
                    <a:lnTo>
                      <a:pt x="23" y="37"/>
                    </a:lnTo>
                    <a:lnTo>
                      <a:pt x="39" y="37"/>
                    </a:lnTo>
                    <a:lnTo>
                      <a:pt x="39" y="20"/>
                    </a:lnTo>
                    <a:lnTo>
                      <a:pt x="23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439" name="Rectangle 252"/>
              <p:cNvSpPr/>
              <p:nvPr/>
            </p:nvSpPr>
            <p:spPr>
              <a:xfrm>
                <a:off x="5481" y="1099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40" name="Rectangle 253"/>
              <p:cNvSpPr/>
              <p:nvPr/>
            </p:nvSpPr>
            <p:spPr>
              <a:xfrm>
                <a:off x="5477" y="1073"/>
                <a:ext cx="38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41" name="Rectangle 254"/>
              <p:cNvSpPr/>
              <p:nvPr/>
            </p:nvSpPr>
            <p:spPr>
              <a:xfrm>
                <a:off x="5481" y="1077"/>
                <a:ext cx="30" cy="16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42" name="Freeform 255"/>
              <p:cNvSpPr/>
              <p:nvPr/>
            </p:nvSpPr>
            <p:spPr>
              <a:xfrm>
                <a:off x="5474" y="1071"/>
                <a:ext cx="43" cy="41"/>
              </a:xfrm>
              <a:custGeom>
                <a:avLst/>
                <a:gdLst>
                  <a:gd name="txL" fmla="*/ 0 w 43"/>
                  <a:gd name="txT" fmla="*/ 0 h 41"/>
                  <a:gd name="txR" fmla="*/ 43 w 43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2" y="40"/>
                  </a:cxn>
                  <a:cxn ang="0">
                    <a:pos x="42" y="0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3" y="20"/>
                  </a:cxn>
                  <a:cxn ang="0">
                    <a:pos x="18" y="20"/>
                  </a:cxn>
                  <a:cxn ang="0">
                    <a:pos x="18" y="2"/>
                  </a:cxn>
                  <a:cxn ang="0">
                    <a:pos x="3" y="2"/>
                  </a:cxn>
                  <a:cxn ang="0">
                    <a:pos x="23" y="2"/>
                  </a:cxn>
                  <a:cxn ang="0">
                    <a:pos x="23" y="20"/>
                  </a:cxn>
                  <a:cxn ang="0">
                    <a:pos x="39" y="20"/>
                  </a:cxn>
                  <a:cxn ang="0">
                    <a:pos x="39" y="2"/>
                  </a:cxn>
                  <a:cxn ang="0">
                    <a:pos x="23" y="2"/>
                  </a:cxn>
                  <a:cxn ang="0">
                    <a:pos x="3" y="21"/>
                  </a:cxn>
                  <a:cxn ang="0">
                    <a:pos x="3" y="38"/>
                  </a:cxn>
                  <a:cxn ang="0">
                    <a:pos x="18" y="38"/>
                  </a:cxn>
                  <a:cxn ang="0">
                    <a:pos x="18" y="21"/>
                  </a:cxn>
                  <a:cxn ang="0">
                    <a:pos x="3" y="21"/>
                  </a:cxn>
                  <a:cxn ang="0">
                    <a:pos x="23" y="21"/>
                  </a:cxn>
                  <a:cxn ang="0">
                    <a:pos x="23" y="38"/>
                  </a:cxn>
                  <a:cxn ang="0">
                    <a:pos x="39" y="38"/>
                  </a:cxn>
                  <a:cxn ang="0">
                    <a:pos x="39" y="21"/>
                  </a:cxn>
                  <a:cxn ang="0">
                    <a:pos x="23" y="21"/>
                  </a:cxn>
                  <a:cxn ang="0">
                    <a:pos x="0" y="0"/>
                  </a:cxn>
                </a:cxnLst>
                <a:rect l="txL" t="txT" r="txR" b="txB"/>
                <a:pathLst>
                  <a:path w="43" h="41">
                    <a:moveTo>
                      <a:pt x="0" y="0"/>
                    </a:moveTo>
                    <a:lnTo>
                      <a:pt x="0" y="40"/>
                    </a:lnTo>
                    <a:lnTo>
                      <a:pt x="42" y="40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3" y="20"/>
                    </a:lnTo>
                    <a:lnTo>
                      <a:pt x="18" y="20"/>
                    </a:lnTo>
                    <a:lnTo>
                      <a:pt x="18" y="2"/>
                    </a:lnTo>
                    <a:lnTo>
                      <a:pt x="3" y="2"/>
                    </a:lnTo>
                    <a:lnTo>
                      <a:pt x="23" y="2"/>
                    </a:lnTo>
                    <a:lnTo>
                      <a:pt x="23" y="20"/>
                    </a:lnTo>
                    <a:lnTo>
                      <a:pt x="39" y="20"/>
                    </a:lnTo>
                    <a:lnTo>
                      <a:pt x="39" y="2"/>
                    </a:lnTo>
                    <a:lnTo>
                      <a:pt x="23" y="2"/>
                    </a:lnTo>
                    <a:lnTo>
                      <a:pt x="3" y="21"/>
                    </a:lnTo>
                    <a:lnTo>
                      <a:pt x="3" y="38"/>
                    </a:lnTo>
                    <a:lnTo>
                      <a:pt x="18" y="38"/>
                    </a:lnTo>
                    <a:lnTo>
                      <a:pt x="18" y="21"/>
                    </a:lnTo>
                    <a:lnTo>
                      <a:pt x="3" y="21"/>
                    </a:lnTo>
                    <a:lnTo>
                      <a:pt x="23" y="21"/>
                    </a:lnTo>
                    <a:lnTo>
                      <a:pt x="23" y="38"/>
                    </a:lnTo>
                    <a:lnTo>
                      <a:pt x="39" y="38"/>
                    </a:lnTo>
                    <a:lnTo>
                      <a:pt x="39" y="21"/>
                    </a:lnTo>
                    <a:lnTo>
                      <a:pt x="23" y="2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443" name="Rectangle 256"/>
              <p:cNvSpPr/>
              <p:nvPr/>
            </p:nvSpPr>
            <p:spPr>
              <a:xfrm>
                <a:off x="5533" y="1028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44" name="Rectangle 257"/>
              <p:cNvSpPr/>
              <p:nvPr/>
            </p:nvSpPr>
            <p:spPr>
              <a:xfrm>
                <a:off x="5529" y="1001"/>
                <a:ext cx="39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45" name="Rectangle 258"/>
              <p:cNvSpPr/>
              <p:nvPr/>
            </p:nvSpPr>
            <p:spPr>
              <a:xfrm>
                <a:off x="5533" y="1005"/>
                <a:ext cx="31" cy="17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46" name="Freeform 259"/>
              <p:cNvSpPr/>
              <p:nvPr/>
            </p:nvSpPr>
            <p:spPr>
              <a:xfrm>
                <a:off x="5527" y="1000"/>
                <a:ext cx="42" cy="41"/>
              </a:xfrm>
              <a:custGeom>
                <a:avLst/>
                <a:gdLst>
                  <a:gd name="txL" fmla="*/ 0 w 42"/>
                  <a:gd name="txT" fmla="*/ 0 h 41"/>
                  <a:gd name="txR" fmla="*/ 42 w 42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1" y="40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18"/>
                  </a:cxn>
                  <a:cxn ang="0">
                    <a:pos x="18" y="18"/>
                  </a:cxn>
                  <a:cxn ang="0">
                    <a:pos x="18" y="2"/>
                  </a:cxn>
                  <a:cxn ang="0">
                    <a:pos x="2" y="2"/>
                  </a:cxn>
                  <a:cxn ang="0">
                    <a:pos x="23" y="2"/>
                  </a:cxn>
                  <a:cxn ang="0">
                    <a:pos x="23" y="18"/>
                  </a:cxn>
                  <a:cxn ang="0">
                    <a:pos x="39" y="18"/>
                  </a:cxn>
                  <a:cxn ang="0">
                    <a:pos x="39" y="2"/>
                  </a:cxn>
                  <a:cxn ang="0">
                    <a:pos x="23" y="2"/>
                  </a:cxn>
                  <a:cxn ang="0">
                    <a:pos x="2" y="20"/>
                  </a:cxn>
                  <a:cxn ang="0">
                    <a:pos x="2" y="37"/>
                  </a:cxn>
                  <a:cxn ang="0">
                    <a:pos x="18" y="37"/>
                  </a:cxn>
                  <a:cxn ang="0">
                    <a:pos x="18" y="20"/>
                  </a:cxn>
                  <a:cxn ang="0">
                    <a:pos x="2" y="20"/>
                  </a:cxn>
                  <a:cxn ang="0">
                    <a:pos x="23" y="20"/>
                  </a:cxn>
                  <a:cxn ang="0">
                    <a:pos x="23" y="37"/>
                  </a:cxn>
                  <a:cxn ang="0">
                    <a:pos x="39" y="37"/>
                  </a:cxn>
                  <a:cxn ang="0">
                    <a:pos x="39" y="20"/>
                  </a:cxn>
                  <a:cxn ang="0">
                    <a:pos x="23" y="20"/>
                  </a:cxn>
                  <a:cxn ang="0">
                    <a:pos x="0" y="0"/>
                  </a:cxn>
                </a:cxnLst>
                <a:rect l="txL" t="txT" r="txR" b="txB"/>
                <a:pathLst>
                  <a:path w="42" h="41">
                    <a:moveTo>
                      <a:pt x="0" y="0"/>
                    </a:moveTo>
                    <a:lnTo>
                      <a:pt x="0" y="40"/>
                    </a:lnTo>
                    <a:lnTo>
                      <a:pt x="41" y="40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18"/>
                    </a:lnTo>
                    <a:lnTo>
                      <a:pt x="18" y="18"/>
                    </a:lnTo>
                    <a:lnTo>
                      <a:pt x="18" y="2"/>
                    </a:lnTo>
                    <a:lnTo>
                      <a:pt x="2" y="2"/>
                    </a:lnTo>
                    <a:lnTo>
                      <a:pt x="23" y="2"/>
                    </a:lnTo>
                    <a:lnTo>
                      <a:pt x="23" y="18"/>
                    </a:lnTo>
                    <a:lnTo>
                      <a:pt x="39" y="18"/>
                    </a:lnTo>
                    <a:lnTo>
                      <a:pt x="39" y="2"/>
                    </a:lnTo>
                    <a:lnTo>
                      <a:pt x="23" y="2"/>
                    </a:lnTo>
                    <a:lnTo>
                      <a:pt x="2" y="20"/>
                    </a:lnTo>
                    <a:lnTo>
                      <a:pt x="2" y="37"/>
                    </a:lnTo>
                    <a:lnTo>
                      <a:pt x="18" y="37"/>
                    </a:lnTo>
                    <a:lnTo>
                      <a:pt x="18" y="20"/>
                    </a:lnTo>
                    <a:lnTo>
                      <a:pt x="2" y="20"/>
                    </a:lnTo>
                    <a:lnTo>
                      <a:pt x="23" y="20"/>
                    </a:lnTo>
                    <a:lnTo>
                      <a:pt x="23" y="37"/>
                    </a:lnTo>
                    <a:lnTo>
                      <a:pt x="39" y="37"/>
                    </a:lnTo>
                    <a:lnTo>
                      <a:pt x="39" y="20"/>
                    </a:lnTo>
                    <a:lnTo>
                      <a:pt x="23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447" name="Rectangle 260"/>
              <p:cNvSpPr/>
              <p:nvPr/>
            </p:nvSpPr>
            <p:spPr>
              <a:xfrm>
                <a:off x="5533" y="1099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48" name="Rectangle 261"/>
              <p:cNvSpPr/>
              <p:nvPr/>
            </p:nvSpPr>
            <p:spPr>
              <a:xfrm>
                <a:off x="5529" y="1073"/>
                <a:ext cx="39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49" name="Rectangle 262"/>
              <p:cNvSpPr/>
              <p:nvPr/>
            </p:nvSpPr>
            <p:spPr>
              <a:xfrm>
                <a:off x="5533" y="1077"/>
                <a:ext cx="31" cy="16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50" name="Freeform 263"/>
              <p:cNvSpPr/>
              <p:nvPr/>
            </p:nvSpPr>
            <p:spPr>
              <a:xfrm>
                <a:off x="5527" y="1071"/>
                <a:ext cx="42" cy="41"/>
              </a:xfrm>
              <a:custGeom>
                <a:avLst/>
                <a:gdLst>
                  <a:gd name="txL" fmla="*/ 0 w 42"/>
                  <a:gd name="txT" fmla="*/ 0 h 41"/>
                  <a:gd name="txR" fmla="*/ 42 w 42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1" y="40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0"/>
                  </a:cxn>
                  <a:cxn ang="0">
                    <a:pos x="18" y="20"/>
                  </a:cxn>
                  <a:cxn ang="0">
                    <a:pos x="18" y="2"/>
                  </a:cxn>
                  <a:cxn ang="0">
                    <a:pos x="2" y="2"/>
                  </a:cxn>
                  <a:cxn ang="0">
                    <a:pos x="23" y="2"/>
                  </a:cxn>
                  <a:cxn ang="0">
                    <a:pos x="23" y="20"/>
                  </a:cxn>
                  <a:cxn ang="0">
                    <a:pos x="39" y="20"/>
                  </a:cxn>
                  <a:cxn ang="0">
                    <a:pos x="39" y="2"/>
                  </a:cxn>
                  <a:cxn ang="0">
                    <a:pos x="23" y="2"/>
                  </a:cxn>
                  <a:cxn ang="0">
                    <a:pos x="2" y="21"/>
                  </a:cxn>
                  <a:cxn ang="0">
                    <a:pos x="2" y="38"/>
                  </a:cxn>
                  <a:cxn ang="0">
                    <a:pos x="18" y="38"/>
                  </a:cxn>
                  <a:cxn ang="0">
                    <a:pos x="18" y="21"/>
                  </a:cxn>
                  <a:cxn ang="0">
                    <a:pos x="2" y="21"/>
                  </a:cxn>
                  <a:cxn ang="0">
                    <a:pos x="23" y="21"/>
                  </a:cxn>
                  <a:cxn ang="0">
                    <a:pos x="23" y="38"/>
                  </a:cxn>
                  <a:cxn ang="0">
                    <a:pos x="39" y="38"/>
                  </a:cxn>
                  <a:cxn ang="0">
                    <a:pos x="39" y="21"/>
                  </a:cxn>
                  <a:cxn ang="0">
                    <a:pos x="23" y="21"/>
                  </a:cxn>
                  <a:cxn ang="0">
                    <a:pos x="0" y="0"/>
                  </a:cxn>
                </a:cxnLst>
                <a:rect l="txL" t="txT" r="txR" b="txB"/>
                <a:pathLst>
                  <a:path w="42" h="41">
                    <a:moveTo>
                      <a:pt x="0" y="0"/>
                    </a:moveTo>
                    <a:lnTo>
                      <a:pt x="0" y="40"/>
                    </a:lnTo>
                    <a:lnTo>
                      <a:pt x="41" y="40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0"/>
                    </a:lnTo>
                    <a:lnTo>
                      <a:pt x="18" y="20"/>
                    </a:lnTo>
                    <a:lnTo>
                      <a:pt x="18" y="2"/>
                    </a:lnTo>
                    <a:lnTo>
                      <a:pt x="2" y="2"/>
                    </a:lnTo>
                    <a:lnTo>
                      <a:pt x="23" y="2"/>
                    </a:lnTo>
                    <a:lnTo>
                      <a:pt x="23" y="20"/>
                    </a:lnTo>
                    <a:lnTo>
                      <a:pt x="39" y="20"/>
                    </a:lnTo>
                    <a:lnTo>
                      <a:pt x="39" y="2"/>
                    </a:lnTo>
                    <a:lnTo>
                      <a:pt x="23" y="2"/>
                    </a:lnTo>
                    <a:lnTo>
                      <a:pt x="2" y="21"/>
                    </a:lnTo>
                    <a:lnTo>
                      <a:pt x="2" y="38"/>
                    </a:lnTo>
                    <a:lnTo>
                      <a:pt x="18" y="38"/>
                    </a:lnTo>
                    <a:lnTo>
                      <a:pt x="18" y="21"/>
                    </a:lnTo>
                    <a:lnTo>
                      <a:pt x="2" y="21"/>
                    </a:lnTo>
                    <a:lnTo>
                      <a:pt x="23" y="21"/>
                    </a:lnTo>
                    <a:lnTo>
                      <a:pt x="23" y="38"/>
                    </a:lnTo>
                    <a:lnTo>
                      <a:pt x="39" y="38"/>
                    </a:lnTo>
                    <a:lnTo>
                      <a:pt x="39" y="21"/>
                    </a:lnTo>
                    <a:lnTo>
                      <a:pt x="23" y="2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451" name="Rectangle 264"/>
              <p:cNvSpPr/>
              <p:nvPr/>
            </p:nvSpPr>
            <p:spPr>
              <a:xfrm>
                <a:off x="5588" y="1028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52" name="Rectangle 265"/>
              <p:cNvSpPr/>
              <p:nvPr/>
            </p:nvSpPr>
            <p:spPr>
              <a:xfrm>
                <a:off x="5584" y="1001"/>
                <a:ext cx="38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53" name="Rectangle 266"/>
              <p:cNvSpPr/>
              <p:nvPr/>
            </p:nvSpPr>
            <p:spPr>
              <a:xfrm>
                <a:off x="5588" y="1005"/>
                <a:ext cx="30" cy="17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54" name="Freeform 267"/>
              <p:cNvSpPr/>
              <p:nvPr/>
            </p:nvSpPr>
            <p:spPr>
              <a:xfrm>
                <a:off x="5583" y="1000"/>
                <a:ext cx="42" cy="41"/>
              </a:xfrm>
              <a:custGeom>
                <a:avLst/>
                <a:gdLst>
                  <a:gd name="txL" fmla="*/ 0 w 42"/>
                  <a:gd name="txT" fmla="*/ 0 h 41"/>
                  <a:gd name="txR" fmla="*/ 42 w 42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1" y="40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1" y="2"/>
                  </a:cxn>
                  <a:cxn ang="0">
                    <a:pos x="1" y="18"/>
                  </a:cxn>
                  <a:cxn ang="0">
                    <a:pos x="16" y="18"/>
                  </a:cxn>
                  <a:cxn ang="0">
                    <a:pos x="16" y="2"/>
                  </a:cxn>
                  <a:cxn ang="0">
                    <a:pos x="1" y="2"/>
                  </a:cxn>
                  <a:cxn ang="0">
                    <a:pos x="22" y="2"/>
                  </a:cxn>
                  <a:cxn ang="0">
                    <a:pos x="22" y="18"/>
                  </a:cxn>
                  <a:cxn ang="0">
                    <a:pos x="38" y="18"/>
                  </a:cxn>
                  <a:cxn ang="0">
                    <a:pos x="38" y="2"/>
                  </a:cxn>
                  <a:cxn ang="0">
                    <a:pos x="22" y="2"/>
                  </a:cxn>
                  <a:cxn ang="0">
                    <a:pos x="1" y="20"/>
                  </a:cxn>
                  <a:cxn ang="0">
                    <a:pos x="1" y="37"/>
                  </a:cxn>
                  <a:cxn ang="0">
                    <a:pos x="16" y="37"/>
                  </a:cxn>
                  <a:cxn ang="0">
                    <a:pos x="16" y="20"/>
                  </a:cxn>
                  <a:cxn ang="0">
                    <a:pos x="1" y="20"/>
                  </a:cxn>
                  <a:cxn ang="0">
                    <a:pos x="22" y="20"/>
                  </a:cxn>
                  <a:cxn ang="0">
                    <a:pos x="22" y="37"/>
                  </a:cxn>
                  <a:cxn ang="0">
                    <a:pos x="38" y="37"/>
                  </a:cxn>
                  <a:cxn ang="0">
                    <a:pos x="38" y="20"/>
                  </a:cxn>
                  <a:cxn ang="0">
                    <a:pos x="22" y="20"/>
                  </a:cxn>
                  <a:cxn ang="0">
                    <a:pos x="0" y="0"/>
                  </a:cxn>
                </a:cxnLst>
                <a:rect l="txL" t="txT" r="txR" b="txB"/>
                <a:pathLst>
                  <a:path w="42" h="41">
                    <a:moveTo>
                      <a:pt x="0" y="0"/>
                    </a:moveTo>
                    <a:lnTo>
                      <a:pt x="0" y="40"/>
                    </a:lnTo>
                    <a:lnTo>
                      <a:pt x="41" y="40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18"/>
                    </a:lnTo>
                    <a:lnTo>
                      <a:pt x="16" y="18"/>
                    </a:lnTo>
                    <a:lnTo>
                      <a:pt x="16" y="2"/>
                    </a:lnTo>
                    <a:lnTo>
                      <a:pt x="1" y="2"/>
                    </a:lnTo>
                    <a:lnTo>
                      <a:pt x="22" y="2"/>
                    </a:lnTo>
                    <a:lnTo>
                      <a:pt x="22" y="18"/>
                    </a:lnTo>
                    <a:lnTo>
                      <a:pt x="38" y="18"/>
                    </a:lnTo>
                    <a:lnTo>
                      <a:pt x="38" y="2"/>
                    </a:lnTo>
                    <a:lnTo>
                      <a:pt x="22" y="2"/>
                    </a:lnTo>
                    <a:lnTo>
                      <a:pt x="1" y="20"/>
                    </a:lnTo>
                    <a:lnTo>
                      <a:pt x="1" y="37"/>
                    </a:lnTo>
                    <a:lnTo>
                      <a:pt x="16" y="37"/>
                    </a:lnTo>
                    <a:lnTo>
                      <a:pt x="16" y="20"/>
                    </a:lnTo>
                    <a:lnTo>
                      <a:pt x="1" y="20"/>
                    </a:lnTo>
                    <a:lnTo>
                      <a:pt x="22" y="20"/>
                    </a:lnTo>
                    <a:lnTo>
                      <a:pt x="22" y="37"/>
                    </a:lnTo>
                    <a:lnTo>
                      <a:pt x="38" y="37"/>
                    </a:lnTo>
                    <a:lnTo>
                      <a:pt x="38" y="20"/>
                    </a:lnTo>
                    <a:lnTo>
                      <a:pt x="22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455" name="Rectangle 268"/>
              <p:cNvSpPr/>
              <p:nvPr/>
            </p:nvSpPr>
            <p:spPr>
              <a:xfrm>
                <a:off x="5588" y="1099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56" name="Rectangle 269"/>
              <p:cNvSpPr/>
              <p:nvPr/>
            </p:nvSpPr>
            <p:spPr>
              <a:xfrm>
                <a:off x="5584" y="1073"/>
                <a:ext cx="38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57" name="Rectangle 270"/>
              <p:cNvSpPr/>
              <p:nvPr/>
            </p:nvSpPr>
            <p:spPr>
              <a:xfrm>
                <a:off x="5588" y="1077"/>
                <a:ext cx="30" cy="16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58" name="Freeform 271"/>
              <p:cNvSpPr/>
              <p:nvPr/>
            </p:nvSpPr>
            <p:spPr>
              <a:xfrm>
                <a:off x="5583" y="1071"/>
                <a:ext cx="42" cy="41"/>
              </a:xfrm>
              <a:custGeom>
                <a:avLst/>
                <a:gdLst>
                  <a:gd name="txL" fmla="*/ 0 w 42"/>
                  <a:gd name="txT" fmla="*/ 0 h 41"/>
                  <a:gd name="txR" fmla="*/ 42 w 42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1" y="40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1" y="2"/>
                  </a:cxn>
                  <a:cxn ang="0">
                    <a:pos x="1" y="20"/>
                  </a:cxn>
                  <a:cxn ang="0">
                    <a:pos x="16" y="20"/>
                  </a:cxn>
                  <a:cxn ang="0">
                    <a:pos x="16" y="2"/>
                  </a:cxn>
                  <a:cxn ang="0">
                    <a:pos x="1" y="2"/>
                  </a:cxn>
                  <a:cxn ang="0">
                    <a:pos x="22" y="2"/>
                  </a:cxn>
                  <a:cxn ang="0">
                    <a:pos x="22" y="20"/>
                  </a:cxn>
                  <a:cxn ang="0">
                    <a:pos x="38" y="20"/>
                  </a:cxn>
                  <a:cxn ang="0">
                    <a:pos x="38" y="2"/>
                  </a:cxn>
                  <a:cxn ang="0">
                    <a:pos x="22" y="2"/>
                  </a:cxn>
                  <a:cxn ang="0">
                    <a:pos x="1" y="21"/>
                  </a:cxn>
                  <a:cxn ang="0">
                    <a:pos x="1" y="38"/>
                  </a:cxn>
                  <a:cxn ang="0">
                    <a:pos x="16" y="38"/>
                  </a:cxn>
                  <a:cxn ang="0">
                    <a:pos x="16" y="21"/>
                  </a:cxn>
                  <a:cxn ang="0">
                    <a:pos x="1" y="21"/>
                  </a:cxn>
                  <a:cxn ang="0">
                    <a:pos x="22" y="21"/>
                  </a:cxn>
                  <a:cxn ang="0">
                    <a:pos x="22" y="38"/>
                  </a:cxn>
                  <a:cxn ang="0">
                    <a:pos x="38" y="38"/>
                  </a:cxn>
                  <a:cxn ang="0">
                    <a:pos x="38" y="21"/>
                  </a:cxn>
                  <a:cxn ang="0">
                    <a:pos x="22" y="21"/>
                  </a:cxn>
                  <a:cxn ang="0">
                    <a:pos x="0" y="0"/>
                  </a:cxn>
                </a:cxnLst>
                <a:rect l="txL" t="txT" r="txR" b="txB"/>
                <a:pathLst>
                  <a:path w="42" h="41">
                    <a:moveTo>
                      <a:pt x="0" y="0"/>
                    </a:moveTo>
                    <a:lnTo>
                      <a:pt x="0" y="40"/>
                    </a:lnTo>
                    <a:lnTo>
                      <a:pt x="41" y="40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20"/>
                    </a:lnTo>
                    <a:lnTo>
                      <a:pt x="16" y="20"/>
                    </a:lnTo>
                    <a:lnTo>
                      <a:pt x="16" y="2"/>
                    </a:lnTo>
                    <a:lnTo>
                      <a:pt x="1" y="2"/>
                    </a:lnTo>
                    <a:lnTo>
                      <a:pt x="22" y="2"/>
                    </a:lnTo>
                    <a:lnTo>
                      <a:pt x="22" y="20"/>
                    </a:lnTo>
                    <a:lnTo>
                      <a:pt x="38" y="20"/>
                    </a:lnTo>
                    <a:lnTo>
                      <a:pt x="38" y="2"/>
                    </a:lnTo>
                    <a:lnTo>
                      <a:pt x="22" y="2"/>
                    </a:lnTo>
                    <a:lnTo>
                      <a:pt x="1" y="21"/>
                    </a:lnTo>
                    <a:lnTo>
                      <a:pt x="1" y="38"/>
                    </a:lnTo>
                    <a:lnTo>
                      <a:pt x="16" y="38"/>
                    </a:lnTo>
                    <a:lnTo>
                      <a:pt x="16" y="21"/>
                    </a:lnTo>
                    <a:lnTo>
                      <a:pt x="1" y="21"/>
                    </a:lnTo>
                    <a:lnTo>
                      <a:pt x="22" y="21"/>
                    </a:lnTo>
                    <a:lnTo>
                      <a:pt x="22" y="38"/>
                    </a:lnTo>
                    <a:lnTo>
                      <a:pt x="38" y="38"/>
                    </a:lnTo>
                    <a:lnTo>
                      <a:pt x="38" y="21"/>
                    </a:lnTo>
                    <a:lnTo>
                      <a:pt x="22" y="2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459" name="Rectangle 272"/>
              <p:cNvSpPr/>
              <p:nvPr/>
            </p:nvSpPr>
            <p:spPr>
              <a:xfrm>
                <a:off x="5640" y="1028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60" name="Rectangle 273"/>
              <p:cNvSpPr/>
              <p:nvPr/>
            </p:nvSpPr>
            <p:spPr>
              <a:xfrm>
                <a:off x="5636" y="1001"/>
                <a:ext cx="39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61" name="Rectangle 274"/>
              <p:cNvSpPr/>
              <p:nvPr/>
            </p:nvSpPr>
            <p:spPr>
              <a:xfrm>
                <a:off x="5640" y="1005"/>
                <a:ext cx="31" cy="17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62" name="Freeform 275"/>
              <p:cNvSpPr/>
              <p:nvPr/>
            </p:nvSpPr>
            <p:spPr>
              <a:xfrm>
                <a:off x="5634" y="1000"/>
                <a:ext cx="42" cy="41"/>
              </a:xfrm>
              <a:custGeom>
                <a:avLst/>
                <a:gdLst>
                  <a:gd name="txL" fmla="*/ 0 w 42"/>
                  <a:gd name="txT" fmla="*/ 0 h 41"/>
                  <a:gd name="txR" fmla="*/ 42 w 42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1" y="40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18"/>
                  </a:cxn>
                  <a:cxn ang="0">
                    <a:pos x="18" y="18"/>
                  </a:cxn>
                  <a:cxn ang="0">
                    <a:pos x="18" y="2"/>
                  </a:cxn>
                  <a:cxn ang="0">
                    <a:pos x="2" y="2"/>
                  </a:cxn>
                  <a:cxn ang="0">
                    <a:pos x="23" y="2"/>
                  </a:cxn>
                  <a:cxn ang="0">
                    <a:pos x="23" y="18"/>
                  </a:cxn>
                  <a:cxn ang="0">
                    <a:pos x="39" y="18"/>
                  </a:cxn>
                  <a:cxn ang="0">
                    <a:pos x="39" y="2"/>
                  </a:cxn>
                  <a:cxn ang="0">
                    <a:pos x="23" y="2"/>
                  </a:cxn>
                  <a:cxn ang="0">
                    <a:pos x="2" y="20"/>
                  </a:cxn>
                  <a:cxn ang="0">
                    <a:pos x="2" y="37"/>
                  </a:cxn>
                  <a:cxn ang="0">
                    <a:pos x="18" y="37"/>
                  </a:cxn>
                  <a:cxn ang="0">
                    <a:pos x="18" y="20"/>
                  </a:cxn>
                  <a:cxn ang="0">
                    <a:pos x="2" y="20"/>
                  </a:cxn>
                  <a:cxn ang="0">
                    <a:pos x="23" y="20"/>
                  </a:cxn>
                  <a:cxn ang="0">
                    <a:pos x="23" y="37"/>
                  </a:cxn>
                  <a:cxn ang="0">
                    <a:pos x="39" y="37"/>
                  </a:cxn>
                  <a:cxn ang="0">
                    <a:pos x="39" y="20"/>
                  </a:cxn>
                  <a:cxn ang="0">
                    <a:pos x="23" y="20"/>
                  </a:cxn>
                  <a:cxn ang="0">
                    <a:pos x="0" y="0"/>
                  </a:cxn>
                </a:cxnLst>
                <a:rect l="txL" t="txT" r="txR" b="txB"/>
                <a:pathLst>
                  <a:path w="42" h="41">
                    <a:moveTo>
                      <a:pt x="0" y="0"/>
                    </a:moveTo>
                    <a:lnTo>
                      <a:pt x="0" y="40"/>
                    </a:lnTo>
                    <a:lnTo>
                      <a:pt x="41" y="40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18"/>
                    </a:lnTo>
                    <a:lnTo>
                      <a:pt x="18" y="18"/>
                    </a:lnTo>
                    <a:lnTo>
                      <a:pt x="18" y="2"/>
                    </a:lnTo>
                    <a:lnTo>
                      <a:pt x="2" y="2"/>
                    </a:lnTo>
                    <a:lnTo>
                      <a:pt x="23" y="2"/>
                    </a:lnTo>
                    <a:lnTo>
                      <a:pt x="23" y="18"/>
                    </a:lnTo>
                    <a:lnTo>
                      <a:pt x="39" y="18"/>
                    </a:lnTo>
                    <a:lnTo>
                      <a:pt x="39" y="2"/>
                    </a:lnTo>
                    <a:lnTo>
                      <a:pt x="23" y="2"/>
                    </a:lnTo>
                    <a:lnTo>
                      <a:pt x="2" y="20"/>
                    </a:lnTo>
                    <a:lnTo>
                      <a:pt x="2" y="37"/>
                    </a:lnTo>
                    <a:lnTo>
                      <a:pt x="18" y="37"/>
                    </a:lnTo>
                    <a:lnTo>
                      <a:pt x="18" y="20"/>
                    </a:lnTo>
                    <a:lnTo>
                      <a:pt x="2" y="20"/>
                    </a:lnTo>
                    <a:lnTo>
                      <a:pt x="23" y="20"/>
                    </a:lnTo>
                    <a:lnTo>
                      <a:pt x="23" y="37"/>
                    </a:lnTo>
                    <a:lnTo>
                      <a:pt x="39" y="37"/>
                    </a:lnTo>
                    <a:lnTo>
                      <a:pt x="39" y="20"/>
                    </a:lnTo>
                    <a:lnTo>
                      <a:pt x="23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463" name="Rectangle 276"/>
              <p:cNvSpPr/>
              <p:nvPr/>
            </p:nvSpPr>
            <p:spPr>
              <a:xfrm>
                <a:off x="5640" y="1099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64" name="Rectangle 277"/>
              <p:cNvSpPr/>
              <p:nvPr/>
            </p:nvSpPr>
            <p:spPr>
              <a:xfrm>
                <a:off x="5636" y="1073"/>
                <a:ext cx="39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65" name="Rectangle 278"/>
              <p:cNvSpPr/>
              <p:nvPr/>
            </p:nvSpPr>
            <p:spPr>
              <a:xfrm>
                <a:off x="5640" y="1077"/>
                <a:ext cx="31" cy="16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66" name="Freeform 279"/>
              <p:cNvSpPr/>
              <p:nvPr/>
            </p:nvSpPr>
            <p:spPr>
              <a:xfrm>
                <a:off x="5634" y="1071"/>
                <a:ext cx="42" cy="41"/>
              </a:xfrm>
              <a:custGeom>
                <a:avLst/>
                <a:gdLst>
                  <a:gd name="txL" fmla="*/ 0 w 42"/>
                  <a:gd name="txT" fmla="*/ 0 h 41"/>
                  <a:gd name="txR" fmla="*/ 42 w 42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1" y="40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0"/>
                  </a:cxn>
                  <a:cxn ang="0">
                    <a:pos x="18" y="20"/>
                  </a:cxn>
                  <a:cxn ang="0">
                    <a:pos x="18" y="2"/>
                  </a:cxn>
                  <a:cxn ang="0">
                    <a:pos x="2" y="2"/>
                  </a:cxn>
                  <a:cxn ang="0">
                    <a:pos x="23" y="2"/>
                  </a:cxn>
                  <a:cxn ang="0">
                    <a:pos x="23" y="20"/>
                  </a:cxn>
                  <a:cxn ang="0">
                    <a:pos x="39" y="20"/>
                  </a:cxn>
                  <a:cxn ang="0">
                    <a:pos x="39" y="2"/>
                  </a:cxn>
                  <a:cxn ang="0">
                    <a:pos x="23" y="2"/>
                  </a:cxn>
                  <a:cxn ang="0">
                    <a:pos x="2" y="21"/>
                  </a:cxn>
                  <a:cxn ang="0">
                    <a:pos x="2" y="38"/>
                  </a:cxn>
                  <a:cxn ang="0">
                    <a:pos x="18" y="38"/>
                  </a:cxn>
                  <a:cxn ang="0">
                    <a:pos x="18" y="21"/>
                  </a:cxn>
                  <a:cxn ang="0">
                    <a:pos x="2" y="21"/>
                  </a:cxn>
                  <a:cxn ang="0">
                    <a:pos x="23" y="21"/>
                  </a:cxn>
                  <a:cxn ang="0">
                    <a:pos x="23" y="38"/>
                  </a:cxn>
                  <a:cxn ang="0">
                    <a:pos x="39" y="38"/>
                  </a:cxn>
                  <a:cxn ang="0">
                    <a:pos x="39" y="21"/>
                  </a:cxn>
                  <a:cxn ang="0">
                    <a:pos x="23" y="21"/>
                  </a:cxn>
                  <a:cxn ang="0">
                    <a:pos x="0" y="0"/>
                  </a:cxn>
                </a:cxnLst>
                <a:rect l="txL" t="txT" r="txR" b="txB"/>
                <a:pathLst>
                  <a:path w="42" h="41">
                    <a:moveTo>
                      <a:pt x="0" y="0"/>
                    </a:moveTo>
                    <a:lnTo>
                      <a:pt x="0" y="40"/>
                    </a:lnTo>
                    <a:lnTo>
                      <a:pt x="41" y="40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0"/>
                    </a:lnTo>
                    <a:lnTo>
                      <a:pt x="18" y="20"/>
                    </a:lnTo>
                    <a:lnTo>
                      <a:pt x="18" y="2"/>
                    </a:lnTo>
                    <a:lnTo>
                      <a:pt x="2" y="2"/>
                    </a:lnTo>
                    <a:lnTo>
                      <a:pt x="23" y="2"/>
                    </a:lnTo>
                    <a:lnTo>
                      <a:pt x="23" y="20"/>
                    </a:lnTo>
                    <a:lnTo>
                      <a:pt x="39" y="20"/>
                    </a:lnTo>
                    <a:lnTo>
                      <a:pt x="39" y="2"/>
                    </a:lnTo>
                    <a:lnTo>
                      <a:pt x="23" y="2"/>
                    </a:lnTo>
                    <a:lnTo>
                      <a:pt x="2" y="21"/>
                    </a:lnTo>
                    <a:lnTo>
                      <a:pt x="2" y="38"/>
                    </a:lnTo>
                    <a:lnTo>
                      <a:pt x="18" y="38"/>
                    </a:lnTo>
                    <a:lnTo>
                      <a:pt x="18" y="21"/>
                    </a:lnTo>
                    <a:lnTo>
                      <a:pt x="2" y="21"/>
                    </a:lnTo>
                    <a:lnTo>
                      <a:pt x="23" y="21"/>
                    </a:lnTo>
                    <a:lnTo>
                      <a:pt x="23" y="38"/>
                    </a:lnTo>
                    <a:lnTo>
                      <a:pt x="39" y="38"/>
                    </a:lnTo>
                    <a:lnTo>
                      <a:pt x="39" y="21"/>
                    </a:lnTo>
                    <a:lnTo>
                      <a:pt x="23" y="2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467" name="Rectangle 280"/>
              <p:cNvSpPr/>
              <p:nvPr/>
            </p:nvSpPr>
            <p:spPr>
              <a:xfrm>
                <a:off x="5852" y="1099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68" name="Rectangle 281"/>
              <p:cNvSpPr/>
              <p:nvPr/>
            </p:nvSpPr>
            <p:spPr>
              <a:xfrm>
                <a:off x="5848" y="1072"/>
                <a:ext cx="38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69" name="Rectangle 282"/>
              <p:cNvSpPr/>
              <p:nvPr/>
            </p:nvSpPr>
            <p:spPr>
              <a:xfrm>
                <a:off x="5852" y="1076"/>
                <a:ext cx="30" cy="16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70" name="Freeform 283"/>
              <p:cNvSpPr/>
              <p:nvPr/>
            </p:nvSpPr>
            <p:spPr>
              <a:xfrm>
                <a:off x="5847" y="1071"/>
                <a:ext cx="41" cy="41"/>
              </a:xfrm>
              <a:custGeom>
                <a:avLst/>
                <a:gdLst>
                  <a:gd name="txL" fmla="*/ 0 w 41"/>
                  <a:gd name="txT" fmla="*/ 0 h 41"/>
                  <a:gd name="txR" fmla="*/ 41 w 41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0" y="40"/>
                  </a:cxn>
                  <a:cxn ang="0">
                    <a:pos x="40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8"/>
                  </a:cxn>
                  <a:cxn ang="0">
                    <a:pos x="16" y="18"/>
                  </a:cxn>
                  <a:cxn ang="0">
                    <a:pos x="16" y="1"/>
                  </a:cxn>
                  <a:cxn ang="0">
                    <a:pos x="1" y="1"/>
                  </a:cxn>
                  <a:cxn ang="0">
                    <a:pos x="22" y="1"/>
                  </a:cxn>
                  <a:cxn ang="0">
                    <a:pos x="22" y="18"/>
                  </a:cxn>
                  <a:cxn ang="0">
                    <a:pos x="37" y="18"/>
                  </a:cxn>
                  <a:cxn ang="0">
                    <a:pos x="37" y="1"/>
                  </a:cxn>
                  <a:cxn ang="0">
                    <a:pos x="22" y="1"/>
                  </a:cxn>
                  <a:cxn ang="0">
                    <a:pos x="1" y="20"/>
                  </a:cxn>
                  <a:cxn ang="0">
                    <a:pos x="1" y="37"/>
                  </a:cxn>
                  <a:cxn ang="0">
                    <a:pos x="16" y="37"/>
                  </a:cxn>
                  <a:cxn ang="0">
                    <a:pos x="16" y="20"/>
                  </a:cxn>
                  <a:cxn ang="0">
                    <a:pos x="1" y="20"/>
                  </a:cxn>
                  <a:cxn ang="0">
                    <a:pos x="22" y="20"/>
                  </a:cxn>
                  <a:cxn ang="0">
                    <a:pos x="22" y="37"/>
                  </a:cxn>
                  <a:cxn ang="0">
                    <a:pos x="37" y="37"/>
                  </a:cxn>
                  <a:cxn ang="0">
                    <a:pos x="37" y="20"/>
                  </a:cxn>
                  <a:cxn ang="0">
                    <a:pos x="22" y="20"/>
                  </a:cxn>
                  <a:cxn ang="0">
                    <a:pos x="0" y="0"/>
                  </a:cxn>
                </a:cxnLst>
                <a:rect l="txL" t="txT" r="txR" b="txB"/>
                <a:pathLst>
                  <a:path w="41" h="41">
                    <a:moveTo>
                      <a:pt x="0" y="0"/>
                    </a:moveTo>
                    <a:lnTo>
                      <a:pt x="0" y="40"/>
                    </a:lnTo>
                    <a:lnTo>
                      <a:pt x="40" y="40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18"/>
                    </a:lnTo>
                    <a:lnTo>
                      <a:pt x="16" y="18"/>
                    </a:lnTo>
                    <a:lnTo>
                      <a:pt x="16" y="1"/>
                    </a:lnTo>
                    <a:lnTo>
                      <a:pt x="1" y="1"/>
                    </a:lnTo>
                    <a:lnTo>
                      <a:pt x="22" y="1"/>
                    </a:lnTo>
                    <a:lnTo>
                      <a:pt x="22" y="18"/>
                    </a:lnTo>
                    <a:lnTo>
                      <a:pt x="37" y="18"/>
                    </a:lnTo>
                    <a:lnTo>
                      <a:pt x="37" y="1"/>
                    </a:lnTo>
                    <a:lnTo>
                      <a:pt x="22" y="1"/>
                    </a:lnTo>
                    <a:lnTo>
                      <a:pt x="1" y="20"/>
                    </a:lnTo>
                    <a:lnTo>
                      <a:pt x="1" y="37"/>
                    </a:lnTo>
                    <a:lnTo>
                      <a:pt x="16" y="37"/>
                    </a:lnTo>
                    <a:lnTo>
                      <a:pt x="16" y="20"/>
                    </a:lnTo>
                    <a:lnTo>
                      <a:pt x="1" y="20"/>
                    </a:lnTo>
                    <a:lnTo>
                      <a:pt x="22" y="20"/>
                    </a:lnTo>
                    <a:lnTo>
                      <a:pt x="22" y="37"/>
                    </a:lnTo>
                    <a:lnTo>
                      <a:pt x="37" y="37"/>
                    </a:lnTo>
                    <a:lnTo>
                      <a:pt x="37" y="20"/>
                    </a:lnTo>
                    <a:lnTo>
                      <a:pt x="22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471" name="Rectangle 284"/>
              <p:cNvSpPr/>
              <p:nvPr/>
            </p:nvSpPr>
            <p:spPr>
              <a:xfrm>
                <a:off x="5799" y="1099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72" name="Rectangle 285"/>
              <p:cNvSpPr/>
              <p:nvPr/>
            </p:nvSpPr>
            <p:spPr>
              <a:xfrm>
                <a:off x="5795" y="1072"/>
                <a:ext cx="39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73" name="Rectangle 286"/>
              <p:cNvSpPr/>
              <p:nvPr/>
            </p:nvSpPr>
            <p:spPr>
              <a:xfrm>
                <a:off x="5799" y="1076"/>
                <a:ext cx="31" cy="16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74" name="Freeform 287"/>
              <p:cNvSpPr/>
              <p:nvPr/>
            </p:nvSpPr>
            <p:spPr>
              <a:xfrm>
                <a:off x="5793" y="1071"/>
                <a:ext cx="42" cy="41"/>
              </a:xfrm>
              <a:custGeom>
                <a:avLst/>
                <a:gdLst>
                  <a:gd name="txL" fmla="*/ 0 w 42"/>
                  <a:gd name="txT" fmla="*/ 0 h 41"/>
                  <a:gd name="txR" fmla="*/ 42 w 42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1" y="40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8"/>
                  </a:cxn>
                  <a:cxn ang="0">
                    <a:pos x="16" y="18"/>
                  </a:cxn>
                  <a:cxn ang="0">
                    <a:pos x="16" y="1"/>
                  </a:cxn>
                  <a:cxn ang="0">
                    <a:pos x="1" y="1"/>
                  </a:cxn>
                  <a:cxn ang="0">
                    <a:pos x="22" y="1"/>
                  </a:cxn>
                  <a:cxn ang="0">
                    <a:pos x="22" y="18"/>
                  </a:cxn>
                  <a:cxn ang="0">
                    <a:pos x="38" y="18"/>
                  </a:cxn>
                  <a:cxn ang="0">
                    <a:pos x="38" y="1"/>
                  </a:cxn>
                  <a:cxn ang="0">
                    <a:pos x="22" y="1"/>
                  </a:cxn>
                  <a:cxn ang="0">
                    <a:pos x="1" y="20"/>
                  </a:cxn>
                  <a:cxn ang="0">
                    <a:pos x="1" y="37"/>
                  </a:cxn>
                  <a:cxn ang="0">
                    <a:pos x="16" y="37"/>
                  </a:cxn>
                  <a:cxn ang="0">
                    <a:pos x="16" y="20"/>
                  </a:cxn>
                  <a:cxn ang="0">
                    <a:pos x="1" y="20"/>
                  </a:cxn>
                  <a:cxn ang="0">
                    <a:pos x="22" y="20"/>
                  </a:cxn>
                  <a:cxn ang="0">
                    <a:pos x="22" y="37"/>
                  </a:cxn>
                  <a:cxn ang="0">
                    <a:pos x="38" y="37"/>
                  </a:cxn>
                  <a:cxn ang="0">
                    <a:pos x="38" y="20"/>
                  </a:cxn>
                  <a:cxn ang="0">
                    <a:pos x="22" y="20"/>
                  </a:cxn>
                  <a:cxn ang="0">
                    <a:pos x="0" y="0"/>
                  </a:cxn>
                </a:cxnLst>
                <a:rect l="txL" t="txT" r="txR" b="txB"/>
                <a:pathLst>
                  <a:path w="42" h="41">
                    <a:moveTo>
                      <a:pt x="0" y="0"/>
                    </a:moveTo>
                    <a:lnTo>
                      <a:pt x="0" y="40"/>
                    </a:lnTo>
                    <a:lnTo>
                      <a:pt x="41" y="40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18"/>
                    </a:lnTo>
                    <a:lnTo>
                      <a:pt x="16" y="18"/>
                    </a:lnTo>
                    <a:lnTo>
                      <a:pt x="16" y="1"/>
                    </a:lnTo>
                    <a:lnTo>
                      <a:pt x="1" y="1"/>
                    </a:lnTo>
                    <a:lnTo>
                      <a:pt x="22" y="1"/>
                    </a:lnTo>
                    <a:lnTo>
                      <a:pt x="22" y="18"/>
                    </a:lnTo>
                    <a:lnTo>
                      <a:pt x="38" y="18"/>
                    </a:lnTo>
                    <a:lnTo>
                      <a:pt x="38" y="1"/>
                    </a:lnTo>
                    <a:lnTo>
                      <a:pt x="22" y="1"/>
                    </a:lnTo>
                    <a:lnTo>
                      <a:pt x="1" y="20"/>
                    </a:lnTo>
                    <a:lnTo>
                      <a:pt x="1" y="37"/>
                    </a:lnTo>
                    <a:lnTo>
                      <a:pt x="16" y="37"/>
                    </a:lnTo>
                    <a:lnTo>
                      <a:pt x="16" y="20"/>
                    </a:lnTo>
                    <a:lnTo>
                      <a:pt x="1" y="20"/>
                    </a:lnTo>
                    <a:lnTo>
                      <a:pt x="22" y="20"/>
                    </a:lnTo>
                    <a:lnTo>
                      <a:pt x="22" y="37"/>
                    </a:lnTo>
                    <a:lnTo>
                      <a:pt x="38" y="37"/>
                    </a:lnTo>
                    <a:lnTo>
                      <a:pt x="38" y="20"/>
                    </a:lnTo>
                    <a:lnTo>
                      <a:pt x="22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475" name="Rectangle 288"/>
              <p:cNvSpPr/>
              <p:nvPr/>
            </p:nvSpPr>
            <p:spPr>
              <a:xfrm>
                <a:off x="5903" y="1027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76" name="Rectangle 289"/>
              <p:cNvSpPr/>
              <p:nvPr/>
            </p:nvSpPr>
            <p:spPr>
              <a:xfrm>
                <a:off x="5899" y="1000"/>
                <a:ext cx="38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77" name="Rectangle 290"/>
              <p:cNvSpPr/>
              <p:nvPr/>
            </p:nvSpPr>
            <p:spPr>
              <a:xfrm>
                <a:off x="5903" y="1004"/>
                <a:ext cx="30" cy="16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78" name="Freeform 291"/>
              <p:cNvSpPr/>
              <p:nvPr/>
            </p:nvSpPr>
            <p:spPr>
              <a:xfrm>
                <a:off x="5897" y="999"/>
                <a:ext cx="43" cy="41"/>
              </a:xfrm>
              <a:custGeom>
                <a:avLst/>
                <a:gdLst>
                  <a:gd name="txL" fmla="*/ 0 w 43"/>
                  <a:gd name="txT" fmla="*/ 0 h 41"/>
                  <a:gd name="txR" fmla="*/ 43 w 43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2" y="40"/>
                  </a:cxn>
                  <a:cxn ang="0">
                    <a:pos x="42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8"/>
                  </a:cxn>
                  <a:cxn ang="0">
                    <a:pos x="17" y="18"/>
                  </a:cxn>
                  <a:cxn ang="0">
                    <a:pos x="17" y="1"/>
                  </a:cxn>
                  <a:cxn ang="0">
                    <a:pos x="1" y="1"/>
                  </a:cxn>
                  <a:cxn ang="0">
                    <a:pos x="22" y="1"/>
                  </a:cxn>
                  <a:cxn ang="0">
                    <a:pos x="22" y="18"/>
                  </a:cxn>
                  <a:cxn ang="0">
                    <a:pos x="39" y="18"/>
                  </a:cxn>
                  <a:cxn ang="0">
                    <a:pos x="39" y="1"/>
                  </a:cxn>
                  <a:cxn ang="0">
                    <a:pos x="22" y="1"/>
                  </a:cxn>
                  <a:cxn ang="0">
                    <a:pos x="1" y="20"/>
                  </a:cxn>
                  <a:cxn ang="0">
                    <a:pos x="1" y="37"/>
                  </a:cxn>
                  <a:cxn ang="0">
                    <a:pos x="17" y="37"/>
                  </a:cxn>
                  <a:cxn ang="0">
                    <a:pos x="17" y="20"/>
                  </a:cxn>
                  <a:cxn ang="0">
                    <a:pos x="1" y="20"/>
                  </a:cxn>
                  <a:cxn ang="0">
                    <a:pos x="22" y="20"/>
                  </a:cxn>
                  <a:cxn ang="0">
                    <a:pos x="22" y="37"/>
                  </a:cxn>
                  <a:cxn ang="0">
                    <a:pos x="39" y="37"/>
                  </a:cxn>
                  <a:cxn ang="0">
                    <a:pos x="39" y="20"/>
                  </a:cxn>
                  <a:cxn ang="0">
                    <a:pos x="22" y="20"/>
                  </a:cxn>
                  <a:cxn ang="0">
                    <a:pos x="0" y="0"/>
                  </a:cxn>
                </a:cxnLst>
                <a:rect l="txL" t="txT" r="txR" b="txB"/>
                <a:pathLst>
                  <a:path w="43" h="41">
                    <a:moveTo>
                      <a:pt x="0" y="0"/>
                    </a:moveTo>
                    <a:lnTo>
                      <a:pt x="0" y="40"/>
                    </a:lnTo>
                    <a:lnTo>
                      <a:pt x="42" y="40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18"/>
                    </a:lnTo>
                    <a:lnTo>
                      <a:pt x="17" y="18"/>
                    </a:lnTo>
                    <a:lnTo>
                      <a:pt x="17" y="1"/>
                    </a:lnTo>
                    <a:lnTo>
                      <a:pt x="1" y="1"/>
                    </a:lnTo>
                    <a:lnTo>
                      <a:pt x="22" y="1"/>
                    </a:lnTo>
                    <a:lnTo>
                      <a:pt x="22" y="18"/>
                    </a:lnTo>
                    <a:lnTo>
                      <a:pt x="39" y="18"/>
                    </a:lnTo>
                    <a:lnTo>
                      <a:pt x="39" y="1"/>
                    </a:lnTo>
                    <a:lnTo>
                      <a:pt x="22" y="1"/>
                    </a:lnTo>
                    <a:lnTo>
                      <a:pt x="1" y="20"/>
                    </a:lnTo>
                    <a:lnTo>
                      <a:pt x="1" y="37"/>
                    </a:lnTo>
                    <a:lnTo>
                      <a:pt x="17" y="37"/>
                    </a:lnTo>
                    <a:lnTo>
                      <a:pt x="17" y="20"/>
                    </a:lnTo>
                    <a:lnTo>
                      <a:pt x="1" y="20"/>
                    </a:lnTo>
                    <a:lnTo>
                      <a:pt x="22" y="20"/>
                    </a:lnTo>
                    <a:lnTo>
                      <a:pt x="22" y="37"/>
                    </a:lnTo>
                    <a:lnTo>
                      <a:pt x="39" y="37"/>
                    </a:lnTo>
                    <a:lnTo>
                      <a:pt x="39" y="20"/>
                    </a:lnTo>
                    <a:lnTo>
                      <a:pt x="22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479" name="Rectangle 292"/>
              <p:cNvSpPr/>
              <p:nvPr/>
            </p:nvSpPr>
            <p:spPr>
              <a:xfrm>
                <a:off x="5746" y="1027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80" name="Rectangle 293"/>
              <p:cNvSpPr/>
              <p:nvPr/>
            </p:nvSpPr>
            <p:spPr>
              <a:xfrm>
                <a:off x="5742" y="1001"/>
                <a:ext cx="39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81" name="Rectangle 294"/>
              <p:cNvSpPr/>
              <p:nvPr/>
            </p:nvSpPr>
            <p:spPr>
              <a:xfrm>
                <a:off x="5746" y="1005"/>
                <a:ext cx="31" cy="17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82" name="Freeform 295"/>
              <p:cNvSpPr/>
              <p:nvPr/>
            </p:nvSpPr>
            <p:spPr>
              <a:xfrm>
                <a:off x="5740" y="999"/>
                <a:ext cx="42" cy="41"/>
              </a:xfrm>
              <a:custGeom>
                <a:avLst/>
                <a:gdLst>
                  <a:gd name="txL" fmla="*/ 0 w 42"/>
                  <a:gd name="txT" fmla="*/ 0 h 41"/>
                  <a:gd name="txR" fmla="*/ 42 w 42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1" y="40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0"/>
                  </a:cxn>
                  <a:cxn ang="0">
                    <a:pos x="17" y="20"/>
                  </a:cxn>
                  <a:cxn ang="0">
                    <a:pos x="17" y="2"/>
                  </a:cxn>
                  <a:cxn ang="0">
                    <a:pos x="2" y="2"/>
                  </a:cxn>
                  <a:cxn ang="0">
                    <a:pos x="24" y="2"/>
                  </a:cxn>
                  <a:cxn ang="0">
                    <a:pos x="24" y="20"/>
                  </a:cxn>
                  <a:cxn ang="0">
                    <a:pos x="38" y="20"/>
                  </a:cxn>
                  <a:cxn ang="0">
                    <a:pos x="38" y="2"/>
                  </a:cxn>
                  <a:cxn ang="0">
                    <a:pos x="24" y="2"/>
                  </a:cxn>
                  <a:cxn ang="0">
                    <a:pos x="2" y="21"/>
                  </a:cxn>
                  <a:cxn ang="0">
                    <a:pos x="2" y="37"/>
                  </a:cxn>
                  <a:cxn ang="0">
                    <a:pos x="17" y="37"/>
                  </a:cxn>
                  <a:cxn ang="0">
                    <a:pos x="17" y="21"/>
                  </a:cxn>
                  <a:cxn ang="0">
                    <a:pos x="2" y="21"/>
                  </a:cxn>
                  <a:cxn ang="0">
                    <a:pos x="24" y="21"/>
                  </a:cxn>
                  <a:cxn ang="0">
                    <a:pos x="24" y="37"/>
                  </a:cxn>
                  <a:cxn ang="0">
                    <a:pos x="38" y="37"/>
                  </a:cxn>
                  <a:cxn ang="0">
                    <a:pos x="38" y="21"/>
                  </a:cxn>
                  <a:cxn ang="0">
                    <a:pos x="24" y="21"/>
                  </a:cxn>
                  <a:cxn ang="0">
                    <a:pos x="0" y="0"/>
                  </a:cxn>
                </a:cxnLst>
                <a:rect l="txL" t="txT" r="txR" b="txB"/>
                <a:pathLst>
                  <a:path w="42" h="41">
                    <a:moveTo>
                      <a:pt x="0" y="0"/>
                    </a:moveTo>
                    <a:lnTo>
                      <a:pt x="0" y="40"/>
                    </a:lnTo>
                    <a:lnTo>
                      <a:pt x="41" y="40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0"/>
                    </a:lnTo>
                    <a:lnTo>
                      <a:pt x="17" y="20"/>
                    </a:lnTo>
                    <a:lnTo>
                      <a:pt x="17" y="2"/>
                    </a:lnTo>
                    <a:lnTo>
                      <a:pt x="2" y="2"/>
                    </a:lnTo>
                    <a:lnTo>
                      <a:pt x="24" y="2"/>
                    </a:lnTo>
                    <a:lnTo>
                      <a:pt x="24" y="20"/>
                    </a:lnTo>
                    <a:lnTo>
                      <a:pt x="38" y="20"/>
                    </a:lnTo>
                    <a:lnTo>
                      <a:pt x="38" y="2"/>
                    </a:lnTo>
                    <a:lnTo>
                      <a:pt x="24" y="2"/>
                    </a:lnTo>
                    <a:lnTo>
                      <a:pt x="2" y="21"/>
                    </a:lnTo>
                    <a:lnTo>
                      <a:pt x="2" y="37"/>
                    </a:lnTo>
                    <a:lnTo>
                      <a:pt x="17" y="37"/>
                    </a:lnTo>
                    <a:lnTo>
                      <a:pt x="17" y="21"/>
                    </a:lnTo>
                    <a:lnTo>
                      <a:pt x="2" y="21"/>
                    </a:lnTo>
                    <a:lnTo>
                      <a:pt x="24" y="21"/>
                    </a:lnTo>
                    <a:lnTo>
                      <a:pt x="24" y="37"/>
                    </a:lnTo>
                    <a:lnTo>
                      <a:pt x="38" y="37"/>
                    </a:lnTo>
                    <a:lnTo>
                      <a:pt x="38" y="21"/>
                    </a:lnTo>
                    <a:lnTo>
                      <a:pt x="24" y="2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483" name="Rectangle 296"/>
              <p:cNvSpPr/>
              <p:nvPr/>
            </p:nvSpPr>
            <p:spPr>
              <a:xfrm>
                <a:off x="5693" y="1027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84" name="Rectangle 297"/>
              <p:cNvSpPr/>
              <p:nvPr/>
            </p:nvSpPr>
            <p:spPr>
              <a:xfrm>
                <a:off x="5689" y="1001"/>
                <a:ext cx="39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85" name="Rectangle 298"/>
              <p:cNvSpPr/>
              <p:nvPr/>
            </p:nvSpPr>
            <p:spPr>
              <a:xfrm>
                <a:off x="5693" y="1005"/>
                <a:ext cx="31" cy="17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86" name="Freeform 299"/>
              <p:cNvSpPr/>
              <p:nvPr/>
            </p:nvSpPr>
            <p:spPr>
              <a:xfrm>
                <a:off x="5688" y="999"/>
                <a:ext cx="41" cy="41"/>
              </a:xfrm>
              <a:custGeom>
                <a:avLst/>
                <a:gdLst>
                  <a:gd name="txL" fmla="*/ 0 w 41"/>
                  <a:gd name="txT" fmla="*/ 0 h 41"/>
                  <a:gd name="txR" fmla="*/ 41 w 41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0" y="40"/>
                  </a:cxn>
                  <a:cxn ang="0">
                    <a:pos x="4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0"/>
                  </a:cxn>
                  <a:cxn ang="0">
                    <a:pos x="17" y="20"/>
                  </a:cxn>
                  <a:cxn ang="0">
                    <a:pos x="17" y="2"/>
                  </a:cxn>
                  <a:cxn ang="0">
                    <a:pos x="2" y="2"/>
                  </a:cxn>
                  <a:cxn ang="0">
                    <a:pos x="23" y="2"/>
                  </a:cxn>
                  <a:cxn ang="0">
                    <a:pos x="23" y="20"/>
                  </a:cxn>
                  <a:cxn ang="0">
                    <a:pos x="38" y="20"/>
                  </a:cxn>
                  <a:cxn ang="0">
                    <a:pos x="38" y="2"/>
                  </a:cxn>
                  <a:cxn ang="0">
                    <a:pos x="23" y="2"/>
                  </a:cxn>
                  <a:cxn ang="0">
                    <a:pos x="2" y="21"/>
                  </a:cxn>
                  <a:cxn ang="0">
                    <a:pos x="2" y="37"/>
                  </a:cxn>
                  <a:cxn ang="0">
                    <a:pos x="17" y="37"/>
                  </a:cxn>
                  <a:cxn ang="0">
                    <a:pos x="17" y="21"/>
                  </a:cxn>
                  <a:cxn ang="0">
                    <a:pos x="2" y="21"/>
                  </a:cxn>
                  <a:cxn ang="0">
                    <a:pos x="23" y="21"/>
                  </a:cxn>
                  <a:cxn ang="0">
                    <a:pos x="23" y="37"/>
                  </a:cxn>
                  <a:cxn ang="0">
                    <a:pos x="38" y="37"/>
                  </a:cxn>
                  <a:cxn ang="0">
                    <a:pos x="38" y="21"/>
                  </a:cxn>
                  <a:cxn ang="0">
                    <a:pos x="23" y="21"/>
                  </a:cxn>
                  <a:cxn ang="0">
                    <a:pos x="0" y="0"/>
                  </a:cxn>
                </a:cxnLst>
                <a:rect l="txL" t="txT" r="txR" b="txB"/>
                <a:pathLst>
                  <a:path w="41" h="41">
                    <a:moveTo>
                      <a:pt x="0" y="0"/>
                    </a:moveTo>
                    <a:lnTo>
                      <a:pt x="0" y="40"/>
                    </a:lnTo>
                    <a:lnTo>
                      <a:pt x="40" y="40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0"/>
                    </a:lnTo>
                    <a:lnTo>
                      <a:pt x="17" y="20"/>
                    </a:lnTo>
                    <a:lnTo>
                      <a:pt x="17" y="2"/>
                    </a:lnTo>
                    <a:lnTo>
                      <a:pt x="2" y="2"/>
                    </a:lnTo>
                    <a:lnTo>
                      <a:pt x="23" y="2"/>
                    </a:lnTo>
                    <a:lnTo>
                      <a:pt x="23" y="20"/>
                    </a:lnTo>
                    <a:lnTo>
                      <a:pt x="38" y="20"/>
                    </a:lnTo>
                    <a:lnTo>
                      <a:pt x="38" y="2"/>
                    </a:lnTo>
                    <a:lnTo>
                      <a:pt x="23" y="2"/>
                    </a:lnTo>
                    <a:lnTo>
                      <a:pt x="2" y="21"/>
                    </a:lnTo>
                    <a:lnTo>
                      <a:pt x="2" y="37"/>
                    </a:lnTo>
                    <a:lnTo>
                      <a:pt x="17" y="37"/>
                    </a:lnTo>
                    <a:lnTo>
                      <a:pt x="17" y="21"/>
                    </a:lnTo>
                    <a:lnTo>
                      <a:pt x="2" y="21"/>
                    </a:lnTo>
                    <a:lnTo>
                      <a:pt x="23" y="21"/>
                    </a:lnTo>
                    <a:lnTo>
                      <a:pt x="23" y="37"/>
                    </a:lnTo>
                    <a:lnTo>
                      <a:pt x="38" y="37"/>
                    </a:lnTo>
                    <a:lnTo>
                      <a:pt x="38" y="21"/>
                    </a:lnTo>
                    <a:lnTo>
                      <a:pt x="23" y="2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487" name="Rectangle 300"/>
              <p:cNvSpPr/>
              <p:nvPr/>
            </p:nvSpPr>
            <p:spPr>
              <a:xfrm>
                <a:off x="5852" y="1027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88" name="Rectangle 301"/>
              <p:cNvSpPr/>
              <p:nvPr/>
            </p:nvSpPr>
            <p:spPr>
              <a:xfrm>
                <a:off x="5848" y="1000"/>
                <a:ext cx="39" cy="24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89" name="Rectangle 302"/>
              <p:cNvSpPr/>
              <p:nvPr/>
            </p:nvSpPr>
            <p:spPr>
              <a:xfrm>
                <a:off x="5852" y="1004"/>
                <a:ext cx="31" cy="18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90" name="Freeform 303"/>
              <p:cNvSpPr/>
              <p:nvPr/>
            </p:nvSpPr>
            <p:spPr>
              <a:xfrm>
                <a:off x="5847" y="999"/>
                <a:ext cx="41" cy="41"/>
              </a:xfrm>
              <a:custGeom>
                <a:avLst/>
                <a:gdLst>
                  <a:gd name="txL" fmla="*/ 0 w 41"/>
                  <a:gd name="txT" fmla="*/ 0 h 41"/>
                  <a:gd name="txR" fmla="*/ 41 w 41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0" y="40"/>
                  </a:cxn>
                  <a:cxn ang="0">
                    <a:pos x="40" y="0"/>
                  </a:cxn>
                  <a:cxn ang="0">
                    <a:pos x="0" y="0"/>
                  </a:cxn>
                  <a:cxn ang="0">
                    <a:pos x="1" y="2"/>
                  </a:cxn>
                  <a:cxn ang="0">
                    <a:pos x="1" y="20"/>
                  </a:cxn>
                  <a:cxn ang="0">
                    <a:pos x="16" y="20"/>
                  </a:cxn>
                  <a:cxn ang="0">
                    <a:pos x="16" y="2"/>
                  </a:cxn>
                  <a:cxn ang="0">
                    <a:pos x="1" y="2"/>
                  </a:cxn>
                  <a:cxn ang="0">
                    <a:pos x="22" y="2"/>
                  </a:cxn>
                  <a:cxn ang="0">
                    <a:pos x="22" y="20"/>
                  </a:cxn>
                  <a:cxn ang="0">
                    <a:pos x="37" y="20"/>
                  </a:cxn>
                  <a:cxn ang="0">
                    <a:pos x="37" y="2"/>
                  </a:cxn>
                  <a:cxn ang="0">
                    <a:pos x="22" y="2"/>
                  </a:cxn>
                  <a:cxn ang="0">
                    <a:pos x="1" y="20"/>
                  </a:cxn>
                  <a:cxn ang="0">
                    <a:pos x="1" y="37"/>
                  </a:cxn>
                  <a:cxn ang="0">
                    <a:pos x="16" y="37"/>
                  </a:cxn>
                  <a:cxn ang="0">
                    <a:pos x="16" y="20"/>
                  </a:cxn>
                  <a:cxn ang="0">
                    <a:pos x="1" y="20"/>
                  </a:cxn>
                  <a:cxn ang="0">
                    <a:pos x="22" y="20"/>
                  </a:cxn>
                  <a:cxn ang="0">
                    <a:pos x="22" y="37"/>
                  </a:cxn>
                  <a:cxn ang="0">
                    <a:pos x="37" y="37"/>
                  </a:cxn>
                  <a:cxn ang="0">
                    <a:pos x="37" y="20"/>
                  </a:cxn>
                  <a:cxn ang="0">
                    <a:pos x="22" y="20"/>
                  </a:cxn>
                  <a:cxn ang="0">
                    <a:pos x="0" y="0"/>
                  </a:cxn>
                </a:cxnLst>
                <a:rect l="txL" t="txT" r="txR" b="txB"/>
                <a:pathLst>
                  <a:path w="41" h="41">
                    <a:moveTo>
                      <a:pt x="0" y="0"/>
                    </a:moveTo>
                    <a:lnTo>
                      <a:pt x="0" y="40"/>
                    </a:lnTo>
                    <a:lnTo>
                      <a:pt x="40" y="40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20"/>
                    </a:lnTo>
                    <a:lnTo>
                      <a:pt x="16" y="20"/>
                    </a:lnTo>
                    <a:lnTo>
                      <a:pt x="16" y="2"/>
                    </a:lnTo>
                    <a:lnTo>
                      <a:pt x="1" y="2"/>
                    </a:lnTo>
                    <a:lnTo>
                      <a:pt x="22" y="2"/>
                    </a:lnTo>
                    <a:lnTo>
                      <a:pt x="22" y="20"/>
                    </a:lnTo>
                    <a:lnTo>
                      <a:pt x="37" y="20"/>
                    </a:lnTo>
                    <a:lnTo>
                      <a:pt x="37" y="2"/>
                    </a:lnTo>
                    <a:lnTo>
                      <a:pt x="22" y="2"/>
                    </a:lnTo>
                    <a:lnTo>
                      <a:pt x="1" y="20"/>
                    </a:lnTo>
                    <a:lnTo>
                      <a:pt x="1" y="37"/>
                    </a:lnTo>
                    <a:lnTo>
                      <a:pt x="16" y="37"/>
                    </a:lnTo>
                    <a:lnTo>
                      <a:pt x="16" y="20"/>
                    </a:lnTo>
                    <a:lnTo>
                      <a:pt x="1" y="20"/>
                    </a:lnTo>
                    <a:lnTo>
                      <a:pt x="22" y="20"/>
                    </a:lnTo>
                    <a:lnTo>
                      <a:pt x="22" y="37"/>
                    </a:lnTo>
                    <a:lnTo>
                      <a:pt x="37" y="37"/>
                    </a:lnTo>
                    <a:lnTo>
                      <a:pt x="37" y="20"/>
                    </a:lnTo>
                    <a:lnTo>
                      <a:pt x="22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491" name="Rectangle 304"/>
              <p:cNvSpPr/>
              <p:nvPr/>
            </p:nvSpPr>
            <p:spPr>
              <a:xfrm>
                <a:off x="5799" y="1027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92" name="Rectangle 305"/>
              <p:cNvSpPr/>
              <p:nvPr/>
            </p:nvSpPr>
            <p:spPr>
              <a:xfrm>
                <a:off x="5795" y="1000"/>
                <a:ext cx="39" cy="24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93" name="Rectangle 306"/>
              <p:cNvSpPr/>
              <p:nvPr/>
            </p:nvSpPr>
            <p:spPr>
              <a:xfrm>
                <a:off x="5799" y="1004"/>
                <a:ext cx="31" cy="18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94" name="Freeform 307"/>
              <p:cNvSpPr/>
              <p:nvPr/>
            </p:nvSpPr>
            <p:spPr>
              <a:xfrm>
                <a:off x="5793" y="999"/>
                <a:ext cx="42" cy="41"/>
              </a:xfrm>
              <a:custGeom>
                <a:avLst/>
                <a:gdLst>
                  <a:gd name="txL" fmla="*/ 0 w 42"/>
                  <a:gd name="txT" fmla="*/ 0 h 41"/>
                  <a:gd name="txR" fmla="*/ 42 w 42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1" y="40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0"/>
                  </a:cxn>
                  <a:cxn ang="0">
                    <a:pos x="18" y="20"/>
                  </a:cxn>
                  <a:cxn ang="0">
                    <a:pos x="18" y="2"/>
                  </a:cxn>
                  <a:cxn ang="0">
                    <a:pos x="2" y="2"/>
                  </a:cxn>
                  <a:cxn ang="0">
                    <a:pos x="24" y="2"/>
                  </a:cxn>
                  <a:cxn ang="0">
                    <a:pos x="24" y="20"/>
                  </a:cxn>
                  <a:cxn ang="0">
                    <a:pos x="39" y="20"/>
                  </a:cxn>
                  <a:cxn ang="0">
                    <a:pos x="39" y="2"/>
                  </a:cxn>
                  <a:cxn ang="0">
                    <a:pos x="24" y="2"/>
                  </a:cxn>
                  <a:cxn ang="0">
                    <a:pos x="2" y="20"/>
                  </a:cxn>
                  <a:cxn ang="0">
                    <a:pos x="2" y="37"/>
                  </a:cxn>
                  <a:cxn ang="0">
                    <a:pos x="18" y="37"/>
                  </a:cxn>
                  <a:cxn ang="0">
                    <a:pos x="18" y="20"/>
                  </a:cxn>
                  <a:cxn ang="0">
                    <a:pos x="2" y="20"/>
                  </a:cxn>
                  <a:cxn ang="0">
                    <a:pos x="24" y="20"/>
                  </a:cxn>
                  <a:cxn ang="0">
                    <a:pos x="24" y="37"/>
                  </a:cxn>
                  <a:cxn ang="0">
                    <a:pos x="39" y="37"/>
                  </a:cxn>
                  <a:cxn ang="0">
                    <a:pos x="39" y="20"/>
                  </a:cxn>
                  <a:cxn ang="0">
                    <a:pos x="24" y="20"/>
                  </a:cxn>
                  <a:cxn ang="0">
                    <a:pos x="0" y="0"/>
                  </a:cxn>
                </a:cxnLst>
                <a:rect l="txL" t="txT" r="txR" b="txB"/>
                <a:pathLst>
                  <a:path w="42" h="41">
                    <a:moveTo>
                      <a:pt x="0" y="0"/>
                    </a:moveTo>
                    <a:lnTo>
                      <a:pt x="0" y="40"/>
                    </a:lnTo>
                    <a:lnTo>
                      <a:pt x="41" y="40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0"/>
                    </a:lnTo>
                    <a:lnTo>
                      <a:pt x="18" y="20"/>
                    </a:lnTo>
                    <a:lnTo>
                      <a:pt x="18" y="2"/>
                    </a:lnTo>
                    <a:lnTo>
                      <a:pt x="2" y="2"/>
                    </a:lnTo>
                    <a:lnTo>
                      <a:pt x="24" y="2"/>
                    </a:lnTo>
                    <a:lnTo>
                      <a:pt x="24" y="20"/>
                    </a:lnTo>
                    <a:lnTo>
                      <a:pt x="39" y="20"/>
                    </a:lnTo>
                    <a:lnTo>
                      <a:pt x="39" y="2"/>
                    </a:lnTo>
                    <a:lnTo>
                      <a:pt x="24" y="2"/>
                    </a:lnTo>
                    <a:lnTo>
                      <a:pt x="2" y="20"/>
                    </a:lnTo>
                    <a:lnTo>
                      <a:pt x="2" y="37"/>
                    </a:lnTo>
                    <a:lnTo>
                      <a:pt x="18" y="37"/>
                    </a:lnTo>
                    <a:lnTo>
                      <a:pt x="18" y="20"/>
                    </a:lnTo>
                    <a:lnTo>
                      <a:pt x="2" y="20"/>
                    </a:lnTo>
                    <a:lnTo>
                      <a:pt x="24" y="20"/>
                    </a:lnTo>
                    <a:lnTo>
                      <a:pt x="24" y="37"/>
                    </a:lnTo>
                    <a:lnTo>
                      <a:pt x="39" y="37"/>
                    </a:lnTo>
                    <a:lnTo>
                      <a:pt x="39" y="20"/>
                    </a:lnTo>
                    <a:lnTo>
                      <a:pt x="24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495" name="Rectangle 308"/>
              <p:cNvSpPr/>
              <p:nvPr/>
            </p:nvSpPr>
            <p:spPr>
              <a:xfrm>
                <a:off x="5905" y="1099"/>
                <a:ext cx="30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96" name="Rectangle 309"/>
              <p:cNvSpPr/>
              <p:nvPr/>
            </p:nvSpPr>
            <p:spPr>
              <a:xfrm>
                <a:off x="5901" y="1072"/>
                <a:ext cx="38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97" name="Rectangle 310"/>
              <p:cNvSpPr/>
              <p:nvPr/>
            </p:nvSpPr>
            <p:spPr>
              <a:xfrm>
                <a:off x="5905" y="1076"/>
                <a:ext cx="30" cy="16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98" name="Freeform 311"/>
              <p:cNvSpPr/>
              <p:nvPr/>
            </p:nvSpPr>
            <p:spPr>
              <a:xfrm>
                <a:off x="5897" y="1071"/>
                <a:ext cx="43" cy="41"/>
              </a:xfrm>
              <a:custGeom>
                <a:avLst/>
                <a:gdLst>
                  <a:gd name="txL" fmla="*/ 0 w 43"/>
                  <a:gd name="txT" fmla="*/ 0 h 41"/>
                  <a:gd name="txR" fmla="*/ 43 w 43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2" y="40"/>
                  </a:cxn>
                  <a:cxn ang="0">
                    <a:pos x="42" y="0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2" y="18"/>
                  </a:cxn>
                  <a:cxn ang="0">
                    <a:pos x="18" y="18"/>
                  </a:cxn>
                  <a:cxn ang="0">
                    <a:pos x="18" y="1"/>
                  </a:cxn>
                  <a:cxn ang="0">
                    <a:pos x="2" y="1"/>
                  </a:cxn>
                  <a:cxn ang="0">
                    <a:pos x="24" y="1"/>
                  </a:cxn>
                  <a:cxn ang="0">
                    <a:pos x="24" y="18"/>
                  </a:cxn>
                  <a:cxn ang="0">
                    <a:pos x="40" y="18"/>
                  </a:cxn>
                  <a:cxn ang="0">
                    <a:pos x="40" y="1"/>
                  </a:cxn>
                  <a:cxn ang="0">
                    <a:pos x="24" y="1"/>
                  </a:cxn>
                  <a:cxn ang="0">
                    <a:pos x="2" y="20"/>
                  </a:cxn>
                  <a:cxn ang="0">
                    <a:pos x="2" y="37"/>
                  </a:cxn>
                  <a:cxn ang="0">
                    <a:pos x="18" y="37"/>
                  </a:cxn>
                  <a:cxn ang="0">
                    <a:pos x="18" y="20"/>
                  </a:cxn>
                  <a:cxn ang="0">
                    <a:pos x="2" y="20"/>
                  </a:cxn>
                  <a:cxn ang="0">
                    <a:pos x="24" y="20"/>
                  </a:cxn>
                  <a:cxn ang="0">
                    <a:pos x="24" y="37"/>
                  </a:cxn>
                  <a:cxn ang="0">
                    <a:pos x="40" y="37"/>
                  </a:cxn>
                  <a:cxn ang="0">
                    <a:pos x="40" y="20"/>
                  </a:cxn>
                  <a:cxn ang="0">
                    <a:pos x="24" y="20"/>
                  </a:cxn>
                  <a:cxn ang="0">
                    <a:pos x="0" y="0"/>
                  </a:cxn>
                </a:cxnLst>
                <a:rect l="txL" t="txT" r="txR" b="txB"/>
                <a:pathLst>
                  <a:path w="43" h="41">
                    <a:moveTo>
                      <a:pt x="0" y="0"/>
                    </a:moveTo>
                    <a:lnTo>
                      <a:pt x="0" y="40"/>
                    </a:lnTo>
                    <a:lnTo>
                      <a:pt x="42" y="40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2" y="18"/>
                    </a:lnTo>
                    <a:lnTo>
                      <a:pt x="18" y="18"/>
                    </a:lnTo>
                    <a:lnTo>
                      <a:pt x="18" y="1"/>
                    </a:lnTo>
                    <a:lnTo>
                      <a:pt x="2" y="1"/>
                    </a:lnTo>
                    <a:lnTo>
                      <a:pt x="24" y="1"/>
                    </a:lnTo>
                    <a:lnTo>
                      <a:pt x="24" y="18"/>
                    </a:lnTo>
                    <a:lnTo>
                      <a:pt x="40" y="18"/>
                    </a:lnTo>
                    <a:lnTo>
                      <a:pt x="40" y="1"/>
                    </a:lnTo>
                    <a:lnTo>
                      <a:pt x="24" y="1"/>
                    </a:lnTo>
                    <a:lnTo>
                      <a:pt x="2" y="20"/>
                    </a:lnTo>
                    <a:lnTo>
                      <a:pt x="2" y="37"/>
                    </a:lnTo>
                    <a:lnTo>
                      <a:pt x="18" y="37"/>
                    </a:lnTo>
                    <a:lnTo>
                      <a:pt x="18" y="20"/>
                    </a:lnTo>
                    <a:lnTo>
                      <a:pt x="2" y="20"/>
                    </a:lnTo>
                    <a:lnTo>
                      <a:pt x="24" y="20"/>
                    </a:lnTo>
                    <a:lnTo>
                      <a:pt x="24" y="37"/>
                    </a:lnTo>
                    <a:lnTo>
                      <a:pt x="40" y="37"/>
                    </a:lnTo>
                    <a:lnTo>
                      <a:pt x="40" y="20"/>
                    </a:lnTo>
                    <a:lnTo>
                      <a:pt x="24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499" name="Rectangle 312"/>
              <p:cNvSpPr/>
              <p:nvPr/>
            </p:nvSpPr>
            <p:spPr>
              <a:xfrm>
                <a:off x="5705" y="1071"/>
                <a:ext cx="78" cy="72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00" name="Rectangle 313"/>
              <p:cNvSpPr/>
              <p:nvPr/>
            </p:nvSpPr>
            <p:spPr>
              <a:xfrm>
                <a:off x="5709" y="1075"/>
                <a:ext cx="70" cy="65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01" name="Freeform 314"/>
              <p:cNvSpPr/>
              <p:nvPr/>
            </p:nvSpPr>
            <p:spPr>
              <a:xfrm>
                <a:off x="5962" y="970"/>
                <a:ext cx="103" cy="175"/>
              </a:xfrm>
              <a:custGeom>
                <a:avLst/>
                <a:gdLst>
                  <a:gd name="txL" fmla="*/ 0 w 103"/>
                  <a:gd name="txT" fmla="*/ 0 h 175"/>
                  <a:gd name="txR" fmla="*/ 103 w 103"/>
                  <a:gd name="txB" fmla="*/ 175 h 175"/>
                </a:gdLst>
                <a:ahLst/>
                <a:cxnLst>
                  <a:cxn ang="0">
                    <a:pos x="0" y="174"/>
                  </a:cxn>
                  <a:cxn ang="0">
                    <a:pos x="102" y="130"/>
                  </a:cxn>
                  <a:cxn ang="0">
                    <a:pos x="102" y="0"/>
                  </a:cxn>
                  <a:cxn ang="0">
                    <a:pos x="0" y="10"/>
                  </a:cxn>
                  <a:cxn ang="0">
                    <a:pos x="0" y="174"/>
                  </a:cxn>
                </a:cxnLst>
                <a:rect l="txL" t="txT" r="txR" b="txB"/>
                <a:pathLst>
                  <a:path w="103" h="175">
                    <a:moveTo>
                      <a:pt x="0" y="174"/>
                    </a:moveTo>
                    <a:lnTo>
                      <a:pt x="102" y="130"/>
                    </a:lnTo>
                    <a:lnTo>
                      <a:pt x="102" y="0"/>
                    </a:lnTo>
                    <a:lnTo>
                      <a:pt x="0" y="10"/>
                    </a:lnTo>
                    <a:lnTo>
                      <a:pt x="0" y="174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02" name="Freeform 315"/>
              <p:cNvSpPr/>
              <p:nvPr/>
            </p:nvSpPr>
            <p:spPr>
              <a:xfrm>
                <a:off x="5455" y="954"/>
                <a:ext cx="617" cy="32"/>
              </a:xfrm>
              <a:custGeom>
                <a:avLst/>
                <a:gdLst>
                  <a:gd name="txL" fmla="*/ 0 w 617"/>
                  <a:gd name="txT" fmla="*/ 0 h 32"/>
                  <a:gd name="txR" fmla="*/ 617 w 617"/>
                  <a:gd name="txB" fmla="*/ 32 h 32"/>
                </a:gdLst>
                <a:ahLst/>
                <a:cxnLst>
                  <a:cxn ang="0">
                    <a:pos x="0" y="13"/>
                  </a:cxn>
                  <a:cxn ang="0">
                    <a:pos x="212" y="2"/>
                  </a:cxn>
                  <a:cxn ang="0">
                    <a:pos x="616" y="0"/>
                  </a:cxn>
                  <a:cxn ang="0">
                    <a:pos x="616" y="18"/>
                  </a:cxn>
                  <a:cxn ang="0">
                    <a:pos x="514" y="31"/>
                  </a:cxn>
                  <a:cxn ang="0">
                    <a:pos x="1" y="21"/>
                  </a:cxn>
                  <a:cxn ang="0">
                    <a:pos x="0" y="13"/>
                  </a:cxn>
                </a:cxnLst>
                <a:rect l="txL" t="txT" r="txR" b="txB"/>
                <a:pathLst>
                  <a:path w="617" h="32">
                    <a:moveTo>
                      <a:pt x="0" y="13"/>
                    </a:moveTo>
                    <a:lnTo>
                      <a:pt x="212" y="2"/>
                    </a:lnTo>
                    <a:lnTo>
                      <a:pt x="616" y="0"/>
                    </a:lnTo>
                    <a:lnTo>
                      <a:pt x="616" y="18"/>
                    </a:lnTo>
                    <a:lnTo>
                      <a:pt x="514" y="31"/>
                    </a:lnTo>
                    <a:lnTo>
                      <a:pt x="1" y="21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8C8C8C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03" name="Freeform 316"/>
              <p:cNvSpPr/>
              <p:nvPr/>
            </p:nvSpPr>
            <p:spPr>
              <a:xfrm>
                <a:off x="5455" y="966"/>
                <a:ext cx="514" cy="20"/>
              </a:xfrm>
              <a:custGeom>
                <a:avLst/>
                <a:gdLst>
                  <a:gd name="txL" fmla="*/ 0 w 514"/>
                  <a:gd name="txT" fmla="*/ 0 h 20"/>
                  <a:gd name="txR" fmla="*/ 514 w 514"/>
                  <a:gd name="txB" fmla="*/ 20 h 20"/>
                </a:gdLst>
                <a:ahLst/>
                <a:cxnLst>
                  <a:cxn ang="0">
                    <a:pos x="0" y="0"/>
                  </a:cxn>
                  <a:cxn ang="0">
                    <a:pos x="0" y="19"/>
                  </a:cxn>
                  <a:cxn ang="0">
                    <a:pos x="513" y="19"/>
                  </a:cxn>
                  <a:cxn ang="0">
                    <a:pos x="513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514" h="20">
                    <a:moveTo>
                      <a:pt x="0" y="0"/>
                    </a:moveTo>
                    <a:lnTo>
                      <a:pt x="0" y="19"/>
                    </a:lnTo>
                    <a:lnTo>
                      <a:pt x="513" y="19"/>
                    </a:lnTo>
                    <a:lnTo>
                      <a:pt x="51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CC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04" name="Rectangle 317"/>
              <p:cNvSpPr/>
              <p:nvPr/>
            </p:nvSpPr>
            <p:spPr>
              <a:xfrm>
                <a:off x="5783" y="1080"/>
                <a:ext cx="8" cy="57"/>
              </a:xfrm>
              <a:prstGeom prst="rect">
                <a:avLst/>
              </a:prstGeom>
              <a:solidFill>
                <a:srgbClr val="E6E6E6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05" name="Rectangle 318"/>
              <p:cNvSpPr/>
              <p:nvPr/>
            </p:nvSpPr>
            <p:spPr>
              <a:xfrm>
                <a:off x="5707" y="1080"/>
                <a:ext cx="8" cy="59"/>
              </a:xfrm>
              <a:prstGeom prst="rect">
                <a:avLst/>
              </a:prstGeom>
              <a:solidFill>
                <a:srgbClr val="E6E6E6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06" name="Rectangle 319"/>
              <p:cNvSpPr/>
              <p:nvPr/>
            </p:nvSpPr>
            <p:spPr>
              <a:xfrm>
                <a:off x="5744" y="1082"/>
                <a:ext cx="8" cy="55"/>
              </a:xfrm>
              <a:prstGeom prst="rect">
                <a:avLst/>
              </a:prstGeom>
              <a:solidFill>
                <a:srgbClr val="E6E6E6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07" name="Freeform 320"/>
              <p:cNvSpPr/>
              <p:nvPr/>
            </p:nvSpPr>
            <p:spPr>
              <a:xfrm>
                <a:off x="5692" y="1139"/>
                <a:ext cx="90" cy="17"/>
              </a:xfrm>
              <a:custGeom>
                <a:avLst/>
                <a:gdLst>
                  <a:gd name="txL" fmla="*/ 0 w 90"/>
                  <a:gd name="txT" fmla="*/ 0 h 17"/>
                  <a:gd name="txR" fmla="*/ 90 w 90"/>
                  <a:gd name="txB" fmla="*/ 17 h 17"/>
                </a:gdLst>
                <a:ahLst/>
                <a:cxnLst>
                  <a:cxn ang="0">
                    <a:pos x="0" y="4"/>
                  </a:cxn>
                  <a:cxn ang="0">
                    <a:pos x="12" y="0"/>
                  </a:cxn>
                  <a:cxn ang="0">
                    <a:pos x="89" y="0"/>
                  </a:cxn>
                  <a:cxn ang="0">
                    <a:pos x="89" y="11"/>
                  </a:cxn>
                  <a:cxn ang="0">
                    <a:pos x="83" y="16"/>
                  </a:cxn>
                  <a:cxn ang="0">
                    <a:pos x="1" y="13"/>
                  </a:cxn>
                  <a:cxn ang="0">
                    <a:pos x="0" y="4"/>
                  </a:cxn>
                </a:cxnLst>
                <a:rect l="txL" t="txT" r="txR" b="txB"/>
                <a:pathLst>
                  <a:path w="90" h="17">
                    <a:moveTo>
                      <a:pt x="0" y="4"/>
                    </a:moveTo>
                    <a:lnTo>
                      <a:pt x="12" y="0"/>
                    </a:lnTo>
                    <a:lnTo>
                      <a:pt x="89" y="0"/>
                    </a:lnTo>
                    <a:lnTo>
                      <a:pt x="89" y="11"/>
                    </a:lnTo>
                    <a:lnTo>
                      <a:pt x="83" y="16"/>
                    </a:lnTo>
                    <a:lnTo>
                      <a:pt x="1" y="13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E6E6E6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08" name="Rectangle 321"/>
              <p:cNvSpPr/>
              <p:nvPr/>
            </p:nvSpPr>
            <p:spPr>
              <a:xfrm>
                <a:off x="5696" y="1148"/>
                <a:ext cx="76" cy="8"/>
              </a:xfrm>
              <a:prstGeom prst="rect">
                <a:avLst/>
              </a:prstGeom>
              <a:solidFill>
                <a:srgbClr val="FFFFFF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09" name="Freeform 322"/>
              <p:cNvSpPr/>
              <p:nvPr/>
            </p:nvSpPr>
            <p:spPr>
              <a:xfrm>
                <a:off x="5688" y="1071"/>
                <a:ext cx="96" cy="17"/>
              </a:xfrm>
              <a:custGeom>
                <a:avLst/>
                <a:gdLst>
                  <a:gd name="txL" fmla="*/ 0 w 96"/>
                  <a:gd name="txT" fmla="*/ 0 h 17"/>
                  <a:gd name="txR" fmla="*/ 96 w 96"/>
                  <a:gd name="txB" fmla="*/ 17 h 17"/>
                </a:gdLst>
                <a:ahLst/>
                <a:cxnLst>
                  <a:cxn ang="0">
                    <a:pos x="0" y="5"/>
                  </a:cxn>
                  <a:cxn ang="0">
                    <a:pos x="16" y="0"/>
                  </a:cxn>
                  <a:cxn ang="0">
                    <a:pos x="95" y="0"/>
                  </a:cxn>
                  <a:cxn ang="0">
                    <a:pos x="95" y="10"/>
                  </a:cxn>
                  <a:cxn ang="0">
                    <a:pos x="86" y="16"/>
                  </a:cxn>
                  <a:cxn ang="0">
                    <a:pos x="1" y="16"/>
                  </a:cxn>
                  <a:cxn ang="0">
                    <a:pos x="0" y="5"/>
                  </a:cxn>
                </a:cxnLst>
                <a:rect l="txL" t="txT" r="txR" b="txB"/>
                <a:pathLst>
                  <a:path w="96" h="17">
                    <a:moveTo>
                      <a:pt x="0" y="5"/>
                    </a:moveTo>
                    <a:lnTo>
                      <a:pt x="16" y="0"/>
                    </a:lnTo>
                    <a:lnTo>
                      <a:pt x="95" y="0"/>
                    </a:lnTo>
                    <a:lnTo>
                      <a:pt x="95" y="10"/>
                    </a:lnTo>
                    <a:lnTo>
                      <a:pt x="86" y="16"/>
                    </a:lnTo>
                    <a:lnTo>
                      <a:pt x="1" y="16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E6E6E6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10" name="Rectangle 323"/>
              <p:cNvSpPr/>
              <p:nvPr/>
            </p:nvSpPr>
            <p:spPr>
              <a:xfrm>
                <a:off x="5692" y="1077"/>
                <a:ext cx="80" cy="8"/>
              </a:xfrm>
              <a:prstGeom prst="rect">
                <a:avLst/>
              </a:prstGeom>
              <a:solidFill>
                <a:srgbClr val="FFFFFF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11" name="Oval 324"/>
              <p:cNvSpPr/>
              <p:nvPr/>
            </p:nvSpPr>
            <p:spPr>
              <a:xfrm>
                <a:off x="5740" y="1112"/>
                <a:ext cx="8" cy="8"/>
              </a:xfrm>
              <a:prstGeom prst="ellipse">
                <a:avLst/>
              </a:prstGeom>
              <a:solidFill>
                <a:srgbClr val="E6E6E6"/>
              </a:solidFill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12" name="Freeform 325"/>
              <p:cNvSpPr/>
              <p:nvPr/>
            </p:nvSpPr>
            <p:spPr>
              <a:xfrm>
                <a:off x="5707" y="1136"/>
                <a:ext cx="32" cy="17"/>
              </a:xfrm>
              <a:custGeom>
                <a:avLst/>
                <a:gdLst>
                  <a:gd name="txL" fmla="*/ 0 w 32"/>
                  <a:gd name="txT" fmla="*/ 0 h 17"/>
                  <a:gd name="txR" fmla="*/ 32 w 32"/>
                  <a:gd name="txB" fmla="*/ 17 h 17"/>
                </a:gdLst>
                <a:ahLst/>
                <a:cxnLst>
                  <a:cxn ang="0">
                    <a:pos x="0" y="16"/>
                  </a:cxn>
                  <a:cxn ang="0">
                    <a:pos x="2" y="10"/>
                  </a:cxn>
                  <a:cxn ang="0">
                    <a:pos x="4" y="10"/>
                  </a:cxn>
                  <a:cxn ang="0">
                    <a:pos x="8" y="0"/>
                  </a:cxn>
                  <a:cxn ang="0">
                    <a:pos x="31" y="0"/>
                  </a:cxn>
                  <a:cxn ang="0">
                    <a:pos x="29" y="5"/>
                  </a:cxn>
                  <a:cxn ang="0">
                    <a:pos x="31" y="10"/>
                  </a:cxn>
                  <a:cxn ang="0">
                    <a:pos x="29" y="16"/>
                  </a:cxn>
                  <a:cxn ang="0">
                    <a:pos x="28" y="16"/>
                  </a:cxn>
                  <a:cxn ang="0">
                    <a:pos x="0" y="16"/>
                  </a:cxn>
                </a:cxnLst>
                <a:rect l="txL" t="txT" r="txR" b="txB"/>
                <a:pathLst>
                  <a:path w="32" h="17">
                    <a:moveTo>
                      <a:pt x="0" y="16"/>
                    </a:moveTo>
                    <a:lnTo>
                      <a:pt x="2" y="10"/>
                    </a:lnTo>
                    <a:lnTo>
                      <a:pt x="4" y="10"/>
                    </a:lnTo>
                    <a:lnTo>
                      <a:pt x="8" y="0"/>
                    </a:lnTo>
                    <a:lnTo>
                      <a:pt x="31" y="0"/>
                    </a:lnTo>
                    <a:lnTo>
                      <a:pt x="29" y="5"/>
                    </a:lnTo>
                    <a:lnTo>
                      <a:pt x="31" y="10"/>
                    </a:lnTo>
                    <a:lnTo>
                      <a:pt x="29" y="16"/>
                    </a:lnTo>
                    <a:lnTo>
                      <a:pt x="28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E6E6E6">
                  <a:alpha val="100000"/>
                </a:srgbClr>
              </a:solidFill>
              <a:ln w="9525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13" name="Freeform 326"/>
              <p:cNvSpPr/>
              <p:nvPr/>
            </p:nvSpPr>
            <p:spPr>
              <a:xfrm>
                <a:off x="5742" y="1137"/>
                <a:ext cx="35" cy="17"/>
              </a:xfrm>
              <a:custGeom>
                <a:avLst/>
                <a:gdLst>
                  <a:gd name="txL" fmla="*/ 0 w 35"/>
                  <a:gd name="txT" fmla="*/ 0 h 17"/>
                  <a:gd name="txR" fmla="*/ 35 w 35"/>
                  <a:gd name="txB" fmla="*/ 17 h 17"/>
                </a:gdLst>
                <a:ahLst/>
                <a:cxnLst>
                  <a:cxn ang="0">
                    <a:pos x="0" y="16"/>
                  </a:cxn>
                  <a:cxn ang="0">
                    <a:pos x="10" y="0"/>
                  </a:cxn>
                  <a:cxn ang="0">
                    <a:pos x="34" y="0"/>
                  </a:cxn>
                  <a:cxn ang="0">
                    <a:pos x="32" y="16"/>
                  </a:cxn>
                  <a:cxn ang="0">
                    <a:pos x="34" y="16"/>
                  </a:cxn>
                  <a:cxn ang="0">
                    <a:pos x="31" y="16"/>
                  </a:cxn>
                  <a:cxn ang="0">
                    <a:pos x="0" y="16"/>
                  </a:cxn>
                </a:cxnLst>
                <a:rect l="txL" t="txT" r="txR" b="txB"/>
                <a:pathLst>
                  <a:path w="35" h="17">
                    <a:moveTo>
                      <a:pt x="0" y="16"/>
                    </a:moveTo>
                    <a:lnTo>
                      <a:pt x="10" y="0"/>
                    </a:lnTo>
                    <a:lnTo>
                      <a:pt x="34" y="0"/>
                    </a:lnTo>
                    <a:lnTo>
                      <a:pt x="32" y="16"/>
                    </a:lnTo>
                    <a:lnTo>
                      <a:pt x="34" y="16"/>
                    </a:lnTo>
                    <a:lnTo>
                      <a:pt x="31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E6E6E6">
                  <a:alpha val="100000"/>
                </a:srgbClr>
              </a:solidFill>
              <a:ln w="9525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grpSp>
        <p:nvGrpSpPr>
          <p:cNvPr id="1048" name="Group 240"/>
          <p:cNvGrpSpPr/>
          <p:nvPr/>
        </p:nvGrpSpPr>
        <p:grpSpPr>
          <a:xfrm>
            <a:off x="5165725" y="1844675"/>
            <a:ext cx="804863" cy="433388"/>
            <a:chOff x="276" y="1312"/>
            <a:chExt cx="1040" cy="432"/>
          </a:xfrm>
        </p:grpSpPr>
        <p:sp>
          <p:nvSpPr>
            <p:cNvPr id="1342" name="AutoShape 241"/>
            <p:cNvSpPr/>
            <p:nvPr/>
          </p:nvSpPr>
          <p:spPr>
            <a:xfrm>
              <a:off x="276" y="1312"/>
              <a:ext cx="1040" cy="432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1343" name="Group 242"/>
            <p:cNvGrpSpPr/>
            <p:nvPr/>
          </p:nvGrpSpPr>
          <p:grpSpPr>
            <a:xfrm>
              <a:off x="397" y="1360"/>
              <a:ext cx="779" cy="287"/>
              <a:chOff x="5015" y="528"/>
              <a:chExt cx="1057" cy="628"/>
            </a:xfrm>
          </p:grpSpPr>
          <p:sp>
            <p:nvSpPr>
              <p:cNvPr id="1344" name="Freeform 243"/>
              <p:cNvSpPr/>
              <p:nvPr/>
            </p:nvSpPr>
            <p:spPr>
              <a:xfrm>
                <a:off x="5924" y="528"/>
                <a:ext cx="26" cy="416"/>
              </a:xfrm>
              <a:custGeom>
                <a:avLst/>
                <a:gdLst>
                  <a:gd name="txL" fmla="*/ 0 w 26"/>
                  <a:gd name="txT" fmla="*/ 0 h 416"/>
                  <a:gd name="txR" fmla="*/ 26 w 26"/>
                  <a:gd name="txB" fmla="*/ 416 h 416"/>
                </a:gdLst>
                <a:ahLst/>
                <a:cxnLst>
                  <a:cxn ang="0">
                    <a:pos x="0" y="0"/>
                  </a:cxn>
                  <a:cxn ang="0">
                    <a:pos x="0" y="415"/>
                  </a:cxn>
                  <a:cxn ang="0">
                    <a:pos x="25" y="415"/>
                  </a:cxn>
                  <a:cxn ang="0">
                    <a:pos x="25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6" h="416">
                    <a:moveTo>
                      <a:pt x="0" y="0"/>
                    </a:moveTo>
                    <a:lnTo>
                      <a:pt x="0" y="415"/>
                    </a:lnTo>
                    <a:lnTo>
                      <a:pt x="25" y="415"/>
                    </a:ln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E6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345" name="Freeform 244"/>
              <p:cNvSpPr/>
              <p:nvPr/>
            </p:nvSpPr>
            <p:spPr>
              <a:xfrm>
                <a:off x="5974" y="528"/>
                <a:ext cx="26" cy="416"/>
              </a:xfrm>
              <a:custGeom>
                <a:avLst/>
                <a:gdLst>
                  <a:gd name="txL" fmla="*/ 0 w 26"/>
                  <a:gd name="txT" fmla="*/ 0 h 416"/>
                  <a:gd name="txR" fmla="*/ 26 w 26"/>
                  <a:gd name="txB" fmla="*/ 416 h 416"/>
                </a:gdLst>
                <a:ahLst/>
                <a:cxnLst>
                  <a:cxn ang="0">
                    <a:pos x="0" y="0"/>
                  </a:cxn>
                  <a:cxn ang="0">
                    <a:pos x="0" y="415"/>
                  </a:cxn>
                  <a:cxn ang="0">
                    <a:pos x="25" y="415"/>
                  </a:cxn>
                  <a:cxn ang="0">
                    <a:pos x="25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6" h="416">
                    <a:moveTo>
                      <a:pt x="0" y="0"/>
                    </a:moveTo>
                    <a:lnTo>
                      <a:pt x="0" y="415"/>
                    </a:lnTo>
                    <a:lnTo>
                      <a:pt x="25" y="415"/>
                    </a:ln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E6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346" name="Freeform 245"/>
              <p:cNvSpPr/>
              <p:nvPr/>
            </p:nvSpPr>
            <p:spPr>
              <a:xfrm>
                <a:off x="5089" y="855"/>
                <a:ext cx="930" cy="253"/>
              </a:xfrm>
              <a:custGeom>
                <a:avLst/>
                <a:gdLst>
                  <a:gd name="txL" fmla="*/ 0 w 930"/>
                  <a:gd name="txT" fmla="*/ 0 h 253"/>
                  <a:gd name="txR" fmla="*/ 930 w 930"/>
                  <a:gd name="txB" fmla="*/ 253 h 253"/>
                </a:gdLst>
                <a:ahLst/>
                <a:cxnLst>
                  <a:cxn ang="0">
                    <a:pos x="291" y="51"/>
                  </a:cxn>
                  <a:cxn ang="0">
                    <a:pos x="246" y="2"/>
                  </a:cxn>
                  <a:cxn ang="0">
                    <a:pos x="158" y="0"/>
                  </a:cxn>
                  <a:cxn ang="0">
                    <a:pos x="129" y="43"/>
                  </a:cxn>
                  <a:cxn ang="0">
                    <a:pos x="94" y="2"/>
                  </a:cxn>
                  <a:cxn ang="0">
                    <a:pos x="1" y="0"/>
                  </a:cxn>
                  <a:cxn ang="0">
                    <a:pos x="0" y="197"/>
                  </a:cxn>
                  <a:cxn ang="0">
                    <a:pos x="172" y="214"/>
                  </a:cxn>
                  <a:cxn ang="0">
                    <a:pos x="321" y="222"/>
                  </a:cxn>
                  <a:cxn ang="0">
                    <a:pos x="473" y="238"/>
                  </a:cxn>
                  <a:cxn ang="0">
                    <a:pos x="625" y="238"/>
                  </a:cxn>
                  <a:cxn ang="0">
                    <a:pos x="777" y="238"/>
                  </a:cxn>
                  <a:cxn ang="0">
                    <a:pos x="865" y="252"/>
                  </a:cxn>
                  <a:cxn ang="0">
                    <a:pos x="929" y="238"/>
                  </a:cxn>
                  <a:cxn ang="0">
                    <a:pos x="929" y="93"/>
                  </a:cxn>
                  <a:cxn ang="0">
                    <a:pos x="851" y="2"/>
                  </a:cxn>
                  <a:cxn ang="0">
                    <a:pos x="782" y="0"/>
                  </a:cxn>
                  <a:cxn ang="0">
                    <a:pos x="777" y="94"/>
                  </a:cxn>
                  <a:cxn ang="0">
                    <a:pos x="697" y="2"/>
                  </a:cxn>
                  <a:cxn ang="0">
                    <a:pos x="626" y="0"/>
                  </a:cxn>
                  <a:cxn ang="0">
                    <a:pos x="625" y="94"/>
                  </a:cxn>
                  <a:cxn ang="0">
                    <a:pos x="546" y="2"/>
                  </a:cxn>
                  <a:cxn ang="0">
                    <a:pos x="469" y="0"/>
                  </a:cxn>
                  <a:cxn ang="0">
                    <a:pos x="472" y="93"/>
                  </a:cxn>
                  <a:cxn ang="0">
                    <a:pos x="394" y="2"/>
                  </a:cxn>
                  <a:cxn ang="0">
                    <a:pos x="312" y="0"/>
                  </a:cxn>
                  <a:cxn ang="0">
                    <a:pos x="291" y="51"/>
                  </a:cxn>
                </a:cxnLst>
                <a:rect l="txL" t="txT" r="txR" b="txB"/>
                <a:pathLst>
                  <a:path w="930" h="253">
                    <a:moveTo>
                      <a:pt x="291" y="51"/>
                    </a:moveTo>
                    <a:lnTo>
                      <a:pt x="246" y="2"/>
                    </a:lnTo>
                    <a:lnTo>
                      <a:pt x="158" y="0"/>
                    </a:lnTo>
                    <a:lnTo>
                      <a:pt x="129" y="43"/>
                    </a:lnTo>
                    <a:lnTo>
                      <a:pt x="94" y="2"/>
                    </a:lnTo>
                    <a:lnTo>
                      <a:pt x="1" y="0"/>
                    </a:lnTo>
                    <a:lnTo>
                      <a:pt x="0" y="197"/>
                    </a:lnTo>
                    <a:lnTo>
                      <a:pt x="172" y="214"/>
                    </a:lnTo>
                    <a:lnTo>
                      <a:pt x="321" y="222"/>
                    </a:lnTo>
                    <a:lnTo>
                      <a:pt x="473" y="238"/>
                    </a:lnTo>
                    <a:lnTo>
                      <a:pt x="625" y="238"/>
                    </a:lnTo>
                    <a:lnTo>
                      <a:pt x="777" y="238"/>
                    </a:lnTo>
                    <a:lnTo>
                      <a:pt x="865" y="252"/>
                    </a:lnTo>
                    <a:lnTo>
                      <a:pt x="929" y="238"/>
                    </a:lnTo>
                    <a:lnTo>
                      <a:pt x="929" y="93"/>
                    </a:lnTo>
                    <a:lnTo>
                      <a:pt x="851" y="2"/>
                    </a:lnTo>
                    <a:lnTo>
                      <a:pt x="782" y="0"/>
                    </a:lnTo>
                    <a:lnTo>
                      <a:pt x="777" y="94"/>
                    </a:lnTo>
                    <a:lnTo>
                      <a:pt x="697" y="2"/>
                    </a:lnTo>
                    <a:lnTo>
                      <a:pt x="626" y="0"/>
                    </a:lnTo>
                    <a:lnTo>
                      <a:pt x="625" y="94"/>
                    </a:lnTo>
                    <a:lnTo>
                      <a:pt x="546" y="2"/>
                    </a:lnTo>
                    <a:lnTo>
                      <a:pt x="469" y="0"/>
                    </a:lnTo>
                    <a:lnTo>
                      <a:pt x="472" y="93"/>
                    </a:lnTo>
                    <a:lnTo>
                      <a:pt x="394" y="2"/>
                    </a:lnTo>
                    <a:lnTo>
                      <a:pt x="312" y="0"/>
                    </a:lnTo>
                    <a:lnTo>
                      <a:pt x="291" y="51"/>
                    </a:lnTo>
                  </a:path>
                </a:pathLst>
              </a:custGeom>
              <a:solidFill>
                <a:srgbClr val="8C8C8C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347" name="Freeform 246"/>
              <p:cNvSpPr/>
              <p:nvPr/>
            </p:nvSpPr>
            <p:spPr>
              <a:xfrm>
                <a:off x="5015" y="855"/>
                <a:ext cx="940" cy="253"/>
              </a:xfrm>
              <a:custGeom>
                <a:avLst/>
                <a:gdLst>
                  <a:gd name="txL" fmla="*/ 0 w 940"/>
                  <a:gd name="txT" fmla="*/ 0 h 253"/>
                  <a:gd name="txR" fmla="*/ 940 w 940"/>
                  <a:gd name="txB" fmla="*/ 253 h 253"/>
                </a:gdLst>
                <a:ahLst/>
                <a:cxnLst>
                  <a:cxn ang="0">
                    <a:pos x="313" y="96"/>
                  </a:cxn>
                  <a:cxn ang="0">
                    <a:pos x="231" y="0"/>
                  </a:cxn>
                  <a:cxn ang="0">
                    <a:pos x="156" y="96"/>
                  </a:cxn>
                  <a:cxn ang="0">
                    <a:pos x="75" y="0"/>
                  </a:cxn>
                  <a:cxn ang="0">
                    <a:pos x="0" y="96"/>
                  </a:cxn>
                  <a:cxn ang="0">
                    <a:pos x="0" y="222"/>
                  </a:cxn>
                  <a:cxn ang="0">
                    <a:pos x="939" y="252"/>
                  </a:cxn>
                  <a:cxn ang="0">
                    <a:pos x="939" y="96"/>
                  </a:cxn>
                  <a:cxn ang="0">
                    <a:pos x="856" y="0"/>
                  </a:cxn>
                  <a:cxn ang="0">
                    <a:pos x="781" y="96"/>
                  </a:cxn>
                  <a:cxn ang="0">
                    <a:pos x="699" y="0"/>
                  </a:cxn>
                  <a:cxn ang="0">
                    <a:pos x="624" y="96"/>
                  </a:cxn>
                  <a:cxn ang="0">
                    <a:pos x="543" y="0"/>
                  </a:cxn>
                  <a:cxn ang="0">
                    <a:pos x="468" y="96"/>
                  </a:cxn>
                  <a:cxn ang="0">
                    <a:pos x="386" y="0"/>
                  </a:cxn>
                  <a:cxn ang="0">
                    <a:pos x="310" y="96"/>
                  </a:cxn>
                  <a:cxn ang="0">
                    <a:pos x="313" y="96"/>
                  </a:cxn>
                </a:cxnLst>
                <a:rect l="txL" t="txT" r="txR" b="txB"/>
                <a:pathLst>
                  <a:path w="940" h="253">
                    <a:moveTo>
                      <a:pt x="313" y="96"/>
                    </a:moveTo>
                    <a:lnTo>
                      <a:pt x="231" y="0"/>
                    </a:lnTo>
                    <a:lnTo>
                      <a:pt x="156" y="96"/>
                    </a:lnTo>
                    <a:lnTo>
                      <a:pt x="75" y="0"/>
                    </a:lnTo>
                    <a:lnTo>
                      <a:pt x="0" y="96"/>
                    </a:lnTo>
                    <a:lnTo>
                      <a:pt x="0" y="222"/>
                    </a:lnTo>
                    <a:lnTo>
                      <a:pt x="939" y="252"/>
                    </a:lnTo>
                    <a:lnTo>
                      <a:pt x="939" y="96"/>
                    </a:lnTo>
                    <a:lnTo>
                      <a:pt x="856" y="0"/>
                    </a:lnTo>
                    <a:lnTo>
                      <a:pt x="781" y="96"/>
                    </a:lnTo>
                    <a:lnTo>
                      <a:pt x="699" y="0"/>
                    </a:lnTo>
                    <a:lnTo>
                      <a:pt x="624" y="96"/>
                    </a:lnTo>
                    <a:lnTo>
                      <a:pt x="543" y="0"/>
                    </a:lnTo>
                    <a:lnTo>
                      <a:pt x="468" y="96"/>
                    </a:lnTo>
                    <a:lnTo>
                      <a:pt x="386" y="0"/>
                    </a:lnTo>
                    <a:lnTo>
                      <a:pt x="310" y="96"/>
                    </a:lnTo>
                    <a:lnTo>
                      <a:pt x="313" y="96"/>
                    </a:lnTo>
                  </a:path>
                </a:pathLst>
              </a:custGeom>
              <a:solidFill>
                <a:srgbClr val="FFFFCC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348" name="Rectangle 247"/>
              <p:cNvSpPr/>
              <p:nvPr/>
            </p:nvSpPr>
            <p:spPr>
              <a:xfrm>
                <a:off x="5469" y="984"/>
                <a:ext cx="491" cy="157"/>
              </a:xfrm>
              <a:prstGeom prst="rect">
                <a:avLst/>
              </a:prstGeom>
              <a:solidFill>
                <a:srgbClr val="FFFFCC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49" name="Rectangle 248"/>
              <p:cNvSpPr/>
              <p:nvPr/>
            </p:nvSpPr>
            <p:spPr>
              <a:xfrm>
                <a:off x="5481" y="1028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50" name="Rectangle 249"/>
              <p:cNvSpPr/>
              <p:nvPr/>
            </p:nvSpPr>
            <p:spPr>
              <a:xfrm>
                <a:off x="5477" y="1001"/>
                <a:ext cx="38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51" name="Rectangle 250"/>
              <p:cNvSpPr/>
              <p:nvPr/>
            </p:nvSpPr>
            <p:spPr>
              <a:xfrm>
                <a:off x="5481" y="1005"/>
                <a:ext cx="30" cy="17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52" name="Freeform 251"/>
              <p:cNvSpPr/>
              <p:nvPr/>
            </p:nvSpPr>
            <p:spPr>
              <a:xfrm>
                <a:off x="5474" y="1000"/>
                <a:ext cx="43" cy="41"/>
              </a:xfrm>
              <a:custGeom>
                <a:avLst/>
                <a:gdLst>
                  <a:gd name="txL" fmla="*/ 0 w 43"/>
                  <a:gd name="txT" fmla="*/ 0 h 41"/>
                  <a:gd name="txR" fmla="*/ 43 w 43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2" y="40"/>
                  </a:cxn>
                  <a:cxn ang="0">
                    <a:pos x="42" y="0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3" y="18"/>
                  </a:cxn>
                  <a:cxn ang="0">
                    <a:pos x="18" y="18"/>
                  </a:cxn>
                  <a:cxn ang="0">
                    <a:pos x="18" y="2"/>
                  </a:cxn>
                  <a:cxn ang="0">
                    <a:pos x="3" y="2"/>
                  </a:cxn>
                  <a:cxn ang="0">
                    <a:pos x="23" y="2"/>
                  </a:cxn>
                  <a:cxn ang="0">
                    <a:pos x="23" y="18"/>
                  </a:cxn>
                  <a:cxn ang="0">
                    <a:pos x="39" y="18"/>
                  </a:cxn>
                  <a:cxn ang="0">
                    <a:pos x="39" y="2"/>
                  </a:cxn>
                  <a:cxn ang="0">
                    <a:pos x="23" y="2"/>
                  </a:cxn>
                  <a:cxn ang="0">
                    <a:pos x="3" y="20"/>
                  </a:cxn>
                  <a:cxn ang="0">
                    <a:pos x="3" y="37"/>
                  </a:cxn>
                  <a:cxn ang="0">
                    <a:pos x="18" y="37"/>
                  </a:cxn>
                  <a:cxn ang="0">
                    <a:pos x="18" y="20"/>
                  </a:cxn>
                  <a:cxn ang="0">
                    <a:pos x="3" y="20"/>
                  </a:cxn>
                  <a:cxn ang="0">
                    <a:pos x="23" y="20"/>
                  </a:cxn>
                  <a:cxn ang="0">
                    <a:pos x="23" y="37"/>
                  </a:cxn>
                  <a:cxn ang="0">
                    <a:pos x="39" y="37"/>
                  </a:cxn>
                  <a:cxn ang="0">
                    <a:pos x="39" y="20"/>
                  </a:cxn>
                  <a:cxn ang="0">
                    <a:pos x="23" y="20"/>
                  </a:cxn>
                  <a:cxn ang="0">
                    <a:pos x="0" y="0"/>
                  </a:cxn>
                </a:cxnLst>
                <a:rect l="txL" t="txT" r="txR" b="txB"/>
                <a:pathLst>
                  <a:path w="43" h="41">
                    <a:moveTo>
                      <a:pt x="0" y="0"/>
                    </a:moveTo>
                    <a:lnTo>
                      <a:pt x="0" y="40"/>
                    </a:lnTo>
                    <a:lnTo>
                      <a:pt x="42" y="40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3" y="18"/>
                    </a:lnTo>
                    <a:lnTo>
                      <a:pt x="18" y="18"/>
                    </a:lnTo>
                    <a:lnTo>
                      <a:pt x="18" y="2"/>
                    </a:lnTo>
                    <a:lnTo>
                      <a:pt x="3" y="2"/>
                    </a:lnTo>
                    <a:lnTo>
                      <a:pt x="23" y="2"/>
                    </a:lnTo>
                    <a:lnTo>
                      <a:pt x="23" y="18"/>
                    </a:lnTo>
                    <a:lnTo>
                      <a:pt x="39" y="18"/>
                    </a:lnTo>
                    <a:lnTo>
                      <a:pt x="39" y="2"/>
                    </a:lnTo>
                    <a:lnTo>
                      <a:pt x="23" y="2"/>
                    </a:lnTo>
                    <a:lnTo>
                      <a:pt x="3" y="20"/>
                    </a:lnTo>
                    <a:lnTo>
                      <a:pt x="3" y="37"/>
                    </a:lnTo>
                    <a:lnTo>
                      <a:pt x="18" y="37"/>
                    </a:lnTo>
                    <a:lnTo>
                      <a:pt x="18" y="20"/>
                    </a:lnTo>
                    <a:lnTo>
                      <a:pt x="3" y="20"/>
                    </a:lnTo>
                    <a:lnTo>
                      <a:pt x="23" y="20"/>
                    </a:lnTo>
                    <a:lnTo>
                      <a:pt x="23" y="37"/>
                    </a:lnTo>
                    <a:lnTo>
                      <a:pt x="39" y="37"/>
                    </a:lnTo>
                    <a:lnTo>
                      <a:pt x="39" y="20"/>
                    </a:lnTo>
                    <a:lnTo>
                      <a:pt x="23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353" name="Rectangle 252"/>
              <p:cNvSpPr/>
              <p:nvPr/>
            </p:nvSpPr>
            <p:spPr>
              <a:xfrm>
                <a:off x="5481" y="1099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54" name="Rectangle 253"/>
              <p:cNvSpPr/>
              <p:nvPr/>
            </p:nvSpPr>
            <p:spPr>
              <a:xfrm>
                <a:off x="5477" y="1073"/>
                <a:ext cx="38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55" name="Rectangle 254"/>
              <p:cNvSpPr/>
              <p:nvPr/>
            </p:nvSpPr>
            <p:spPr>
              <a:xfrm>
                <a:off x="5481" y="1077"/>
                <a:ext cx="30" cy="16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56" name="Freeform 255"/>
              <p:cNvSpPr/>
              <p:nvPr/>
            </p:nvSpPr>
            <p:spPr>
              <a:xfrm>
                <a:off x="5474" y="1071"/>
                <a:ext cx="43" cy="41"/>
              </a:xfrm>
              <a:custGeom>
                <a:avLst/>
                <a:gdLst>
                  <a:gd name="txL" fmla="*/ 0 w 43"/>
                  <a:gd name="txT" fmla="*/ 0 h 41"/>
                  <a:gd name="txR" fmla="*/ 43 w 43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2" y="40"/>
                  </a:cxn>
                  <a:cxn ang="0">
                    <a:pos x="42" y="0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3" y="20"/>
                  </a:cxn>
                  <a:cxn ang="0">
                    <a:pos x="18" y="20"/>
                  </a:cxn>
                  <a:cxn ang="0">
                    <a:pos x="18" y="2"/>
                  </a:cxn>
                  <a:cxn ang="0">
                    <a:pos x="3" y="2"/>
                  </a:cxn>
                  <a:cxn ang="0">
                    <a:pos x="23" y="2"/>
                  </a:cxn>
                  <a:cxn ang="0">
                    <a:pos x="23" y="20"/>
                  </a:cxn>
                  <a:cxn ang="0">
                    <a:pos x="39" y="20"/>
                  </a:cxn>
                  <a:cxn ang="0">
                    <a:pos x="39" y="2"/>
                  </a:cxn>
                  <a:cxn ang="0">
                    <a:pos x="23" y="2"/>
                  </a:cxn>
                  <a:cxn ang="0">
                    <a:pos x="3" y="21"/>
                  </a:cxn>
                  <a:cxn ang="0">
                    <a:pos x="3" y="38"/>
                  </a:cxn>
                  <a:cxn ang="0">
                    <a:pos x="18" y="38"/>
                  </a:cxn>
                  <a:cxn ang="0">
                    <a:pos x="18" y="21"/>
                  </a:cxn>
                  <a:cxn ang="0">
                    <a:pos x="3" y="21"/>
                  </a:cxn>
                  <a:cxn ang="0">
                    <a:pos x="23" y="21"/>
                  </a:cxn>
                  <a:cxn ang="0">
                    <a:pos x="23" y="38"/>
                  </a:cxn>
                  <a:cxn ang="0">
                    <a:pos x="39" y="38"/>
                  </a:cxn>
                  <a:cxn ang="0">
                    <a:pos x="39" y="21"/>
                  </a:cxn>
                  <a:cxn ang="0">
                    <a:pos x="23" y="21"/>
                  </a:cxn>
                  <a:cxn ang="0">
                    <a:pos x="0" y="0"/>
                  </a:cxn>
                </a:cxnLst>
                <a:rect l="txL" t="txT" r="txR" b="txB"/>
                <a:pathLst>
                  <a:path w="43" h="41">
                    <a:moveTo>
                      <a:pt x="0" y="0"/>
                    </a:moveTo>
                    <a:lnTo>
                      <a:pt x="0" y="40"/>
                    </a:lnTo>
                    <a:lnTo>
                      <a:pt x="42" y="40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3" y="20"/>
                    </a:lnTo>
                    <a:lnTo>
                      <a:pt x="18" y="20"/>
                    </a:lnTo>
                    <a:lnTo>
                      <a:pt x="18" y="2"/>
                    </a:lnTo>
                    <a:lnTo>
                      <a:pt x="3" y="2"/>
                    </a:lnTo>
                    <a:lnTo>
                      <a:pt x="23" y="2"/>
                    </a:lnTo>
                    <a:lnTo>
                      <a:pt x="23" y="20"/>
                    </a:lnTo>
                    <a:lnTo>
                      <a:pt x="39" y="20"/>
                    </a:lnTo>
                    <a:lnTo>
                      <a:pt x="39" y="2"/>
                    </a:lnTo>
                    <a:lnTo>
                      <a:pt x="23" y="2"/>
                    </a:lnTo>
                    <a:lnTo>
                      <a:pt x="3" y="21"/>
                    </a:lnTo>
                    <a:lnTo>
                      <a:pt x="3" y="38"/>
                    </a:lnTo>
                    <a:lnTo>
                      <a:pt x="18" y="38"/>
                    </a:lnTo>
                    <a:lnTo>
                      <a:pt x="18" y="21"/>
                    </a:lnTo>
                    <a:lnTo>
                      <a:pt x="3" y="21"/>
                    </a:lnTo>
                    <a:lnTo>
                      <a:pt x="23" y="21"/>
                    </a:lnTo>
                    <a:lnTo>
                      <a:pt x="23" y="38"/>
                    </a:lnTo>
                    <a:lnTo>
                      <a:pt x="39" y="38"/>
                    </a:lnTo>
                    <a:lnTo>
                      <a:pt x="39" y="21"/>
                    </a:lnTo>
                    <a:lnTo>
                      <a:pt x="23" y="2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357" name="Rectangle 256"/>
              <p:cNvSpPr/>
              <p:nvPr/>
            </p:nvSpPr>
            <p:spPr>
              <a:xfrm>
                <a:off x="5533" y="1028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58" name="Rectangle 257"/>
              <p:cNvSpPr/>
              <p:nvPr/>
            </p:nvSpPr>
            <p:spPr>
              <a:xfrm>
                <a:off x="5529" y="1001"/>
                <a:ext cx="39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59" name="Rectangle 258"/>
              <p:cNvSpPr/>
              <p:nvPr/>
            </p:nvSpPr>
            <p:spPr>
              <a:xfrm>
                <a:off x="5533" y="1005"/>
                <a:ext cx="31" cy="17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60" name="Freeform 259"/>
              <p:cNvSpPr/>
              <p:nvPr/>
            </p:nvSpPr>
            <p:spPr>
              <a:xfrm>
                <a:off x="5527" y="1000"/>
                <a:ext cx="42" cy="41"/>
              </a:xfrm>
              <a:custGeom>
                <a:avLst/>
                <a:gdLst>
                  <a:gd name="txL" fmla="*/ 0 w 42"/>
                  <a:gd name="txT" fmla="*/ 0 h 41"/>
                  <a:gd name="txR" fmla="*/ 42 w 42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1" y="40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18"/>
                  </a:cxn>
                  <a:cxn ang="0">
                    <a:pos x="18" y="18"/>
                  </a:cxn>
                  <a:cxn ang="0">
                    <a:pos x="18" y="2"/>
                  </a:cxn>
                  <a:cxn ang="0">
                    <a:pos x="2" y="2"/>
                  </a:cxn>
                  <a:cxn ang="0">
                    <a:pos x="23" y="2"/>
                  </a:cxn>
                  <a:cxn ang="0">
                    <a:pos x="23" y="18"/>
                  </a:cxn>
                  <a:cxn ang="0">
                    <a:pos x="39" y="18"/>
                  </a:cxn>
                  <a:cxn ang="0">
                    <a:pos x="39" y="2"/>
                  </a:cxn>
                  <a:cxn ang="0">
                    <a:pos x="23" y="2"/>
                  </a:cxn>
                  <a:cxn ang="0">
                    <a:pos x="2" y="20"/>
                  </a:cxn>
                  <a:cxn ang="0">
                    <a:pos x="2" y="37"/>
                  </a:cxn>
                  <a:cxn ang="0">
                    <a:pos x="18" y="37"/>
                  </a:cxn>
                  <a:cxn ang="0">
                    <a:pos x="18" y="20"/>
                  </a:cxn>
                  <a:cxn ang="0">
                    <a:pos x="2" y="20"/>
                  </a:cxn>
                  <a:cxn ang="0">
                    <a:pos x="23" y="20"/>
                  </a:cxn>
                  <a:cxn ang="0">
                    <a:pos x="23" y="37"/>
                  </a:cxn>
                  <a:cxn ang="0">
                    <a:pos x="39" y="37"/>
                  </a:cxn>
                  <a:cxn ang="0">
                    <a:pos x="39" y="20"/>
                  </a:cxn>
                  <a:cxn ang="0">
                    <a:pos x="23" y="20"/>
                  </a:cxn>
                  <a:cxn ang="0">
                    <a:pos x="0" y="0"/>
                  </a:cxn>
                </a:cxnLst>
                <a:rect l="txL" t="txT" r="txR" b="txB"/>
                <a:pathLst>
                  <a:path w="42" h="41">
                    <a:moveTo>
                      <a:pt x="0" y="0"/>
                    </a:moveTo>
                    <a:lnTo>
                      <a:pt x="0" y="40"/>
                    </a:lnTo>
                    <a:lnTo>
                      <a:pt x="41" y="40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18"/>
                    </a:lnTo>
                    <a:lnTo>
                      <a:pt x="18" y="18"/>
                    </a:lnTo>
                    <a:lnTo>
                      <a:pt x="18" y="2"/>
                    </a:lnTo>
                    <a:lnTo>
                      <a:pt x="2" y="2"/>
                    </a:lnTo>
                    <a:lnTo>
                      <a:pt x="23" y="2"/>
                    </a:lnTo>
                    <a:lnTo>
                      <a:pt x="23" y="18"/>
                    </a:lnTo>
                    <a:lnTo>
                      <a:pt x="39" y="18"/>
                    </a:lnTo>
                    <a:lnTo>
                      <a:pt x="39" y="2"/>
                    </a:lnTo>
                    <a:lnTo>
                      <a:pt x="23" y="2"/>
                    </a:lnTo>
                    <a:lnTo>
                      <a:pt x="2" y="20"/>
                    </a:lnTo>
                    <a:lnTo>
                      <a:pt x="2" y="37"/>
                    </a:lnTo>
                    <a:lnTo>
                      <a:pt x="18" y="37"/>
                    </a:lnTo>
                    <a:lnTo>
                      <a:pt x="18" y="20"/>
                    </a:lnTo>
                    <a:lnTo>
                      <a:pt x="2" y="20"/>
                    </a:lnTo>
                    <a:lnTo>
                      <a:pt x="23" y="20"/>
                    </a:lnTo>
                    <a:lnTo>
                      <a:pt x="23" y="37"/>
                    </a:lnTo>
                    <a:lnTo>
                      <a:pt x="39" y="37"/>
                    </a:lnTo>
                    <a:lnTo>
                      <a:pt x="39" y="20"/>
                    </a:lnTo>
                    <a:lnTo>
                      <a:pt x="23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361" name="Rectangle 260"/>
              <p:cNvSpPr/>
              <p:nvPr/>
            </p:nvSpPr>
            <p:spPr>
              <a:xfrm>
                <a:off x="5533" y="1099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62" name="Rectangle 261"/>
              <p:cNvSpPr/>
              <p:nvPr/>
            </p:nvSpPr>
            <p:spPr>
              <a:xfrm>
                <a:off x="5529" y="1073"/>
                <a:ext cx="39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63" name="Rectangle 262"/>
              <p:cNvSpPr/>
              <p:nvPr/>
            </p:nvSpPr>
            <p:spPr>
              <a:xfrm>
                <a:off x="5533" y="1077"/>
                <a:ext cx="31" cy="16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64" name="Freeform 263"/>
              <p:cNvSpPr/>
              <p:nvPr/>
            </p:nvSpPr>
            <p:spPr>
              <a:xfrm>
                <a:off x="5527" y="1071"/>
                <a:ext cx="42" cy="41"/>
              </a:xfrm>
              <a:custGeom>
                <a:avLst/>
                <a:gdLst>
                  <a:gd name="txL" fmla="*/ 0 w 42"/>
                  <a:gd name="txT" fmla="*/ 0 h 41"/>
                  <a:gd name="txR" fmla="*/ 42 w 42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1" y="40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0"/>
                  </a:cxn>
                  <a:cxn ang="0">
                    <a:pos x="18" y="20"/>
                  </a:cxn>
                  <a:cxn ang="0">
                    <a:pos x="18" y="2"/>
                  </a:cxn>
                  <a:cxn ang="0">
                    <a:pos x="2" y="2"/>
                  </a:cxn>
                  <a:cxn ang="0">
                    <a:pos x="23" y="2"/>
                  </a:cxn>
                  <a:cxn ang="0">
                    <a:pos x="23" y="20"/>
                  </a:cxn>
                  <a:cxn ang="0">
                    <a:pos x="39" y="20"/>
                  </a:cxn>
                  <a:cxn ang="0">
                    <a:pos x="39" y="2"/>
                  </a:cxn>
                  <a:cxn ang="0">
                    <a:pos x="23" y="2"/>
                  </a:cxn>
                  <a:cxn ang="0">
                    <a:pos x="2" y="21"/>
                  </a:cxn>
                  <a:cxn ang="0">
                    <a:pos x="2" y="38"/>
                  </a:cxn>
                  <a:cxn ang="0">
                    <a:pos x="18" y="38"/>
                  </a:cxn>
                  <a:cxn ang="0">
                    <a:pos x="18" y="21"/>
                  </a:cxn>
                  <a:cxn ang="0">
                    <a:pos x="2" y="21"/>
                  </a:cxn>
                  <a:cxn ang="0">
                    <a:pos x="23" y="21"/>
                  </a:cxn>
                  <a:cxn ang="0">
                    <a:pos x="23" y="38"/>
                  </a:cxn>
                  <a:cxn ang="0">
                    <a:pos x="39" y="38"/>
                  </a:cxn>
                  <a:cxn ang="0">
                    <a:pos x="39" y="21"/>
                  </a:cxn>
                  <a:cxn ang="0">
                    <a:pos x="23" y="21"/>
                  </a:cxn>
                  <a:cxn ang="0">
                    <a:pos x="0" y="0"/>
                  </a:cxn>
                </a:cxnLst>
                <a:rect l="txL" t="txT" r="txR" b="txB"/>
                <a:pathLst>
                  <a:path w="42" h="41">
                    <a:moveTo>
                      <a:pt x="0" y="0"/>
                    </a:moveTo>
                    <a:lnTo>
                      <a:pt x="0" y="40"/>
                    </a:lnTo>
                    <a:lnTo>
                      <a:pt x="41" y="40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0"/>
                    </a:lnTo>
                    <a:lnTo>
                      <a:pt x="18" y="20"/>
                    </a:lnTo>
                    <a:lnTo>
                      <a:pt x="18" y="2"/>
                    </a:lnTo>
                    <a:lnTo>
                      <a:pt x="2" y="2"/>
                    </a:lnTo>
                    <a:lnTo>
                      <a:pt x="23" y="2"/>
                    </a:lnTo>
                    <a:lnTo>
                      <a:pt x="23" y="20"/>
                    </a:lnTo>
                    <a:lnTo>
                      <a:pt x="39" y="20"/>
                    </a:lnTo>
                    <a:lnTo>
                      <a:pt x="39" y="2"/>
                    </a:lnTo>
                    <a:lnTo>
                      <a:pt x="23" y="2"/>
                    </a:lnTo>
                    <a:lnTo>
                      <a:pt x="2" y="21"/>
                    </a:lnTo>
                    <a:lnTo>
                      <a:pt x="2" y="38"/>
                    </a:lnTo>
                    <a:lnTo>
                      <a:pt x="18" y="38"/>
                    </a:lnTo>
                    <a:lnTo>
                      <a:pt x="18" y="21"/>
                    </a:lnTo>
                    <a:lnTo>
                      <a:pt x="2" y="21"/>
                    </a:lnTo>
                    <a:lnTo>
                      <a:pt x="23" y="21"/>
                    </a:lnTo>
                    <a:lnTo>
                      <a:pt x="23" y="38"/>
                    </a:lnTo>
                    <a:lnTo>
                      <a:pt x="39" y="38"/>
                    </a:lnTo>
                    <a:lnTo>
                      <a:pt x="39" y="21"/>
                    </a:lnTo>
                    <a:lnTo>
                      <a:pt x="23" y="2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365" name="Rectangle 264"/>
              <p:cNvSpPr/>
              <p:nvPr/>
            </p:nvSpPr>
            <p:spPr>
              <a:xfrm>
                <a:off x="5588" y="1028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66" name="Rectangle 265"/>
              <p:cNvSpPr/>
              <p:nvPr/>
            </p:nvSpPr>
            <p:spPr>
              <a:xfrm>
                <a:off x="5584" y="1001"/>
                <a:ext cx="38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67" name="Rectangle 266"/>
              <p:cNvSpPr/>
              <p:nvPr/>
            </p:nvSpPr>
            <p:spPr>
              <a:xfrm>
                <a:off x="5588" y="1005"/>
                <a:ext cx="30" cy="17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68" name="Freeform 267"/>
              <p:cNvSpPr/>
              <p:nvPr/>
            </p:nvSpPr>
            <p:spPr>
              <a:xfrm>
                <a:off x="5583" y="1000"/>
                <a:ext cx="42" cy="41"/>
              </a:xfrm>
              <a:custGeom>
                <a:avLst/>
                <a:gdLst>
                  <a:gd name="txL" fmla="*/ 0 w 42"/>
                  <a:gd name="txT" fmla="*/ 0 h 41"/>
                  <a:gd name="txR" fmla="*/ 42 w 42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1" y="40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1" y="2"/>
                  </a:cxn>
                  <a:cxn ang="0">
                    <a:pos x="1" y="18"/>
                  </a:cxn>
                  <a:cxn ang="0">
                    <a:pos x="16" y="18"/>
                  </a:cxn>
                  <a:cxn ang="0">
                    <a:pos x="16" y="2"/>
                  </a:cxn>
                  <a:cxn ang="0">
                    <a:pos x="1" y="2"/>
                  </a:cxn>
                  <a:cxn ang="0">
                    <a:pos x="22" y="2"/>
                  </a:cxn>
                  <a:cxn ang="0">
                    <a:pos x="22" y="18"/>
                  </a:cxn>
                  <a:cxn ang="0">
                    <a:pos x="38" y="18"/>
                  </a:cxn>
                  <a:cxn ang="0">
                    <a:pos x="38" y="2"/>
                  </a:cxn>
                  <a:cxn ang="0">
                    <a:pos x="22" y="2"/>
                  </a:cxn>
                  <a:cxn ang="0">
                    <a:pos x="1" y="20"/>
                  </a:cxn>
                  <a:cxn ang="0">
                    <a:pos x="1" y="37"/>
                  </a:cxn>
                  <a:cxn ang="0">
                    <a:pos x="16" y="37"/>
                  </a:cxn>
                  <a:cxn ang="0">
                    <a:pos x="16" y="20"/>
                  </a:cxn>
                  <a:cxn ang="0">
                    <a:pos x="1" y="20"/>
                  </a:cxn>
                  <a:cxn ang="0">
                    <a:pos x="22" y="20"/>
                  </a:cxn>
                  <a:cxn ang="0">
                    <a:pos x="22" y="37"/>
                  </a:cxn>
                  <a:cxn ang="0">
                    <a:pos x="38" y="37"/>
                  </a:cxn>
                  <a:cxn ang="0">
                    <a:pos x="38" y="20"/>
                  </a:cxn>
                  <a:cxn ang="0">
                    <a:pos x="22" y="20"/>
                  </a:cxn>
                  <a:cxn ang="0">
                    <a:pos x="0" y="0"/>
                  </a:cxn>
                </a:cxnLst>
                <a:rect l="txL" t="txT" r="txR" b="txB"/>
                <a:pathLst>
                  <a:path w="42" h="41">
                    <a:moveTo>
                      <a:pt x="0" y="0"/>
                    </a:moveTo>
                    <a:lnTo>
                      <a:pt x="0" y="40"/>
                    </a:lnTo>
                    <a:lnTo>
                      <a:pt x="41" y="40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18"/>
                    </a:lnTo>
                    <a:lnTo>
                      <a:pt x="16" y="18"/>
                    </a:lnTo>
                    <a:lnTo>
                      <a:pt x="16" y="2"/>
                    </a:lnTo>
                    <a:lnTo>
                      <a:pt x="1" y="2"/>
                    </a:lnTo>
                    <a:lnTo>
                      <a:pt x="22" y="2"/>
                    </a:lnTo>
                    <a:lnTo>
                      <a:pt x="22" y="18"/>
                    </a:lnTo>
                    <a:lnTo>
                      <a:pt x="38" y="18"/>
                    </a:lnTo>
                    <a:lnTo>
                      <a:pt x="38" y="2"/>
                    </a:lnTo>
                    <a:lnTo>
                      <a:pt x="22" y="2"/>
                    </a:lnTo>
                    <a:lnTo>
                      <a:pt x="1" y="20"/>
                    </a:lnTo>
                    <a:lnTo>
                      <a:pt x="1" y="37"/>
                    </a:lnTo>
                    <a:lnTo>
                      <a:pt x="16" y="37"/>
                    </a:lnTo>
                    <a:lnTo>
                      <a:pt x="16" y="20"/>
                    </a:lnTo>
                    <a:lnTo>
                      <a:pt x="1" y="20"/>
                    </a:lnTo>
                    <a:lnTo>
                      <a:pt x="22" y="20"/>
                    </a:lnTo>
                    <a:lnTo>
                      <a:pt x="22" y="37"/>
                    </a:lnTo>
                    <a:lnTo>
                      <a:pt x="38" y="37"/>
                    </a:lnTo>
                    <a:lnTo>
                      <a:pt x="38" y="20"/>
                    </a:lnTo>
                    <a:lnTo>
                      <a:pt x="22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369" name="Rectangle 268"/>
              <p:cNvSpPr/>
              <p:nvPr/>
            </p:nvSpPr>
            <p:spPr>
              <a:xfrm>
                <a:off x="5588" y="1099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70" name="Rectangle 269"/>
              <p:cNvSpPr/>
              <p:nvPr/>
            </p:nvSpPr>
            <p:spPr>
              <a:xfrm>
                <a:off x="5584" y="1073"/>
                <a:ext cx="38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71" name="Rectangle 270"/>
              <p:cNvSpPr/>
              <p:nvPr/>
            </p:nvSpPr>
            <p:spPr>
              <a:xfrm>
                <a:off x="5588" y="1077"/>
                <a:ext cx="30" cy="16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72" name="Freeform 271"/>
              <p:cNvSpPr/>
              <p:nvPr/>
            </p:nvSpPr>
            <p:spPr>
              <a:xfrm>
                <a:off x="5583" y="1071"/>
                <a:ext cx="42" cy="41"/>
              </a:xfrm>
              <a:custGeom>
                <a:avLst/>
                <a:gdLst>
                  <a:gd name="txL" fmla="*/ 0 w 42"/>
                  <a:gd name="txT" fmla="*/ 0 h 41"/>
                  <a:gd name="txR" fmla="*/ 42 w 42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1" y="40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1" y="2"/>
                  </a:cxn>
                  <a:cxn ang="0">
                    <a:pos x="1" y="20"/>
                  </a:cxn>
                  <a:cxn ang="0">
                    <a:pos x="16" y="20"/>
                  </a:cxn>
                  <a:cxn ang="0">
                    <a:pos x="16" y="2"/>
                  </a:cxn>
                  <a:cxn ang="0">
                    <a:pos x="1" y="2"/>
                  </a:cxn>
                  <a:cxn ang="0">
                    <a:pos x="22" y="2"/>
                  </a:cxn>
                  <a:cxn ang="0">
                    <a:pos x="22" y="20"/>
                  </a:cxn>
                  <a:cxn ang="0">
                    <a:pos x="38" y="20"/>
                  </a:cxn>
                  <a:cxn ang="0">
                    <a:pos x="38" y="2"/>
                  </a:cxn>
                  <a:cxn ang="0">
                    <a:pos x="22" y="2"/>
                  </a:cxn>
                  <a:cxn ang="0">
                    <a:pos x="1" y="21"/>
                  </a:cxn>
                  <a:cxn ang="0">
                    <a:pos x="1" y="38"/>
                  </a:cxn>
                  <a:cxn ang="0">
                    <a:pos x="16" y="38"/>
                  </a:cxn>
                  <a:cxn ang="0">
                    <a:pos x="16" y="21"/>
                  </a:cxn>
                  <a:cxn ang="0">
                    <a:pos x="1" y="21"/>
                  </a:cxn>
                  <a:cxn ang="0">
                    <a:pos x="22" y="21"/>
                  </a:cxn>
                  <a:cxn ang="0">
                    <a:pos x="22" y="38"/>
                  </a:cxn>
                  <a:cxn ang="0">
                    <a:pos x="38" y="38"/>
                  </a:cxn>
                  <a:cxn ang="0">
                    <a:pos x="38" y="21"/>
                  </a:cxn>
                  <a:cxn ang="0">
                    <a:pos x="22" y="21"/>
                  </a:cxn>
                  <a:cxn ang="0">
                    <a:pos x="0" y="0"/>
                  </a:cxn>
                </a:cxnLst>
                <a:rect l="txL" t="txT" r="txR" b="txB"/>
                <a:pathLst>
                  <a:path w="42" h="41">
                    <a:moveTo>
                      <a:pt x="0" y="0"/>
                    </a:moveTo>
                    <a:lnTo>
                      <a:pt x="0" y="40"/>
                    </a:lnTo>
                    <a:lnTo>
                      <a:pt x="41" y="40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20"/>
                    </a:lnTo>
                    <a:lnTo>
                      <a:pt x="16" y="20"/>
                    </a:lnTo>
                    <a:lnTo>
                      <a:pt x="16" y="2"/>
                    </a:lnTo>
                    <a:lnTo>
                      <a:pt x="1" y="2"/>
                    </a:lnTo>
                    <a:lnTo>
                      <a:pt x="22" y="2"/>
                    </a:lnTo>
                    <a:lnTo>
                      <a:pt x="22" y="20"/>
                    </a:lnTo>
                    <a:lnTo>
                      <a:pt x="38" y="20"/>
                    </a:lnTo>
                    <a:lnTo>
                      <a:pt x="38" y="2"/>
                    </a:lnTo>
                    <a:lnTo>
                      <a:pt x="22" y="2"/>
                    </a:lnTo>
                    <a:lnTo>
                      <a:pt x="1" y="21"/>
                    </a:lnTo>
                    <a:lnTo>
                      <a:pt x="1" y="38"/>
                    </a:lnTo>
                    <a:lnTo>
                      <a:pt x="16" y="38"/>
                    </a:lnTo>
                    <a:lnTo>
                      <a:pt x="16" y="21"/>
                    </a:lnTo>
                    <a:lnTo>
                      <a:pt x="1" y="21"/>
                    </a:lnTo>
                    <a:lnTo>
                      <a:pt x="22" y="21"/>
                    </a:lnTo>
                    <a:lnTo>
                      <a:pt x="22" y="38"/>
                    </a:lnTo>
                    <a:lnTo>
                      <a:pt x="38" y="38"/>
                    </a:lnTo>
                    <a:lnTo>
                      <a:pt x="38" y="21"/>
                    </a:lnTo>
                    <a:lnTo>
                      <a:pt x="22" y="2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373" name="Rectangle 272"/>
              <p:cNvSpPr/>
              <p:nvPr/>
            </p:nvSpPr>
            <p:spPr>
              <a:xfrm>
                <a:off x="5640" y="1028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74" name="Rectangle 273"/>
              <p:cNvSpPr/>
              <p:nvPr/>
            </p:nvSpPr>
            <p:spPr>
              <a:xfrm>
                <a:off x="5636" y="1001"/>
                <a:ext cx="39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75" name="Rectangle 274"/>
              <p:cNvSpPr/>
              <p:nvPr/>
            </p:nvSpPr>
            <p:spPr>
              <a:xfrm>
                <a:off x="5640" y="1005"/>
                <a:ext cx="31" cy="17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76" name="Freeform 275"/>
              <p:cNvSpPr/>
              <p:nvPr/>
            </p:nvSpPr>
            <p:spPr>
              <a:xfrm>
                <a:off x="5634" y="1000"/>
                <a:ext cx="42" cy="41"/>
              </a:xfrm>
              <a:custGeom>
                <a:avLst/>
                <a:gdLst>
                  <a:gd name="txL" fmla="*/ 0 w 42"/>
                  <a:gd name="txT" fmla="*/ 0 h 41"/>
                  <a:gd name="txR" fmla="*/ 42 w 42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1" y="40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18"/>
                  </a:cxn>
                  <a:cxn ang="0">
                    <a:pos x="18" y="18"/>
                  </a:cxn>
                  <a:cxn ang="0">
                    <a:pos x="18" y="2"/>
                  </a:cxn>
                  <a:cxn ang="0">
                    <a:pos x="2" y="2"/>
                  </a:cxn>
                  <a:cxn ang="0">
                    <a:pos x="23" y="2"/>
                  </a:cxn>
                  <a:cxn ang="0">
                    <a:pos x="23" y="18"/>
                  </a:cxn>
                  <a:cxn ang="0">
                    <a:pos x="39" y="18"/>
                  </a:cxn>
                  <a:cxn ang="0">
                    <a:pos x="39" y="2"/>
                  </a:cxn>
                  <a:cxn ang="0">
                    <a:pos x="23" y="2"/>
                  </a:cxn>
                  <a:cxn ang="0">
                    <a:pos x="2" y="20"/>
                  </a:cxn>
                  <a:cxn ang="0">
                    <a:pos x="2" y="37"/>
                  </a:cxn>
                  <a:cxn ang="0">
                    <a:pos x="18" y="37"/>
                  </a:cxn>
                  <a:cxn ang="0">
                    <a:pos x="18" y="20"/>
                  </a:cxn>
                  <a:cxn ang="0">
                    <a:pos x="2" y="20"/>
                  </a:cxn>
                  <a:cxn ang="0">
                    <a:pos x="23" y="20"/>
                  </a:cxn>
                  <a:cxn ang="0">
                    <a:pos x="23" y="37"/>
                  </a:cxn>
                  <a:cxn ang="0">
                    <a:pos x="39" y="37"/>
                  </a:cxn>
                  <a:cxn ang="0">
                    <a:pos x="39" y="20"/>
                  </a:cxn>
                  <a:cxn ang="0">
                    <a:pos x="23" y="20"/>
                  </a:cxn>
                  <a:cxn ang="0">
                    <a:pos x="0" y="0"/>
                  </a:cxn>
                </a:cxnLst>
                <a:rect l="txL" t="txT" r="txR" b="txB"/>
                <a:pathLst>
                  <a:path w="42" h="41">
                    <a:moveTo>
                      <a:pt x="0" y="0"/>
                    </a:moveTo>
                    <a:lnTo>
                      <a:pt x="0" y="40"/>
                    </a:lnTo>
                    <a:lnTo>
                      <a:pt x="41" y="40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18"/>
                    </a:lnTo>
                    <a:lnTo>
                      <a:pt x="18" y="18"/>
                    </a:lnTo>
                    <a:lnTo>
                      <a:pt x="18" y="2"/>
                    </a:lnTo>
                    <a:lnTo>
                      <a:pt x="2" y="2"/>
                    </a:lnTo>
                    <a:lnTo>
                      <a:pt x="23" y="2"/>
                    </a:lnTo>
                    <a:lnTo>
                      <a:pt x="23" y="18"/>
                    </a:lnTo>
                    <a:lnTo>
                      <a:pt x="39" y="18"/>
                    </a:lnTo>
                    <a:lnTo>
                      <a:pt x="39" y="2"/>
                    </a:lnTo>
                    <a:lnTo>
                      <a:pt x="23" y="2"/>
                    </a:lnTo>
                    <a:lnTo>
                      <a:pt x="2" y="20"/>
                    </a:lnTo>
                    <a:lnTo>
                      <a:pt x="2" y="37"/>
                    </a:lnTo>
                    <a:lnTo>
                      <a:pt x="18" y="37"/>
                    </a:lnTo>
                    <a:lnTo>
                      <a:pt x="18" y="20"/>
                    </a:lnTo>
                    <a:lnTo>
                      <a:pt x="2" y="20"/>
                    </a:lnTo>
                    <a:lnTo>
                      <a:pt x="23" y="20"/>
                    </a:lnTo>
                    <a:lnTo>
                      <a:pt x="23" y="37"/>
                    </a:lnTo>
                    <a:lnTo>
                      <a:pt x="39" y="37"/>
                    </a:lnTo>
                    <a:lnTo>
                      <a:pt x="39" y="20"/>
                    </a:lnTo>
                    <a:lnTo>
                      <a:pt x="23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377" name="Rectangle 276"/>
              <p:cNvSpPr/>
              <p:nvPr/>
            </p:nvSpPr>
            <p:spPr>
              <a:xfrm>
                <a:off x="5640" y="1099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78" name="Rectangle 277"/>
              <p:cNvSpPr/>
              <p:nvPr/>
            </p:nvSpPr>
            <p:spPr>
              <a:xfrm>
                <a:off x="5636" y="1073"/>
                <a:ext cx="39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79" name="Rectangle 278"/>
              <p:cNvSpPr/>
              <p:nvPr/>
            </p:nvSpPr>
            <p:spPr>
              <a:xfrm>
                <a:off x="5640" y="1077"/>
                <a:ext cx="31" cy="16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80" name="Freeform 279"/>
              <p:cNvSpPr/>
              <p:nvPr/>
            </p:nvSpPr>
            <p:spPr>
              <a:xfrm>
                <a:off x="5634" y="1071"/>
                <a:ext cx="42" cy="41"/>
              </a:xfrm>
              <a:custGeom>
                <a:avLst/>
                <a:gdLst>
                  <a:gd name="txL" fmla="*/ 0 w 42"/>
                  <a:gd name="txT" fmla="*/ 0 h 41"/>
                  <a:gd name="txR" fmla="*/ 42 w 42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1" y="40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0"/>
                  </a:cxn>
                  <a:cxn ang="0">
                    <a:pos x="18" y="20"/>
                  </a:cxn>
                  <a:cxn ang="0">
                    <a:pos x="18" y="2"/>
                  </a:cxn>
                  <a:cxn ang="0">
                    <a:pos x="2" y="2"/>
                  </a:cxn>
                  <a:cxn ang="0">
                    <a:pos x="23" y="2"/>
                  </a:cxn>
                  <a:cxn ang="0">
                    <a:pos x="23" y="20"/>
                  </a:cxn>
                  <a:cxn ang="0">
                    <a:pos x="39" y="20"/>
                  </a:cxn>
                  <a:cxn ang="0">
                    <a:pos x="39" y="2"/>
                  </a:cxn>
                  <a:cxn ang="0">
                    <a:pos x="23" y="2"/>
                  </a:cxn>
                  <a:cxn ang="0">
                    <a:pos x="2" y="21"/>
                  </a:cxn>
                  <a:cxn ang="0">
                    <a:pos x="2" y="38"/>
                  </a:cxn>
                  <a:cxn ang="0">
                    <a:pos x="18" y="38"/>
                  </a:cxn>
                  <a:cxn ang="0">
                    <a:pos x="18" y="21"/>
                  </a:cxn>
                  <a:cxn ang="0">
                    <a:pos x="2" y="21"/>
                  </a:cxn>
                  <a:cxn ang="0">
                    <a:pos x="23" y="21"/>
                  </a:cxn>
                  <a:cxn ang="0">
                    <a:pos x="23" y="38"/>
                  </a:cxn>
                  <a:cxn ang="0">
                    <a:pos x="39" y="38"/>
                  </a:cxn>
                  <a:cxn ang="0">
                    <a:pos x="39" y="21"/>
                  </a:cxn>
                  <a:cxn ang="0">
                    <a:pos x="23" y="21"/>
                  </a:cxn>
                  <a:cxn ang="0">
                    <a:pos x="0" y="0"/>
                  </a:cxn>
                </a:cxnLst>
                <a:rect l="txL" t="txT" r="txR" b="txB"/>
                <a:pathLst>
                  <a:path w="42" h="41">
                    <a:moveTo>
                      <a:pt x="0" y="0"/>
                    </a:moveTo>
                    <a:lnTo>
                      <a:pt x="0" y="40"/>
                    </a:lnTo>
                    <a:lnTo>
                      <a:pt x="41" y="40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0"/>
                    </a:lnTo>
                    <a:lnTo>
                      <a:pt x="18" y="20"/>
                    </a:lnTo>
                    <a:lnTo>
                      <a:pt x="18" y="2"/>
                    </a:lnTo>
                    <a:lnTo>
                      <a:pt x="2" y="2"/>
                    </a:lnTo>
                    <a:lnTo>
                      <a:pt x="23" y="2"/>
                    </a:lnTo>
                    <a:lnTo>
                      <a:pt x="23" y="20"/>
                    </a:lnTo>
                    <a:lnTo>
                      <a:pt x="39" y="20"/>
                    </a:lnTo>
                    <a:lnTo>
                      <a:pt x="39" y="2"/>
                    </a:lnTo>
                    <a:lnTo>
                      <a:pt x="23" y="2"/>
                    </a:lnTo>
                    <a:lnTo>
                      <a:pt x="2" y="21"/>
                    </a:lnTo>
                    <a:lnTo>
                      <a:pt x="2" y="38"/>
                    </a:lnTo>
                    <a:lnTo>
                      <a:pt x="18" y="38"/>
                    </a:lnTo>
                    <a:lnTo>
                      <a:pt x="18" y="21"/>
                    </a:lnTo>
                    <a:lnTo>
                      <a:pt x="2" y="21"/>
                    </a:lnTo>
                    <a:lnTo>
                      <a:pt x="23" y="21"/>
                    </a:lnTo>
                    <a:lnTo>
                      <a:pt x="23" y="38"/>
                    </a:lnTo>
                    <a:lnTo>
                      <a:pt x="39" y="38"/>
                    </a:lnTo>
                    <a:lnTo>
                      <a:pt x="39" y="21"/>
                    </a:lnTo>
                    <a:lnTo>
                      <a:pt x="23" y="2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381" name="Rectangle 280"/>
              <p:cNvSpPr/>
              <p:nvPr/>
            </p:nvSpPr>
            <p:spPr>
              <a:xfrm>
                <a:off x="5852" y="1099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82" name="Rectangle 281"/>
              <p:cNvSpPr/>
              <p:nvPr/>
            </p:nvSpPr>
            <p:spPr>
              <a:xfrm>
                <a:off x="5848" y="1072"/>
                <a:ext cx="38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83" name="Rectangle 282"/>
              <p:cNvSpPr/>
              <p:nvPr/>
            </p:nvSpPr>
            <p:spPr>
              <a:xfrm>
                <a:off x="5852" y="1076"/>
                <a:ext cx="30" cy="16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84" name="Freeform 283"/>
              <p:cNvSpPr/>
              <p:nvPr/>
            </p:nvSpPr>
            <p:spPr>
              <a:xfrm>
                <a:off x="5847" y="1071"/>
                <a:ext cx="41" cy="41"/>
              </a:xfrm>
              <a:custGeom>
                <a:avLst/>
                <a:gdLst>
                  <a:gd name="txL" fmla="*/ 0 w 41"/>
                  <a:gd name="txT" fmla="*/ 0 h 41"/>
                  <a:gd name="txR" fmla="*/ 41 w 41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0" y="40"/>
                  </a:cxn>
                  <a:cxn ang="0">
                    <a:pos x="40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8"/>
                  </a:cxn>
                  <a:cxn ang="0">
                    <a:pos x="16" y="18"/>
                  </a:cxn>
                  <a:cxn ang="0">
                    <a:pos x="16" y="1"/>
                  </a:cxn>
                  <a:cxn ang="0">
                    <a:pos x="1" y="1"/>
                  </a:cxn>
                  <a:cxn ang="0">
                    <a:pos x="22" y="1"/>
                  </a:cxn>
                  <a:cxn ang="0">
                    <a:pos x="22" y="18"/>
                  </a:cxn>
                  <a:cxn ang="0">
                    <a:pos x="37" y="18"/>
                  </a:cxn>
                  <a:cxn ang="0">
                    <a:pos x="37" y="1"/>
                  </a:cxn>
                  <a:cxn ang="0">
                    <a:pos x="22" y="1"/>
                  </a:cxn>
                  <a:cxn ang="0">
                    <a:pos x="1" y="20"/>
                  </a:cxn>
                  <a:cxn ang="0">
                    <a:pos x="1" y="37"/>
                  </a:cxn>
                  <a:cxn ang="0">
                    <a:pos x="16" y="37"/>
                  </a:cxn>
                  <a:cxn ang="0">
                    <a:pos x="16" y="20"/>
                  </a:cxn>
                  <a:cxn ang="0">
                    <a:pos x="1" y="20"/>
                  </a:cxn>
                  <a:cxn ang="0">
                    <a:pos x="22" y="20"/>
                  </a:cxn>
                  <a:cxn ang="0">
                    <a:pos x="22" y="37"/>
                  </a:cxn>
                  <a:cxn ang="0">
                    <a:pos x="37" y="37"/>
                  </a:cxn>
                  <a:cxn ang="0">
                    <a:pos x="37" y="20"/>
                  </a:cxn>
                  <a:cxn ang="0">
                    <a:pos x="22" y="20"/>
                  </a:cxn>
                  <a:cxn ang="0">
                    <a:pos x="0" y="0"/>
                  </a:cxn>
                </a:cxnLst>
                <a:rect l="txL" t="txT" r="txR" b="txB"/>
                <a:pathLst>
                  <a:path w="41" h="41">
                    <a:moveTo>
                      <a:pt x="0" y="0"/>
                    </a:moveTo>
                    <a:lnTo>
                      <a:pt x="0" y="40"/>
                    </a:lnTo>
                    <a:lnTo>
                      <a:pt x="40" y="40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18"/>
                    </a:lnTo>
                    <a:lnTo>
                      <a:pt x="16" y="18"/>
                    </a:lnTo>
                    <a:lnTo>
                      <a:pt x="16" y="1"/>
                    </a:lnTo>
                    <a:lnTo>
                      <a:pt x="1" y="1"/>
                    </a:lnTo>
                    <a:lnTo>
                      <a:pt x="22" y="1"/>
                    </a:lnTo>
                    <a:lnTo>
                      <a:pt x="22" y="18"/>
                    </a:lnTo>
                    <a:lnTo>
                      <a:pt x="37" y="18"/>
                    </a:lnTo>
                    <a:lnTo>
                      <a:pt x="37" y="1"/>
                    </a:lnTo>
                    <a:lnTo>
                      <a:pt x="22" y="1"/>
                    </a:lnTo>
                    <a:lnTo>
                      <a:pt x="1" y="20"/>
                    </a:lnTo>
                    <a:lnTo>
                      <a:pt x="1" y="37"/>
                    </a:lnTo>
                    <a:lnTo>
                      <a:pt x="16" y="37"/>
                    </a:lnTo>
                    <a:lnTo>
                      <a:pt x="16" y="20"/>
                    </a:lnTo>
                    <a:lnTo>
                      <a:pt x="1" y="20"/>
                    </a:lnTo>
                    <a:lnTo>
                      <a:pt x="22" y="20"/>
                    </a:lnTo>
                    <a:lnTo>
                      <a:pt x="22" y="37"/>
                    </a:lnTo>
                    <a:lnTo>
                      <a:pt x="37" y="37"/>
                    </a:lnTo>
                    <a:lnTo>
                      <a:pt x="37" y="20"/>
                    </a:lnTo>
                    <a:lnTo>
                      <a:pt x="22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385" name="Rectangle 284"/>
              <p:cNvSpPr/>
              <p:nvPr/>
            </p:nvSpPr>
            <p:spPr>
              <a:xfrm>
                <a:off x="5799" y="1099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86" name="Rectangle 285"/>
              <p:cNvSpPr/>
              <p:nvPr/>
            </p:nvSpPr>
            <p:spPr>
              <a:xfrm>
                <a:off x="5795" y="1072"/>
                <a:ext cx="39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87" name="Rectangle 286"/>
              <p:cNvSpPr/>
              <p:nvPr/>
            </p:nvSpPr>
            <p:spPr>
              <a:xfrm>
                <a:off x="5799" y="1076"/>
                <a:ext cx="31" cy="16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88" name="Freeform 287"/>
              <p:cNvSpPr/>
              <p:nvPr/>
            </p:nvSpPr>
            <p:spPr>
              <a:xfrm>
                <a:off x="5793" y="1071"/>
                <a:ext cx="42" cy="41"/>
              </a:xfrm>
              <a:custGeom>
                <a:avLst/>
                <a:gdLst>
                  <a:gd name="txL" fmla="*/ 0 w 42"/>
                  <a:gd name="txT" fmla="*/ 0 h 41"/>
                  <a:gd name="txR" fmla="*/ 42 w 42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1" y="40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8"/>
                  </a:cxn>
                  <a:cxn ang="0">
                    <a:pos x="16" y="18"/>
                  </a:cxn>
                  <a:cxn ang="0">
                    <a:pos x="16" y="1"/>
                  </a:cxn>
                  <a:cxn ang="0">
                    <a:pos x="1" y="1"/>
                  </a:cxn>
                  <a:cxn ang="0">
                    <a:pos x="22" y="1"/>
                  </a:cxn>
                  <a:cxn ang="0">
                    <a:pos x="22" y="18"/>
                  </a:cxn>
                  <a:cxn ang="0">
                    <a:pos x="38" y="18"/>
                  </a:cxn>
                  <a:cxn ang="0">
                    <a:pos x="38" y="1"/>
                  </a:cxn>
                  <a:cxn ang="0">
                    <a:pos x="22" y="1"/>
                  </a:cxn>
                  <a:cxn ang="0">
                    <a:pos x="1" y="20"/>
                  </a:cxn>
                  <a:cxn ang="0">
                    <a:pos x="1" y="37"/>
                  </a:cxn>
                  <a:cxn ang="0">
                    <a:pos x="16" y="37"/>
                  </a:cxn>
                  <a:cxn ang="0">
                    <a:pos x="16" y="20"/>
                  </a:cxn>
                  <a:cxn ang="0">
                    <a:pos x="1" y="20"/>
                  </a:cxn>
                  <a:cxn ang="0">
                    <a:pos x="22" y="20"/>
                  </a:cxn>
                  <a:cxn ang="0">
                    <a:pos x="22" y="37"/>
                  </a:cxn>
                  <a:cxn ang="0">
                    <a:pos x="38" y="37"/>
                  </a:cxn>
                  <a:cxn ang="0">
                    <a:pos x="38" y="20"/>
                  </a:cxn>
                  <a:cxn ang="0">
                    <a:pos x="22" y="20"/>
                  </a:cxn>
                  <a:cxn ang="0">
                    <a:pos x="0" y="0"/>
                  </a:cxn>
                </a:cxnLst>
                <a:rect l="txL" t="txT" r="txR" b="txB"/>
                <a:pathLst>
                  <a:path w="42" h="41">
                    <a:moveTo>
                      <a:pt x="0" y="0"/>
                    </a:moveTo>
                    <a:lnTo>
                      <a:pt x="0" y="40"/>
                    </a:lnTo>
                    <a:lnTo>
                      <a:pt x="41" y="40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18"/>
                    </a:lnTo>
                    <a:lnTo>
                      <a:pt x="16" y="18"/>
                    </a:lnTo>
                    <a:lnTo>
                      <a:pt x="16" y="1"/>
                    </a:lnTo>
                    <a:lnTo>
                      <a:pt x="1" y="1"/>
                    </a:lnTo>
                    <a:lnTo>
                      <a:pt x="22" y="1"/>
                    </a:lnTo>
                    <a:lnTo>
                      <a:pt x="22" y="18"/>
                    </a:lnTo>
                    <a:lnTo>
                      <a:pt x="38" y="18"/>
                    </a:lnTo>
                    <a:lnTo>
                      <a:pt x="38" y="1"/>
                    </a:lnTo>
                    <a:lnTo>
                      <a:pt x="22" y="1"/>
                    </a:lnTo>
                    <a:lnTo>
                      <a:pt x="1" y="20"/>
                    </a:lnTo>
                    <a:lnTo>
                      <a:pt x="1" y="37"/>
                    </a:lnTo>
                    <a:lnTo>
                      <a:pt x="16" y="37"/>
                    </a:lnTo>
                    <a:lnTo>
                      <a:pt x="16" y="20"/>
                    </a:lnTo>
                    <a:lnTo>
                      <a:pt x="1" y="20"/>
                    </a:lnTo>
                    <a:lnTo>
                      <a:pt x="22" y="20"/>
                    </a:lnTo>
                    <a:lnTo>
                      <a:pt x="22" y="37"/>
                    </a:lnTo>
                    <a:lnTo>
                      <a:pt x="38" y="37"/>
                    </a:lnTo>
                    <a:lnTo>
                      <a:pt x="38" y="20"/>
                    </a:lnTo>
                    <a:lnTo>
                      <a:pt x="22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389" name="Rectangle 288"/>
              <p:cNvSpPr/>
              <p:nvPr/>
            </p:nvSpPr>
            <p:spPr>
              <a:xfrm>
                <a:off x="5903" y="1027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90" name="Rectangle 289"/>
              <p:cNvSpPr/>
              <p:nvPr/>
            </p:nvSpPr>
            <p:spPr>
              <a:xfrm>
                <a:off x="5899" y="1000"/>
                <a:ext cx="38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91" name="Rectangle 290"/>
              <p:cNvSpPr/>
              <p:nvPr/>
            </p:nvSpPr>
            <p:spPr>
              <a:xfrm>
                <a:off x="5903" y="1004"/>
                <a:ext cx="30" cy="16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92" name="Freeform 291"/>
              <p:cNvSpPr/>
              <p:nvPr/>
            </p:nvSpPr>
            <p:spPr>
              <a:xfrm>
                <a:off x="5897" y="999"/>
                <a:ext cx="43" cy="41"/>
              </a:xfrm>
              <a:custGeom>
                <a:avLst/>
                <a:gdLst>
                  <a:gd name="txL" fmla="*/ 0 w 43"/>
                  <a:gd name="txT" fmla="*/ 0 h 41"/>
                  <a:gd name="txR" fmla="*/ 43 w 43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2" y="40"/>
                  </a:cxn>
                  <a:cxn ang="0">
                    <a:pos x="42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8"/>
                  </a:cxn>
                  <a:cxn ang="0">
                    <a:pos x="17" y="18"/>
                  </a:cxn>
                  <a:cxn ang="0">
                    <a:pos x="17" y="1"/>
                  </a:cxn>
                  <a:cxn ang="0">
                    <a:pos x="1" y="1"/>
                  </a:cxn>
                  <a:cxn ang="0">
                    <a:pos x="22" y="1"/>
                  </a:cxn>
                  <a:cxn ang="0">
                    <a:pos x="22" y="18"/>
                  </a:cxn>
                  <a:cxn ang="0">
                    <a:pos x="39" y="18"/>
                  </a:cxn>
                  <a:cxn ang="0">
                    <a:pos x="39" y="1"/>
                  </a:cxn>
                  <a:cxn ang="0">
                    <a:pos x="22" y="1"/>
                  </a:cxn>
                  <a:cxn ang="0">
                    <a:pos x="1" y="20"/>
                  </a:cxn>
                  <a:cxn ang="0">
                    <a:pos x="1" y="37"/>
                  </a:cxn>
                  <a:cxn ang="0">
                    <a:pos x="17" y="37"/>
                  </a:cxn>
                  <a:cxn ang="0">
                    <a:pos x="17" y="20"/>
                  </a:cxn>
                  <a:cxn ang="0">
                    <a:pos x="1" y="20"/>
                  </a:cxn>
                  <a:cxn ang="0">
                    <a:pos x="22" y="20"/>
                  </a:cxn>
                  <a:cxn ang="0">
                    <a:pos x="22" y="37"/>
                  </a:cxn>
                  <a:cxn ang="0">
                    <a:pos x="39" y="37"/>
                  </a:cxn>
                  <a:cxn ang="0">
                    <a:pos x="39" y="20"/>
                  </a:cxn>
                  <a:cxn ang="0">
                    <a:pos x="22" y="20"/>
                  </a:cxn>
                  <a:cxn ang="0">
                    <a:pos x="0" y="0"/>
                  </a:cxn>
                </a:cxnLst>
                <a:rect l="txL" t="txT" r="txR" b="txB"/>
                <a:pathLst>
                  <a:path w="43" h="41">
                    <a:moveTo>
                      <a:pt x="0" y="0"/>
                    </a:moveTo>
                    <a:lnTo>
                      <a:pt x="0" y="40"/>
                    </a:lnTo>
                    <a:lnTo>
                      <a:pt x="42" y="40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18"/>
                    </a:lnTo>
                    <a:lnTo>
                      <a:pt x="17" y="18"/>
                    </a:lnTo>
                    <a:lnTo>
                      <a:pt x="17" y="1"/>
                    </a:lnTo>
                    <a:lnTo>
                      <a:pt x="1" y="1"/>
                    </a:lnTo>
                    <a:lnTo>
                      <a:pt x="22" y="1"/>
                    </a:lnTo>
                    <a:lnTo>
                      <a:pt x="22" y="18"/>
                    </a:lnTo>
                    <a:lnTo>
                      <a:pt x="39" y="18"/>
                    </a:lnTo>
                    <a:lnTo>
                      <a:pt x="39" y="1"/>
                    </a:lnTo>
                    <a:lnTo>
                      <a:pt x="22" y="1"/>
                    </a:lnTo>
                    <a:lnTo>
                      <a:pt x="1" y="20"/>
                    </a:lnTo>
                    <a:lnTo>
                      <a:pt x="1" y="37"/>
                    </a:lnTo>
                    <a:lnTo>
                      <a:pt x="17" y="37"/>
                    </a:lnTo>
                    <a:lnTo>
                      <a:pt x="17" y="20"/>
                    </a:lnTo>
                    <a:lnTo>
                      <a:pt x="1" y="20"/>
                    </a:lnTo>
                    <a:lnTo>
                      <a:pt x="22" y="20"/>
                    </a:lnTo>
                    <a:lnTo>
                      <a:pt x="22" y="37"/>
                    </a:lnTo>
                    <a:lnTo>
                      <a:pt x="39" y="37"/>
                    </a:lnTo>
                    <a:lnTo>
                      <a:pt x="39" y="20"/>
                    </a:lnTo>
                    <a:lnTo>
                      <a:pt x="22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393" name="Rectangle 292"/>
              <p:cNvSpPr/>
              <p:nvPr/>
            </p:nvSpPr>
            <p:spPr>
              <a:xfrm>
                <a:off x="5746" y="1027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94" name="Rectangle 293"/>
              <p:cNvSpPr/>
              <p:nvPr/>
            </p:nvSpPr>
            <p:spPr>
              <a:xfrm>
                <a:off x="5742" y="1001"/>
                <a:ext cx="39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95" name="Rectangle 294"/>
              <p:cNvSpPr/>
              <p:nvPr/>
            </p:nvSpPr>
            <p:spPr>
              <a:xfrm>
                <a:off x="5746" y="1005"/>
                <a:ext cx="31" cy="17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96" name="Freeform 295"/>
              <p:cNvSpPr/>
              <p:nvPr/>
            </p:nvSpPr>
            <p:spPr>
              <a:xfrm>
                <a:off x="5740" y="999"/>
                <a:ext cx="42" cy="41"/>
              </a:xfrm>
              <a:custGeom>
                <a:avLst/>
                <a:gdLst>
                  <a:gd name="txL" fmla="*/ 0 w 42"/>
                  <a:gd name="txT" fmla="*/ 0 h 41"/>
                  <a:gd name="txR" fmla="*/ 42 w 42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1" y="40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0"/>
                  </a:cxn>
                  <a:cxn ang="0">
                    <a:pos x="17" y="20"/>
                  </a:cxn>
                  <a:cxn ang="0">
                    <a:pos x="17" y="2"/>
                  </a:cxn>
                  <a:cxn ang="0">
                    <a:pos x="2" y="2"/>
                  </a:cxn>
                  <a:cxn ang="0">
                    <a:pos x="24" y="2"/>
                  </a:cxn>
                  <a:cxn ang="0">
                    <a:pos x="24" y="20"/>
                  </a:cxn>
                  <a:cxn ang="0">
                    <a:pos x="38" y="20"/>
                  </a:cxn>
                  <a:cxn ang="0">
                    <a:pos x="38" y="2"/>
                  </a:cxn>
                  <a:cxn ang="0">
                    <a:pos x="24" y="2"/>
                  </a:cxn>
                  <a:cxn ang="0">
                    <a:pos x="2" y="21"/>
                  </a:cxn>
                  <a:cxn ang="0">
                    <a:pos x="2" y="37"/>
                  </a:cxn>
                  <a:cxn ang="0">
                    <a:pos x="17" y="37"/>
                  </a:cxn>
                  <a:cxn ang="0">
                    <a:pos x="17" y="21"/>
                  </a:cxn>
                  <a:cxn ang="0">
                    <a:pos x="2" y="21"/>
                  </a:cxn>
                  <a:cxn ang="0">
                    <a:pos x="24" y="21"/>
                  </a:cxn>
                  <a:cxn ang="0">
                    <a:pos x="24" y="37"/>
                  </a:cxn>
                  <a:cxn ang="0">
                    <a:pos x="38" y="37"/>
                  </a:cxn>
                  <a:cxn ang="0">
                    <a:pos x="38" y="21"/>
                  </a:cxn>
                  <a:cxn ang="0">
                    <a:pos x="24" y="21"/>
                  </a:cxn>
                  <a:cxn ang="0">
                    <a:pos x="0" y="0"/>
                  </a:cxn>
                </a:cxnLst>
                <a:rect l="txL" t="txT" r="txR" b="txB"/>
                <a:pathLst>
                  <a:path w="42" h="41">
                    <a:moveTo>
                      <a:pt x="0" y="0"/>
                    </a:moveTo>
                    <a:lnTo>
                      <a:pt x="0" y="40"/>
                    </a:lnTo>
                    <a:lnTo>
                      <a:pt x="41" y="40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0"/>
                    </a:lnTo>
                    <a:lnTo>
                      <a:pt x="17" y="20"/>
                    </a:lnTo>
                    <a:lnTo>
                      <a:pt x="17" y="2"/>
                    </a:lnTo>
                    <a:lnTo>
                      <a:pt x="2" y="2"/>
                    </a:lnTo>
                    <a:lnTo>
                      <a:pt x="24" y="2"/>
                    </a:lnTo>
                    <a:lnTo>
                      <a:pt x="24" y="20"/>
                    </a:lnTo>
                    <a:lnTo>
                      <a:pt x="38" y="20"/>
                    </a:lnTo>
                    <a:lnTo>
                      <a:pt x="38" y="2"/>
                    </a:lnTo>
                    <a:lnTo>
                      <a:pt x="24" y="2"/>
                    </a:lnTo>
                    <a:lnTo>
                      <a:pt x="2" y="21"/>
                    </a:lnTo>
                    <a:lnTo>
                      <a:pt x="2" y="37"/>
                    </a:lnTo>
                    <a:lnTo>
                      <a:pt x="17" y="37"/>
                    </a:lnTo>
                    <a:lnTo>
                      <a:pt x="17" y="21"/>
                    </a:lnTo>
                    <a:lnTo>
                      <a:pt x="2" y="21"/>
                    </a:lnTo>
                    <a:lnTo>
                      <a:pt x="24" y="21"/>
                    </a:lnTo>
                    <a:lnTo>
                      <a:pt x="24" y="37"/>
                    </a:lnTo>
                    <a:lnTo>
                      <a:pt x="38" y="37"/>
                    </a:lnTo>
                    <a:lnTo>
                      <a:pt x="38" y="21"/>
                    </a:lnTo>
                    <a:lnTo>
                      <a:pt x="24" y="2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397" name="Rectangle 296"/>
              <p:cNvSpPr/>
              <p:nvPr/>
            </p:nvSpPr>
            <p:spPr>
              <a:xfrm>
                <a:off x="5693" y="1027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98" name="Rectangle 297"/>
              <p:cNvSpPr/>
              <p:nvPr/>
            </p:nvSpPr>
            <p:spPr>
              <a:xfrm>
                <a:off x="5689" y="1001"/>
                <a:ext cx="39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99" name="Rectangle 298"/>
              <p:cNvSpPr/>
              <p:nvPr/>
            </p:nvSpPr>
            <p:spPr>
              <a:xfrm>
                <a:off x="5693" y="1005"/>
                <a:ext cx="31" cy="17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00" name="Freeform 299"/>
              <p:cNvSpPr/>
              <p:nvPr/>
            </p:nvSpPr>
            <p:spPr>
              <a:xfrm>
                <a:off x="5688" y="999"/>
                <a:ext cx="41" cy="41"/>
              </a:xfrm>
              <a:custGeom>
                <a:avLst/>
                <a:gdLst>
                  <a:gd name="txL" fmla="*/ 0 w 41"/>
                  <a:gd name="txT" fmla="*/ 0 h 41"/>
                  <a:gd name="txR" fmla="*/ 41 w 41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0" y="40"/>
                  </a:cxn>
                  <a:cxn ang="0">
                    <a:pos x="4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0"/>
                  </a:cxn>
                  <a:cxn ang="0">
                    <a:pos x="17" y="20"/>
                  </a:cxn>
                  <a:cxn ang="0">
                    <a:pos x="17" y="2"/>
                  </a:cxn>
                  <a:cxn ang="0">
                    <a:pos x="2" y="2"/>
                  </a:cxn>
                  <a:cxn ang="0">
                    <a:pos x="23" y="2"/>
                  </a:cxn>
                  <a:cxn ang="0">
                    <a:pos x="23" y="20"/>
                  </a:cxn>
                  <a:cxn ang="0">
                    <a:pos x="38" y="20"/>
                  </a:cxn>
                  <a:cxn ang="0">
                    <a:pos x="38" y="2"/>
                  </a:cxn>
                  <a:cxn ang="0">
                    <a:pos x="23" y="2"/>
                  </a:cxn>
                  <a:cxn ang="0">
                    <a:pos x="2" y="21"/>
                  </a:cxn>
                  <a:cxn ang="0">
                    <a:pos x="2" y="37"/>
                  </a:cxn>
                  <a:cxn ang="0">
                    <a:pos x="17" y="37"/>
                  </a:cxn>
                  <a:cxn ang="0">
                    <a:pos x="17" y="21"/>
                  </a:cxn>
                  <a:cxn ang="0">
                    <a:pos x="2" y="21"/>
                  </a:cxn>
                  <a:cxn ang="0">
                    <a:pos x="23" y="21"/>
                  </a:cxn>
                  <a:cxn ang="0">
                    <a:pos x="23" y="37"/>
                  </a:cxn>
                  <a:cxn ang="0">
                    <a:pos x="38" y="37"/>
                  </a:cxn>
                  <a:cxn ang="0">
                    <a:pos x="38" y="21"/>
                  </a:cxn>
                  <a:cxn ang="0">
                    <a:pos x="23" y="21"/>
                  </a:cxn>
                  <a:cxn ang="0">
                    <a:pos x="0" y="0"/>
                  </a:cxn>
                </a:cxnLst>
                <a:rect l="txL" t="txT" r="txR" b="txB"/>
                <a:pathLst>
                  <a:path w="41" h="41">
                    <a:moveTo>
                      <a:pt x="0" y="0"/>
                    </a:moveTo>
                    <a:lnTo>
                      <a:pt x="0" y="40"/>
                    </a:lnTo>
                    <a:lnTo>
                      <a:pt x="40" y="40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0"/>
                    </a:lnTo>
                    <a:lnTo>
                      <a:pt x="17" y="20"/>
                    </a:lnTo>
                    <a:lnTo>
                      <a:pt x="17" y="2"/>
                    </a:lnTo>
                    <a:lnTo>
                      <a:pt x="2" y="2"/>
                    </a:lnTo>
                    <a:lnTo>
                      <a:pt x="23" y="2"/>
                    </a:lnTo>
                    <a:lnTo>
                      <a:pt x="23" y="20"/>
                    </a:lnTo>
                    <a:lnTo>
                      <a:pt x="38" y="20"/>
                    </a:lnTo>
                    <a:lnTo>
                      <a:pt x="38" y="2"/>
                    </a:lnTo>
                    <a:lnTo>
                      <a:pt x="23" y="2"/>
                    </a:lnTo>
                    <a:lnTo>
                      <a:pt x="2" y="21"/>
                    </a:lnTo>
                    <a:lnTo>
                      <a:pt x="2" y="37"/>
                    </a:lnTo>
                    <a:lnTo>
                      <a:pt x="17" y="37"/>
                    </a:lnTo>
                    <a:lnTo>
                      <a:pt x="17" y="21"/>
                    </a:lnTo>
                    <a:lnTo>
                      <a:pt x="2" y="21"/>
                    </a:lnTo>
                    <a:lnTo>
                      <a:pt x="23" y="21"/>
                    </a:lnTo>
                    <a:lnTo>
                      <a:pt x="23" y="37"/>
                    </a:lnTo>
                    <a:lnTo>
                      <a:pt x="38" y="37"/>
                    </a:lnTo>
                    <a:lnTo>
                      <a:pt x="38" y="21"/>
                    </a:lnTo>
                    <a:lnTo>
                      <a:pt x="23" y="2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401" name="Rectangle 300"/>
              <p:cNvSpPr/>
              <p:nvPr/>
            </p:nvSpPr>
            <p:spPr>
              <a:xfrm>
                <a:off x="5852" y="1027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02" name="Rectangle 301"/>
              <p:cNvSpPr/>
              <p:nvPr/>
            </p:nvSpPr>
            <p:spPr>
              <a:xfrm>
                <a:off x="5848" y="1000"/>
                <a:ext cx="39" cy="24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03" name="Rectangle 302"/>
              <p:cNvSpPr/>
              <p:nvPr/>
            </p:nvSpPr>
            <p:spPr>
              <a:xfrm>
                <a:off x="5852" y="1004"/>
                <a:ext cx="31" cy="18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04" name="Freeform 303"/>
              <p:cNvSpPr/>
              <p:nvPr/>
            </p:nvSpPr>
            <p:spPr>
              <a:xfrm>
                <a:off x="5847" y="999"/>
                <a:ext cx="41" cy="41"/>
              </a:xfrm>
              <a:custGeom>
                <a:avLst/>
                <a:gdLst>
                  <a:gd name="txL" fmla="*/ 0 w 41"/>
                  <a:gd name="txT" fmla="*/ 0 h 41"/>
                  <a:gd name="txR" fmla="*/ 41 w 41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0" y="40"/>
                  </a:cxn>
                  <a:cxn ang="0">
                    <a:pos x="40" y="0"/>
                  </a:cxn>
                  <a:cxn ang="0">
                    <a:pos x="0" y="0"/>
                  </a:cxn>
                  <a:cxn ang="0">
                    <a:pos x="1" y="2"/>
                  </a:cxn>
                  <a:cxn ang="0">
                    <a:pos x="1" y="20"/>
                  </a:cxn>
                  <a:cxn ang="0">
                    <a:pos x="16" y="20"/>
                  </a:cxn>
                  <a:cxn ang="0">
                    <a:pos x="16" y="2"/>
                  </a:cxn>
                  <a:cxn ang="0">
                    <a:pos x="1" y="2"/>
                  </a:cxn>
                  <a:cxn ang="0">
                    <a:pos x="22" y="2"/>
                  </a:cxn>
                  <a:cxn ang="0">
                    <a:pos x="22" y="20"/>
                  </a:cxn>
                  <a:cxn ang="0">
                    <a:pos x="37" y="20"/>
                  </a:cxn>
                  <a:cxn ang="0">
                    <a:pos x="37" y="2"/>
                  </a:cxn>
                  <a:cxn ang="0">
                    <a:pos x="22" y="2"/>
                  </a:cxn>
                  <a:cxn ang="0">
                    <a:pos x="1" y="20"/>
                  </a:cxn>
                  <a:cxn ang="0">
                    <a:pos x="1" y="37"/>
                  </a:cxn>
                  <a:cxn ang="0">
                    <a:pos x="16" y="37"/>
                  </a:cxn>
                  <a:cxn ang="0">
                    <a:pos x="16" y="20"/>
                  </a:cxn>
                  <a:cxn ang="0">
                    <a:pos x="1" y="20"/>
                  </a:cxn>
                  <a:cxn ang="0">
                    <a:pos x="22" y="20"/>
                  </a:cxn>
                  <a:cxn ang="0">
                    <a:pos x="22" y="37"/>
                  </a:cxn>
                  <a:cxn ang="0">
                    <a:pos x="37" y="37"/>
                  </a:cxn>
                  <a:cxn ang="0">
                    <a:pos x="37" y="20"/>
                  </a:cxn>
                  <a:cxn ang="0">
                    <a:pos x="22" y="20"/>
                  </a:cxn>
                  <a:cxn ang="0">
                    <a:pos x="0" y="0"/>
                  </a:cxn>
                </a:cxnLst>
                <a:rect l="txL" t="txT" r="txR" b="txB"/>
                <a:pathLst>
                  <a:path w="41" h="41">
                    <a:moveTo>
                      <a:pt x="0" y="0"/>
                    </a:moveTo>
                    <a:lnTo>
                      <a:pt x="0" y="40"/>
                    </a:lnTo>
                    <a:lnTo>
                      <a:pt x="40" y="40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20"/>
                    </a:lnTo>
                    <a:lnTo>
                      <a:pt x="16" y="20"/>
                    </a:lnTo>
                    <a:lnTo>
                      <a:pt x="16" y="2"/>
                    </a:lnTo>
                    <a:lnTo>
                      <a:pt x="1" y="2"/>
                    </a:lnTo>
                    <a:lnTo>
                      <a:pt x="22" y="2"/>
                    </a:lnTo>
                    <a:lnTo>
                      <a:pt x="22" y="20"/>
                    </a:lnTo>
                    <a:lnTo>
                      <a:pt x="37" y="20"/>
                    </a:lnTo>
                    <a:lnTo>
                      <a:pt x="37" y="2"/>
                    </a:lnTo>
                    <a:lnTo>
                      <a:pt x="22" y="2"/>
                    </a:lnTo>
                    <a:lnTo>
                      <a:pt x="1" y="20"/>
                    </a:lnTo>
                    <a:lnTo>
                      <a:pt x="1" y="37"/>
                    </a:lnTo>
                    <a:lnTo>
                      <a:pt x="16" y="37"/>
                    </a:lnTo>
                    <a:lnTo>
                      <a:pt x="16" y="20"/>
                    </a:lnTo>
                    <a:lnTo>
                      <a:pt x="1" y="20"/>
                    </a:lnTo>
                    <a:lnTo>
                      <a:pt x="22" y="20"/>
                    </a:lnTo>
                    <a:lnTo>
                      <a:pt x="22" y="37"/>
                    </a:lnTo>
                    <a:lnTo>
                      <a:pt x="37" y="37"/>
                    </a:lnTo>
                    <a:lnTo>
                      <a:pt x="37" y="20"/>
                    </a:lnTo>
                    <a:lnTo>
                      <a:pt x="22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405" name="Rectangle 304"/>
              <p:cNvSpPr/>
              <p:nvPr/>
            </p:nvSpPr>
            <p:spPr>
              <a:xfrm>
                <a:off x="5799" y="1027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06" name="Rectangle 305"/>
              <p:cNvSpPr/>
              <p:nvPr/>
            </p:nvSpPr>
            <p:spPr>
              <a:xfrm>
                <a:off x="5795" y="1000"/>
                <a:ext cx="39" cy="24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07" name="Rectangle 306"/>
              <p:cNvSpPr/>
              <p:nvPr/>
            </p:nvSpPr>
            <p:spPr>
              <a:xfrm>
                <a:off x="5799" y="1004"/>
                <a:ext cx="31" cy="18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08" name="Freeform 307"/>
              <p:cNvSpPr/>
              <p:nvPr/>
            </p:nvSpPr>
            <p:spPr>
              <a:xfrm>
                <a:off x="5793" y="999"/>
                <a:ext cx="42" cy="41"/>
              </a:xfrm>
              <a:custGeom>
                <a:avLst/>
                <a:gdLst>
                  <a:gd name="txL" fmla="*/ 0 w 42"/>
                  <a:gd name="txT" fmla="*/ 0 h 41"/>
                  <a:gd name="txR" fmla="*/ 42 w 42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1" y="40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0"/>
                  </a:cxn>
                  <a:cxn ang="0">
                    <a:pos x="18" y="20"/>
                  </a:cxn>
                  <a:cxn ang="0">
                    <a:pos x="18" y="2"/>
                  </a:cxn>
                  <a:cxn ang="0">
                    <a:pos x="2" y="2"/>
                  </a:cxn>
                  <a:cxn ang="0">
                    <a:pos x="24" y="2"/>
                  </a:cxn>
                  <a:cxn ang="0">
                    <a:pos x="24" y="20"/>
                  </a:cxn>
                  <a:cxn ang="0">
                    <a:pos x="39" y="20"/>
                  </a:cxn>
                  <a:cxn ang="0">
                    <a:pos x="39" y="2"/>
                  </a:cxn>
                  <a:cxn ang="0">
                    <a:pos x="24" y="2"/>
                  </a:cxn>
                  <a:cxn ang="0">
                    <a:pos x="2" y="20"/>
                  </a:cxn>
                  <a:cxn ang="0">
                    <a:pos x="2" y="37"/>
                  </a:cxn>
                  <a:cxn ang="0">
                    <a:pos x="18" y="37"/>
                  </a:cxn>
                  <a:cxn ang="0">
                    <a:pos x="18" y="20"/>
                  </a:cxn>
                  <a:cxn ang="0">
                    <a:pos x="2" y="20"/>
                  </a:cxn>
                  <a:cxn ang="0">
                    <a:pos x="24" y="20"/>
                  </a:cxn>
                  <a:cxn ang="0">
                    <a:pos x="24" y="37"/>
                  </a:cxn>
                  <a:cxn ang="0">
                    <a:pos x="39" y="37"/>
                  </a:cxn>
                  <a:cxn ang="0">
                    <a:pos x="39" y="20"/>
                  </a:cxn>
                  <a:cxn ang="0">
                    <a:pos x="24" y="20"/>
                  </a:cxn>
                  <a:cxn ang="0">
                    <a:pos x="0" y="0"/>
                  </a:cxn>
                </a:cxnLst>
                <a:rect l="txL" t="txT" r="txR" b="txB"/>
                <a:pathLst>
                  <a:path w="42" h="41">
                    <a:moveTo>
                      <a:pt x="0" y="0"/>
                    </a:moveTo>
                    <a:lnTo>
                      <a:pt x="0" y="40"/>
                    </a:lnTo>
                    <a:lnTo>
                      <a:pt x="41" y="40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0"/>
                    </a:lnTo>
                    <a:lnTo>
                      <a:pt x="18" y="20"/>
                    </a:lnTo>
                    <a:lnTo>
                      <a:pt x="18" y="2"/>
                    </a:lnTo>
                    <a:lnTo>
                      <a:pt x="2" y="2"/>
                    </a:lnTo>
                    <a:lnTo>
                      <a:pt x="24" y="2"/>
                    </a:lnTo>
                    <a:lnTo>
                      <a:pt x="24" y="20"/>
                    </a:lnTo>
                    <a:lnTo>
                      <a:pt x="39" y="20"/>
                    </a:lnTo>
                    <a:lnTo>
                      <a:pt x="39" y="2"/>
                    </a:lnTo>
                    <a:lnTo>
                      <a:pt x="24" y="2"/>
                    </a:lnTo>
                    <a:lnTo>
                      <a:pt x="2" y="20"/>
                    </a:lnTo>
                    <a:lnTo>
                      <a:pt x="2" y="37"/>
                    </a:lnTo>
                    <a:lnTo>
                      <a:pt x="18" y="37"/>
                    </a:lnTo>
                    <a:lnTo>
                      <a:pt x="18" y="20"/>
                    </a:lnTo>
                    <a:lnTo>
                      <a:pt x="2" y="20"/>
                    </a:lnTo>
                    <a:lnTo>
                      <a:pt x="24" y="20"/>
                    </a:lnTo>
                    <a:lnTo>
                      <a:pt x="24" y="37"/>
                    </a:lnTo>
                    <a:lnTo>
                      <a:pt x="39" y="37"/>
                    </a:lnTo>
                    <a:lnTo>
                      <a:pt x="39" y="20"/>
                    </a:lnTo>
                    <a:lnTo>
                      <a:pt x="24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409" name="Rectangle 308"/>
              <p:cNvSpPr/>
              <p:nvPr/>
            </p:nvSpPr>
            <p:spPr>
              <a:xfrm>
                <a:off x="5905" y="1099"/>
                <a:ext cx="30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10" name="Rectangle 309"/>
              <p:cNvSpPr/>
              <p:nvPr/>
            </p:nvSpPr>
            <p:spPr>
              <a:xfrm>
                <a:off x="5901" y="1072"/>
                <a:ext cx="38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11" name="Rectangle 310"/>
              <p:cNvSpPr/>
              <p:nvPr/>
            </p:nvSpPr>
            <p:spPr>
              <a:xfrm>
                <a:off x="5905" y="1076"/>
                <a:ext cx="30" cy="16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12" name="Freeform 311"/>
              <p:cNvSpPr/>
              <p:nvPr/>
            </p:nvSpPr>
            <p:spPr>
              <a:xfrm>
                <a:off x="5897" y="1071"/>
                <a:ext cx="43" cy="41"/>
              </a:xfrm>
              <a:custGeom>
                <a:avLst/>
                <a:gdLst>
                  <a:gd name="txL" fmla="*/ 0 w 43"/>
                  <a:gd name="txT" fmla="*/ 0 h 41"/>
                  <a:gd name="txR" fmla="*/ 43 w 43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2" y="40"/>
                  </a:cxn>
                  <a:cxn ang="0">
                    <a:pos x="42" y="0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2" y="18"/>
                  </a:cxn>
                  <a:cxn ang="0">
                    <a:pos x="18" y="18"/>
                  </a:cxn>
                  <a:cxn ang="0">
                    <a:pos x="18" y="1"/>
                  </a:cxn>
                  <a:cxn ang="0">
                    <a:pos x="2" y="1"/>
                  </a:cxn>
                  <a:cxn ang="0">
                    <a:pos x="24" y="1"/>
                  </a:cxn>
                  <a:cxn ang="0">
                    <a:pos x="24" y="18"/>
                  </a:cxn>
                  <a:cxn ang="0">
                    <a:pos x="40" y="18"/>
                  </a:cxn>
                  <a:cxn ang="0">
                    <a:pos x="40" y="1"/>
                  </a:cxn>
                  <a:cxn ang="0">
                    <a:pos x="24" y="1"/>
                  </a:cxn>
                  <a:cxn ang="0">
                    <a:pos x="2" y="20"/>
                  </a:cxn>
                  <a:cxn ang="0">
                    <a:pos x="2" y="37"/>
                  </a:cxn>
                  <a:cxn ang="0">
                    <a:pos x="18" y="37"/>
                  </a:cxn>
                  <a:cxn ang="0">
                    <a:pos x="18" y="20"/>
                  </a:cxn>
                  <a:cxn ang="0">
                    <a:pos x="2" y="20"/>
                  </a:cxn>
                  <a:cxn ang="0">
                    <a:pos x="24" y="20"/>
                  </a:cxn>
                  <a:cxn ang="0">
                    <a:pos x="24" y="37"/>
                  </a:cxn>
                  <a:cxn ang="0">
                    <a:pos x="40" y="37"/>
                  </a:cxn>
                  <a:cxn ang="0">
                    <a:pos x="40" y="20"/>
                  </a:cxn>
                  <a:cxn ang="0">
                    <a:pos x="24" y="20"/>
                  </a:cxn>
                  <a:cxn ang="0">
                    <a:pos x="0" y="0"/>
                  </a:cxn>
                </a:cxnLst>
                <a:rect l="txL" t="txT" r="txR" b="txB"/>
                <a:pathLst>
                  <a:path w="43" h="41">
                    <a:moveTo>
                      <a:pt x="0" y="0"/>
                    </a:moveTo>
                    <a:lnTo>
                      <a:pt x="0" y="40"/>
                    </a:lnTo>
                    <a:lnTo>
                      <a:pt x="42" y="40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2" y="18"/>
                    </a:lnTo>
                    <a:lnTo>
                      <a:pt x="18" y="18"/>
                    </a:lnTo>
                    <a:lnTo>
                      <a:pt x="18" y="1"/>
                    </a:lnTo>
                    <a:lnTo>
                      <a:pt x="2" y="1"/>
                    </a:lnTo>
                    <a:lnTo>
                      <a:pt x="24" y="1"/>
                    </a:lnTo>
                    <a:lnTo>
                      <a:pt x="24" y="18"/>
                    </a:lnTo>
                    <a:lnTo>
                      <a:pt x="40" y="18"/>
                    </a:lnTo>
                    <a:lnTo>
                      <a:pt x="40" y="1"/>
                    </a:lnTo>
                    <a:lnTo>
                      <a:pt x="24" y="1"/>
                    </a:lnTo>
                    <a:lnTo>
                      <a:pt x="2" y="20"/>
                    </a:lnTo>
                    <a:lnTo>
                      <a:pt x="2" y="37"/>
                    </a:lnTo>
                    <a:lnTo>
                      <a:pt x="18" y="37"/>
                    </a:lnTo>
                    <a:lnTo>
                      <a:pt x="18" y="20"/>
                    </a:lnTo>
                    <a:lnTo>
                      <a:pt x="2" y="20"/>
                    </a:lnTo>
                    <a:lnTo>
                      <a:pt x="24" y="20"/>
                    </a:lnTo>
                    <a:lnTo>
                      <a:pt x="24" y="37"/>
                    </a:lnTo>
                    <a:lnTo>
                      <a:pt x="40" y="37"/>
                    </a:lnTo>
                    <a:lnTo>
                      <a:pt x="40" y="20"/>
                    </a:lnTo>
                    <a:lnTo>
                      <a:pt x="24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413" name="Rectangle 312"/>
              <p:cNvSpPr/>
              <p:nvPr/>
            </p:nvSpPr>
            <p:spPr>
              <a:xfrm>
                <a:off x="5705" y="1071"/>
                <a:ext cx="78" cy="72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14" name="Rectangle 313"/>
              <p:cNvSpPr/>
              <p:nvPr/>
            </p:nvSpPr>
            <p:spPr>
              <a:xfrm>
                <a:off x="5709" y="1075"/>
                <a:ext cx="70" cy="65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15" name="Freeform 314"/>
              <p:cNvSpPr/>
              <p:nvPr/>
            </p:nvSpPr>
            <p:spPr>
              <a:xfrm>
                <a:off x="5962" y="970"/>
                <a:ext cx="103" cy="175"/>
              </a:xfrm>
              <a:custGeom>
                <a:avLst/>
                <a:gdLst>
                  <a:gd name="txL" fmla="*/ 0 w 103"/>
                  <a:gd name="txT" fmla="*/ 0 h 175"/>
                  <a:gd name="txR" fmla="*/ 103 w 103"/>
                  <a:gd name="txB" fmla="*/ 175 h 175"/>
                </a:gdLst>
                <a:ahLst/>
                <a:cxnLst>
                  <a:cxn ang="0">
                    <a:pos x="0" y="174"/>
                  </a:cxn>
                  <a:cxn ang="0">
                    <a:pos x="102" y="130"/>
                  </a:cxn>
                  <a:cxn ang="0">
                    <a:pos x="102" y="0"/>
                  </a:cxn>
                  <a:cxn ang="0">
                    <a:pos x="0" y="10"/>
                  </a:cxn>
                  <a:cxn ang="0">
                    <a:pos x="0" y="174"/>
                  </a:cxn>
                </a:cxnLst>
                <a:rect l="txL" t="txT" r="txR" b="txB"/>
                <a:pathLst>
                  <a:path w="103" h="175">
                    <a:moveTo>
                      <a:pt x="0" y="174"/>
                    </a:moveTo>
                    <a:lnTo>
                      <a:pt x="102" y="130"/>
                    </a:lnTo>
                    <a:lnTo>
                      <a:pt x="102" y="0"/>
                    </a:lnTo>
                    <a:lnTo>
                      <a:pt x="0" y="10"/>
                    </a:lnTo>
                    <a:lnTo>
                      <a:pt x="0" y="174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416" name="Freeform 315"/>
              <p:cNvSpPr/>
              <p:nvPr/>
            </p:nvSpPr>
            <p:spPr>
              <a:xfrm>
                <a:off x="5455" y="954"/>
                <a:ext cx="617" cy="32"/>
              </a:xfrm>
              <a:custGeom>
                <a:avLst/>
                <a:gdLst>
                  <a:gd name="txL" fmla="*/ 0 w 617"/>
                  <a:gd name="txT" fmla="*/ 0 h 32"/>
                  <a:gd name="txR" fmla="*/ 617 w 617"/>
                  <a:gd name="txB" fmla="*/ 32 h 32"/>
                </a:gdLst>
                <a:ahLst/>
                <a:cxnLst>
                  <a:cxn ang="0">
                    <a:pos x="0" y="13"/>
                  </a:cxn>
                  <a:cxn ang="0">
                    <a:pos x="212" y="2"/>
                  </a:cxn>
                  <a:cxn ang="0">
                    <a:pos x="616" y="0"/>
                  </a:cxn>
                  <a:cxn ang="0">
                    <a:pos x="616" y="18"/>
                  </a:cxn>
                  <a:cxn ang="0">
                    <a:pos x="514" y="31"/>
                  </a:cxn>
                  <a:cxn ang="0">
                    <a:pos x="1" y="21"/>
                  </a:cxn>
                  <a:cxn ang="0">
                    <a:pos x="0" y="13"/>
                  </a:cxn>
                </a:cxnLst>
                <a:rect l="txL" t="txT" r="txR" b="txB"/>
                <a:pathLst>
                  <a:path w="617" h="32">
                    <a:moveTo>
                      <a:pt x="0" y="13"/>
                    </a:moveTo>
                    <a:lnTo>
                      <a:pt x="212" y="2"/>
                    </a:lnTo>
                    <a:lnTo>
                      <a:pt x="616" y="0"/>
                    </a:lnTo>
                    <a:lnTo>
                      <a:pt x="616" y="18"/>
                    </a:lnTo>
                    <a:lnTo>
                      <a:pt x="514" y="31"/>
                    </a:lnTo>
                    <a:lnTo>
                      <a:pt x="1" y="21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8C8C8C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417" name="Freeform 316"/>
              <p:cNvSpPr/>
              <p:nvPr/>
            </p:nvSpPr>
            <p:spPr>
              <a:xfrm>
                <a:off x="5455" y="966"/>
                <a:ext cx="514" cy="20"/>
              </a:xfrm>
              <a:custGeom>
                <a:avLst/>
                <a:gdLst>
                  <a:gd name="txL" fmla="*/ 0 w 514"/>
                  <a:gd name="txT" fmla="*/ 0 h 20"/>
                  <a:gd name="txR" fmla="*/ 514 w 514"/>
                  <a:gd name="txB" fmla="*/ 20 h 20"/>
                </a:gdLst>
                <a:ahLst/>
                <a:cxnLst>
                  <a:cxn ang="0">
                    <a:pos x="0" y="0"/>
                  </a:cxn>
                  <a:cxn ang="0">
                    <a:pos x="0" y="19"/>
                  </a:cxn>
                  <a:cxn ang="0">
                    <a:pos x="513" y="19"/>
                  </a:cxn>
                  <a:cxn ang="0">
                    <a:pos x="513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514" h="20">
                    <a:moveTo>
                      <a:pt x="0" y="0"/>
                    </a:moveTo>
                    <a:lnTo>
                      <a:pt x="0" y="19"/>
                    </a:lnTo>
                    <a:lnTo>
                      <a:pt x="513" y="19"/>
                    </a:lnTo>
                    <a:lnTo>
                      <a:pt x="51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CC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418" name="Rectangle 317"/>
              <p:cNvSpPr/>
              <p:nvPr/>
            </p:nvSpPr>
            <p:spPr>
              <a:xfrm>
                <a:off x="5783" y="1080"/>
                <a:ext cx="8" cy="57"/>
              </a:xfrm>
              <a:prstGeom prst="rect">
                <a:avLst/>
              </a:prstGeom>
              <a:solidFill>
                <a:srgbClr val="E6E6E6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19" name="Rectangle 318"/>
              <p:cNvSpPr/>
              <p:nvPr/>
            </p:nvSpPr>
            <p:spPr>
              <a:xfrm>
                <a:off x="5707" y="1080"/>
                <a:ext cx="8" cy="59"/>
              </a:xfrm>
              <a:prstGeom prst="rect">
                <a:avLst/>
              </a:prstGeom>
              <a:solidFill>
                <a:srgbClr val="E6E6E6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20" name="Rectangle 319"/>
              <p:cNvSpPr/>
              <p:nvPr/>
            </p:nvSpPr>
            <p:spPr>
              <a:xfrm>
                <a:off x="5744" y="1082"/>
                <a:ext cx="8" cy="55"/>
              </a:xfrm>
              <a:prstGeom prst="rect">
                <a:avLst/>
              </a:prstGeom>
              <a:solidFill>
                <a:srgbClr val="E6E6E6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21" name="Freeform 320"/>
              <p:cNvSpPr/>
              <p:nvPr/>
            </p:nvSpPr>
            <p:spPr>
              <a:xfrm>
                <a:off x="5692" y="1139"/>
                <a:ext cx="90" cy="17"/>
              </a:xfrm>
              <a:custGeom>
                <a:avLst/>
                <a:gdLst>
                  <a:gd name="txL" fmla="*/ 0 w 90"/>
                  <a:gd name="txT" fmla="*/ 0 h 17"/>
                  <a:gd name="txR" fmla="*/ 90 w 90"/>
                  <a:gd name="txB" fmla="*/ 17 h 17"/>
                </a:gdLst>
                <a:ahLst/>
                <a:cxnLst>
                  <a:cxn ang="0">
                    <a:pos x="0" y="4"/>
                  </a:cxn>
                  <a:cxn ang="0">
                    <a:pos x="12" y="0"/>
                  </a:cxn>
                  <a:cxn ang="0">
                    <a:pos x="89" y="0"/>
                  </a:cxn>
                  <a:cxn ang="0">
                    <a:pos x="89" y="11"/>
                  </a:cxn>
                  <a:cxn ang="0">
                    <a:pos x="83" y="16"/>
                  </a:cxn>
                  <a:cxn ang="0">
                    <a:pos x="1" y="13"/>
                  </a:cxn>
                  <a:cxn ang="0">
                    <a:pos x="0" y="4"/>
                  </a:cxn>
                </a:cxnLst>
                <a:rect l="txL" t="txT" r="txR" b="txB"/>
                <a:pathLst>
                  <a:path w="90" h="17">
                    <a:moveTo>
                      <a:pt x="0" y="4"/>
                    </a:moveTo>
                    <a:lnTo>
                      <a:pt x="12" y="0"/>
                    </a:lnTo>
                    <a:lnTo>
                      <a:pt x="89" y="0"/>
                    </a:lnTo>
                    <a:lnTo>
                      <a:pt x="89" y="11"/>
                    </a:lnTo>
                    <a:lnTo>
                      <a:pt x="83" y="16"/>
                    </a:lnTo>
                    <a:lnTo>
                      <a:pt x="1" y="13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E6E6E6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422" name="Rectangle 321"/>
              <p:cNvSpPr/>
              <p:nvPr/>
            </p:nvSpPr>
            <p:spPr>
              <a:xfrm>
                <a:off x="5696" y="1148"/>
                <a:ext cx="76" cy="8"/>
              </a:xfrm>
              <a:prstGeom prst="rect">
                <a:avLst/>
              </a:prstGeom>
              <a:solidFill>
                <a:srgbClr val="FFFFFF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23" name="Freeform 322"/>
              <p:cNvSpPr/>
              <p:nvPr/>
            </p:nvSpPr>
            <p:spPr>
              <a:xfrm>
                <a:off x="5688" y="1071"/>
                <a:ext cx="96" cy="17"/>
              </a:xfrm>
              <a:custGeom>
                <a:avLst/>
                <a:gdLst>
                  <a:gd name="txL" fmla="*/ 0 w 96"/>
                  <a:gd name="txT" fmla="*/ 0 h 17"/>
                  <a:gd name="txR" fmla="*/ 96 w 96"/>
                  <a:gd name="txB" fmla="*/ 17 h 17"/>
                </a:gdLst>
                <a:ahLst/>
                <a:cxnLst>
                  <a:cxn ang="0">
                    <a:pos x="0" y="5"/>
                  </a:cxn>
                  <a:cxn ang="0">
                    <a:pos x="16" y="0"/>
                  </a:cxn>
                  <a:cxn ang="0">
                    <a:pos x="95" y="0"/>
                  </a:cxn>
                  <a:cxn ang="0">
                    <a:pos x="95" y="10"/>
                  </a:cxn>
                  <a:cxn ang="0">
                    <a:pos x="86" y="16"/>
                  </a:cxn>
                  <a:cxn ang="0">
                    <a:pos x="1" y="16"/>
                  </a:cxn>
                  <a:cxn ang="0">
                    <a:pos x="0" y="5"/>
                  </a:cxn>
                </a:cxnLst>
                <a:rect l="txL" t="txT" r="txR" b="txB"/>
                <a:pathLst>
                  <a:path w="96" h="17">
                    <a:moveTo>
                      <a:pt x="0" y="5"/>
                    </a:moveTo>
                    <a:lnTo>
                      <a:pt x="16" y="0"/>
                    </a:lnTo>
                    <a:lnTo>
                      <a:pt x="95" y="0"/>
                    </a:lnTo>
                    <a:lnTo>
                      <a:pt x="95" y="10"/>
                    </a:lnTo>
                    <a:lnTo>
                      <a:pt x="86" y="16"/>
                    </a:lnTo>
                    <a:lnTo>
                      <a:pt x="1" y="16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E6E6E6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424" name="Rectangle 323"/>
              <p:cNvSpPr/>
              <p:nvPr/>
            </p:nvSpPr>
            <p:spPr>
              <a:xfrm>
                <a:off x="5692" y="1077"/>
                <a:ext cx="80" cy="8"/>
              </a:xfrm>
              <a:prstGeom prst="rect">
                <a:avLst/>
              </a:prstGeom>
              <a:solidFill>
                <a:srgbClr val="FFFFFF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25" name="Oval 324"/>
              <p:cNvSpPr/>
              <p:nvPr/>
            </p:nvSpPr>
            <p:spPr>
              <a:xfrm>
                <a:off x="5740" y="1112"/>
                <a:ext cx="8" cy="8"/>
              </a:xfrm>
              <a:prstGeom prst="ellipse">
                <a:avLst/>
              </a:prstGeom>
              <a:solidFill>
                <a:srgbClr val="E6E6E6"/>
              </a:solidFill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26" name="Freeform 325"/>
              <p:cNvSpPr/>
              <p:nvPr/>
            </p:nvSpPr>
            <p:spPr>
              <a:xfrm>
                <a:off x="5707" y="1136"/>
                <a:ext cx="32" cy="17"/>
              </a:xfrm>
              <a:custGeom>
                <a:avLst/>
                <a:gdLst>
                  <a:gd name="txL" fmla="*/ 0 w 32"/>
                  <a:gd name="txT" fmla="*/ 0 h 17"/>
                  <a:gd name="txR" fmla="*/ 32 w 32"/>
                  <a:gd name="txB" fmla="*/ 17 h 17"/>
                </a:gdLst>
                <a:ahLst/>
                <a:cxnLst>
                  <a:cxn ang="0">
                    <a:pos x="0" y="16"/>
                  </a:cxn>
                  <a:cxn ang="0">
                    <a:pos x="2" y="10"/>
                  </a:cxn>
                  <a:cxn ang="0">
                    <a:pos x="4" y="10"/>
                  </a:cxn>
                  <a:cxn ang="0">
                    <a:pos x="8" y="0"/>
                  </a:cxn>
                  <a:cxn ang="0">
                    <a:pos x="31" y="0"/>
                  </a:cxn>
                  <a:cxn ang="0">
                    <a:pos x="29" y="5"/>
                  </a:cxn>
                  <a:cxn ang="0">
                    <a:pos x="31" y="10"/>
                  </a:cxn>
                  <a:cxn ang="0">
                    <a:pos x="29" y="16"/>
                  </a:cxn>
                  <a:cxn ang="0">
                    <a:pos x="28" y="16"/>
                  </a:cxn>
                  <a:cxn ang="0">
                    <a:pos x="0" y="16"/>
                  </a:cxn>
                </a:cxnLst>
                <a:rect l="txL" t="txT" r="txR" b="txB"/>
                <a:pathLst>
                  <a:path w="32" h="17">
                    <a:moveTo>
                      <a:pt x="0" y="16"/>
                    </a:moveTo>
                    <a:lnTo>
                      <a:pt x="2" y="10"/>
                    </a:lnTo>
                    <a:lnTo>
                      <a:pt x="4" y="10"/>
                    </a:lnTo>
                    <a:lnTo>
                      <a:pt x="8" y="0"/>
                    </a:lnTo>
                    <a:lnTo>
                      <a:pt x="31" y="0"/>
                    </a:lnTo>
                    <a:lnTo>
                      <a:pt x="29" y="5"/>
                    </a:lnTo>
                    <a:lnTo>
                      <a:pt x="31" y="10"/>
                    </a:lnTo>
                    <a:lnTo>
                      <a:pt x="29" y="16"/>
                    </a:lnTo>
                    <a:lnTo>
                      <a:pt x="28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E6E6E6">
                  <a:alpha val="100000"/>
                </a:srgbClr>
              </a:solidFill>
              <a:ln w="9525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427" name="Freeform 326"/>
              <p:cNvSpPr/>
              <p:nvPr/>
            </p:nvSpPr>
            <p:spPr>
              <a:xfrm>
                <a:off x="5742" y="1137"/>
                <a:ext cx="35" cy="17"/>
              </a:xfrm>
              <a:custGeom>
                <a:avLst/>
                <a:gdLst>
                  <a:gd name="txL" fmla="*/ 0 w 35"/>
                  <a:gd name="txT" fmla="*/ 0 h 17"/>
                  <a:gd name="txR" fmla="*/ 35 w 35"/>
                  <a:gd name="txB" fmla="*/ 17 h 17"/>
                </a:gdLst>
                <a:ahLst/>
                <a:cxnLst>
                  <a:cxn ang="0">
                    <a:pos x="0" y="16"/>
                  </a:cxn>
                  <a:cxn ang="0">
                    <a:pos x="10" y="0"/>
                  </a:cxn>
                  <a:cxn ang="0">
                    <a:pos x="34" y="0"/>
                  </a:cxn>
                  <a:cxn ang="0">
                    <a:pos x="32" y="16"/>
                  </a:cxn>
                  <a:cxn ang="0">
                    <a:pos x="34" y="16"/>
                  </a:cxn>
                  <a:cxn ang="0">
                    <a:pos x="31" y="16"/>
                  </a:cxn>
                  <a:cxn ang="0">
                    <a:pos x="0" y="16"/>
                  </a:cxn>
                </a:cxnLst>
                <a:rect l="txL" t="txT" r="txR" b="txB"/>
                <a:pathLst>
                  <a:path w="35" h="17">
                    <a:moveTo>
                      <a:pt x="0" y="16"/>
                    </a:moveTo>
                    <a:lnTo>
                      <a:pt x="10" y="0"/>
                    </a:lnTo>
                    <a:lnTo>
                      <a:pt x="34" y="0"/>
                    </a:lnTo>
                    <a:lnTo>
                      <a:pt x="32" y="16"/>
                    </a:lnTo>
                    <a:lnTo>
                      <a:pt x="34" y="16"/>
                    </a:lnTo>
                    <a:lnTo>
                      <a:pt x="31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E6E6E6">
                  <a:alpha val="100000"/>
                </a:srgbClr>
              </a:solidFill>
              <a:ln w="9525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cxnSp>
        <p:nvCxnSpPr>
          <p:cNvPr id="1049" name="AutoShape 1291"/>
          <p:cNvCxnSpPr>
            <a:stCxn id="1514" idx="3"/>
            <a:endCxn id="1428" idx="1"/>
          </p:cNvCxnSpPr>
          <p:nvPr/>
        </p:nvCxnSpPr>
        <p:spPr>
          <a:xfrm flipV="1">
            <a:off x="1979613" y="1771650"/>
            <a:ext cx="1543050" cy="290513"/>
          </a:xfrm>
          <a:prstGeom prst="curvedConnector3">
            <a:avLst>
              <a:gd name="adj1" fmla="val 49898"/>
            </a:avLst>
          </a:prstGeom>
          <a:ln w="22225" cap="flat" cmpd="sng">
            <a:solidFill>
              <a:srgbClr val="008000"/>
            </a:solidFill>
            <a:prstDash val="solid"/>
            <a:headEnd type="none" w="med" len="med"/>
            <a:tailEnd type="triangle" w="med" len="med"/>
          </a:ln>
        </p:spPr>
      </p:cxnSp>
      <p:cxnSp>
        <p:nvCxnSpPr>
          <p:cNvPr id="1050" name="AutoShape 1292"/>
          <p:cNvCxnSpPr>
            <a:stCxn id="1428" idx="3"/>
            <a:endCxn id="1342" idx="1"/>
          </p:cNvCxnSpPr>
          <p:nvPr/>
        </p:nvCxnSpPr>
        <p:spPr>
          <a:xfrm>
            <a:off x="4327525" y="1771650"/>
            <a:ext cx="838200" cy="290513"/>
          </a:xfrm>
          <a:prstGeom prst="curvedConnector3">
            <a:avLst>
              <a:gd name="adj1" fmla="val 49810"/>
            </a:avLst>
          </a:prstGeom>
          <a:ln w="22225" cap="flat" cmpd="sng">
            <a:solidFill>
              <a:srgbClr val="008000"/>
            </a:solidFill>
            <a:prstDash val="solid"/>
            <a:headEnd type="none" w="med" len="med"/>
            <a:tailEnd type="triangle" w="med" len="med"/>
          </a:ln>
        </p:spPr>
      </p:cxnSp>
      <p:cxnSp>
        <p:nvCxnSpPr>
          <p:cNvPr id="1051" name="AutoShape 1293"/>
          <p:cNvCxnSpPr>
            <a:stCxn id="1342" idx="3"/>
            <a:endCxn id="15565" idx="0"/>
          </p:cNvCxnSpPr>
          <p:nvPr/>
        </p:nvCxnSpPr>
        <p:spPr>
          <a:xfrm>
            <a:off x="5970588" y="2062163"/>
            <a:ext cx="1985962" cy="569912"/>
          </a:xfrm>
          <a:prstGeom prst="curvedConnector2">
            <a:avLst/>
          </a:prstGeom>
          <a:ln w="22225" cap="flat" cmpd="sng">
            <a:solidFill>
              <a:srgbClr val="008000"/>
            </a:solidFill>
            <a:prstDash val="solid"/>
            <a:headEnd type="none" w="med" len="med"/>
            <a:tailEnd type="triangle" w="med" len="med"/>
          </a:ln>
        </p:spPr>
      </p:cxnSp>
      <p:cxnSp>
        <p:nvCxnSpPr>
          <p:cNvPr id="1052" name="AutoShape 1294"/>
          <p:cNvCxnSpPr>
            <a:stCxn id="15392" idx="3"/>
            <a:endCxn id="15565" idx="0"/>
          </p:cNvCxnSpPr>
          <p:nvPr/>
        </p:nvCxnSpPr>
        <p:spPr>
          <a:xfrm>
            <a:off x="1979613" y="990600"/>
            <a:ext cx="5976937" cy="1641475"/>
          </a:xfrm>
          <a:prstGeom prst="curvedConnector2">
            <a:avLst/>
          </a:prstGeom>
          <a:ln w="22225" cap="flat" cmpd="sng">
            <a:solidFill>
              <a:srgbClr val="008000"/>
            </a:solidFill>
            <a:prstDash val="solid"/>
            <a:headEnd type="none" w="med" len="med"/>
            <a:tailEnd type="triangle" w="med" len="med"/>
          </a:ln>
        </p:spPr>
      </p:cxnSp>
      <p:grpSp>
        <p:nvGrpSpPr>
          <p:cNvPr id="1053" name="Group 477"/>
          <p:cNvGrpSpPr/>
          <p:nvPr/>
        </p:nvGrpSpPr>
        <p:grpSpPr>
          <a:xfrm>
            <a:off x="2393950" y="3408363"/>
            <a:ext cx="546100" cy="176212"/>
            <a:chOff x="2256" y="1574"/>
            <a:chExt cx="1296" cy="442"/>
          </a:xfrm>
        </p:grpSpPr>
        <p:sp>
          <p:nvSpPr>
            <p:cNvPr id="1325" name="Rectangle 478"/>
            <p:cNvSpPr/>
            <p:nvPr/>
          </p:nvSpPr>
          <p:spPr>
            <a:xfrm flipH="1">
              <a:off x="2256" y="1574"/>
              <a:ext cx="1035" cy="276"/>
            </a:xfrm>
            <a:prstGeom prst="rect">
              <a:avLst/>
            </a:prstGeom>
            <a:solidFill>
              <a:srgbClr val="EAEAEA"/>
            </a:solidFill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326" name="Rectangle 479"/>
            <p:cNvSpPr/>
            <p:nvPr/>
          </p:nvSpPr>
          <p:spPr>
            <a:xfrm>
              <a:off x="2256" y="1803"/>
              <a:ext cx="1035" cy="103"/>
            </a:xfrm>
            <a:prstGeom prst="rect">
              <a:avLst/>
            </a:prstGeom>
            <a:solidFill>
              <a:srgbClr val="C0C0C0"/>
            </a:solidFill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1327" name="Group 480"/>
            <p:cNvGrpSpPr/>
            <p:nvPr/>
          </p:nvGrpSpPr>
          <p:grpSpPr>
            <a:xfrm>
              <a:off x="2308" y="1890"/>
              <a:ext cx="116" cy="126"/>
              <a:chOff x="2352" y="1944"/>
              <a:chExt cx="96" cy="96"/>
            </a:xfrm>
          </p:grpSpPr>
          <p:sp>
            <p:nvSpPr>
              <p:cNvPr id="1340" name="Oval 481"/>
              <p:cNvSpPr/>
              <p:nvPr/>
            </p:nvSpPr>
            <p:spPr>
              <a:xfrm>
                <a:off x="2352" y="194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41" name="Oval 482"/>
              <p:cNvSpPr/>
              <p:nvPr/>
            </p:nvSpPr>
            <p:spPr>
              <a:xfrm>
                <a:off x="2376" y="196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28" name="Group 483"/>
            <p:cNvGrpSpPr/>
            <p:nvPr/>
          </p:nvGrpSpPr>
          <p:grpSpPr>
            <a:xfrm>
              <a:off x="2463" y="1890"/>
              <a:ext cx="116" cy="126"/>
              <a:chOff x="2352" y="1944"/>
              <a:chExt cx="96" cy="96"/>
            </a:xfrm>
          </p:grpSpPr>
          <p:sp>
            <p:nvSpPr>
              <p:cNvPr id="1338" name="Oval 484"/>
              <p:cNvSpPr/>
              <p:nvPr/>
            </p:nvSpPr>
            <p:spPr>
              <a:xfrm>
                <a:off x="2352" y="194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39" name="Oval 485"/>
              <p:cNvSpPr/>
              <p:nvPr/>
            </p:nvSpPr>
            <p:spPr>
              <a:xfrm>
                <a:off x="2376" y="196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329" name="AutoShape 486"/>
            <p:cNvSpPr/>
            <p:nvPr/>
          </p:nvSpPr>
          <p:spPr>
            <a:xfrm rot="5400000">
              <a:off x="3320" y="1690"/>
              <a:ext cx="238" cy="221"/>
            </a:xfrm>
            <a:prstGeom prst="flowChartManualInput">
              <a:avLst/>
            </a:prstGeom>
            <a:solidFill>
              <a:schemeClr val="accent1"/>
            </a:solidFill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vert="eaVert" wrap="none" anchor="ctr" anchorCtr="0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330" name="Rectangle 487"/>
            <p:cNvSpPr/>
            <p:nvPr/>
          </p:nvSpPr>
          <p:spPr>
            <a:xfrm>
              <a:off x="3331" y="1786"/>
              <a:ext cx="214" cy="132"/>
            </a:xfrm>
            <a:prstGeom prst="rect">
              <a:avLst/>
            </a:prstGeom>
            <a:solidFill>
              <a:srgbClr val="C0C0C0"/>
            </a:solidFill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331" name="Rectangle 488"/>
            <p:cNvSpPr/>
            <p:nvPr/>
          </p:nvSpPr>
          <p:spPr>
            <a:xfrm>
              <a:off x="2971" y="1918"/>
              <a:ext cx="581" cy="47"/>
            </a:xfrm>
            <a:prstGeom prst="rect">
              <a:avLst/>
            </a:prstGeom>
            <a:solidFill>
              <a:srgbClr val="969696"/>
            </a:solidFill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1332" name="Group 489"/>
            <p:cNvGrpSpPr/>
            <p:nvPr/>
          </p:nvGrpSpPr>
          <p:grpSpPr>
            <a:xfrm>
              <a:off x="3360" y="1890"/>
              <a:ext cx="116" cy="126"/>
              <a:chOff x="2352" y="1944"/>
              <a:chExt cx="96" cy="96"/>
            </a:xfrm>
          </p:grpSpPr>
          <p:sp>
            <p:nvSpPr>
              <p:cNvPr id="1336" name="Oval 490"/>
              <p:cNvSpPr/>
              <p:nvPr/>
            </p:nvSpPr>
            <p:spPr>
              <a:xfrm>
                <a:off x="2352" y="194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37" name="Oval 491"/>
              <p:cNvSpPr/>
              <p:nvPr/>
            </p:nvSpPr>
            <p:spPr>
              <a:xfrm>
                <a:off x="2376" y="196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33" name="Group 492"/>
            <p:cNvGrpSpPr/>
            <p:nvPr/>
          </p:nvGrpSpPr>
          <p:grpSpPr>
            <a:xfrm>
              <a:off x="3024" y="1890"/>
              <a:ext cx="116" cy="126"/>
              <a:chOff x="2352" y="1944"/>
              <a:chExt cx="96" cy="96"/>
            </a:xfrm>
          </p:grpSpPr>
          <p:sp>
            <p:nvSpPr>
              <p:cNvPr id="1334" name="Oval 493"/>
              <p:cNvSpPr/>
              <p:nvPr/>
            </p:nvSpPr>
            <p:spPr>
              <a:xfrm>
                <a:off x="2352" y="194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35" name="Oval 494"/>
              <p:cNvSpPr/>
              <p:nvPr/>
            </p:nvSpPr>
            <p:spPr>
              <a:xfrm>
                <a:off x="2376" y="196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</p:grpSp>
      <p:cxnSp>
        <p:nvCxnSpPr>
          <p:cNvPr id="1054" name="AutoShape 1387"/>
          <p:cNvCxnSpPr>
            <a:stCxn id="15565" idx="2"/>
            <a:endCxn id="15564" idx="0"/>
          </p:cNvCxnSpPr>
          <p:nvPr/>
        </p:nvCxnSpPr>
        <p:spPr>
          <a:xfrm>
            <a:off x="7956550" y="3378200"/>
            <a:ext cx="11113" cy="493713"/>
          </a:xfrm>
          <a:prstGeom prst="straightConnector1">
            <a:avLst/>
          </a:prstGeom>
          <a:ln w="25400" cap="flat" cmpd="sng">
            <a:solidFill>
              <a:schemeClr val="tx2"/>
            </a:solidFill>
            <a:prstDash val="solid"/>
            <a:headEnd type="none" w="med" len="med"/>
            <a:tailEnd type="triangle" w="med" len="med"/>
          </a:ln>
        </p:spPr>
      </p:cxnSp>
      <p:sp>
        <p:nvSpPr>
          <p:cNvPr id="1055" name="Text Box 1388"/>
          <p:cNvSpPr txBox="1"/>
          <p:nvPr/>
        </p:nvSpPr>
        <p:spPr>
          <a:xfrm>
            <a:off x="0" y="935038"/>
            <a:ext cx="884238" cy="1524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ctr" anchorCtr="1">
            <a:spAutoFit/>
          </a:bodyPr>
          <a:p>
            <a:pPr>
              <a:spcBef>
                <a:spcPct val="50000"/>
              </a:spcBef>
            </a:pPr>
            <a:r>
              <a:rPr lang="en-US" altLang="zh-CN" sz="1000" b="1" dirty="0">
                <a:latin typeface="Arial" panose="020B0604020202020204" pitchFamily="34" charset="0"/>
              </a:rPr>
              <a:t>Direct Delivery</a:t>
            </a:r>
            <a:endParaRPr lang="en-US" altLang="zh-CN" sz="1000" b="1" dirty="0">
              <a:latin typeface="Arial" panose="020B0604020202020204" pitchFamily="34" charset="0"/>
            </a:endParaRPr>
          </a:p>
        </p:txBody>
      </p:sp>
      <p:sp>
        <p:nvSpPr>
          <p:cNvPr id="1056" name="Text Box 1389"/>
          <p:cNvSpPr txBox="1"/>
          <p:nvPr/>
        </p:nvSpPr>
        <p:spPr>
          <a:xfrm>
            <a:off x="0" y="1957388"/>
            <a:ext cx="528638" cy="1524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ctr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1000" b="1" dirty="0">
                <a:latin typeface="Arial" panose="020B0604020202020204" pitchFamily="34" charset="0"/>
              </a:rPr>
              <a:t>Milk Run</a:t>
            </a:r>
            <a:endParaRPr lang="en-US" altLang="zh-CN" sz="1000" b="1" dirty="0">
              <a:latin typeface="Arial" panose="020B0604020202020204" pitchFamily="34" charset="0"/>
            </a:endParaRPr>
          </a:p>
        </p:txBody>
      </p:sp>
      <p:sp>
        <p:nvSpPr>
          <p:cNvPr id="1057" name="Text Box 1390"/>
          <p:cNvSpPr txBox="1"/>
          <p:nvPr/>
        </p:nvSpPr>
        <p:spPr>
          <a:xfrm>
            <a:off x="0" y="3322638"/>
            <a:ext cx="876300" cy="3048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1000" b="1" dirty="0">
                <a:latin typeface="Arial" panose="020B0604020202020204" pitchFamily="34" charset="0"/>
              </a:rPr>
              <a:t>Consolidated Delivery</a:t>
            </a:r>
            <a:endParaRPr lang="en-US" altLang="zh-CN" sz="1000" b="1" dirty="0">
              <a:latin typeface="Arial" panose="020B0604020202020204" pitchFamily="34" charset="0"/>
            </a:endParaRPr>
          </a:p>
        </p:txBody>
      </p:sp>
      <p:sp>
        <p:nvSpPr>
          <p:cNvPr id="1058" name="Text Box 1391"/>
          <p:cNvSpPr txBox="1"/>
          <p:nvPr/>
        </p:nvSpPr>
        <p:spPr>
          <a:xfrm>
            <a:off x="0" y="5948363"/>
            <a:ext cx="1200150" cy="6096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>
            <a:spAutoFit/>
          </a:bodyPr>
          <a:p>
            <a:r>
              <a:rPr lang="en-US" altLang="zh-CN" sz="1000" b="1" dirty="0">
                <a:latin typeface="Arial" panose="020B0604020202020204" pitchFamily="34" charset="0"/>
              </a:rPr>
              <a:t>Warehouse on Wheel</a:t>
            </a:r>
            <a:endParaRPr lang="en-US" altLang="zh-CN" sz="1000" b="1" dirty="0">
              <a:latin typeface="Arial" panose="020B0604020202020204" pitchFamily="34" charset="0"/>
            </a:endParaRPr>
          </a:p>
          <a:p>
            <a:r>
              <a:rPr lang="en-US" altLang="zh-CN" sz="1000" b="1" dirty="0">
                <a:latin typeface="Arial" panose="020B0604020202020204" pitchFamily="34" charset="0"/>
              </a:rPr>
              <a:t>Detailed will show later</a:t>
            </a:r>
            <a:endParaRPr lang="en-US" altLang="zh-CN" sz="1000" b="1" dirty="0">
              <a:latin typeface="Arial" panose="020B0604020202020204" pitchFamily="34" charset="0"/>
            </a:endParaRPr>
          </a:p>
        </p:txBody>
      </p:sp>
      <p:cxnSp>
        <p:nvCxnSpPr>
          <p:cNvPr id="1059" name="AutoShape 1392"/>
          <p:cNvCxnSpPr>
            <a:stCxn id="1944" idx="3"/>
            <a:endCxn id="15565" idx="1"/>
          </p:cNvCxnSpPr>
          <p:nvPr/>
        </p:nvCxnSpPr>
        <p:spPr>
          <a:xfrm flipV="1">
            <a:off x="5422900" y="3005138"/>
            <a:ext cx="1866900" cy="523875"/>
          </a:xfrm>
          <a:prstGeom prst="curvedConnector3">
            <a:avLst>
              <a:gd name="adj1" fmla="val 34435"/>
            </a:avLst>
          </a:prstGeom>
          <a:ln w="22225" cap="flat" cmpd="sng">
            <a:solidFill>
              <a:srgbClr val="008000"/>
            </a:solidFill>
            <a:prstDash val="solid"/>
            <a:headEnd type="none" w="med" len="med"/>
            <a:tailEnd type="triangle" w="med" len="med"/>
          </a:ln>
        </p:spPr>
      </p:cxnSp>
      <p:grpSp>
        <p:nvGrpSpPr>
          <p:cNvPr id="1060" name="Group 477"/>
          <p:cNvGrpSpPr/>
          <p:nvPr/>
        </p:nvGrpSpPr>
        <p:grpSpPr>
          <a:xfrm>
            <a:off x="3330575" y="4475163"/>
            <a:ext cx="546100" cy="176212"/>
            <a:chOff x="2256" y="1574"/>
            <a:chExt cx="1296" cy="442"/>
          </a:xfrm>
        </p:grpSpPr>
        <p:sp>
          <p:nvSpPr>
            <p:cNvPr id="1308" name="Rectangle 478"/>
            <p:cNvSpPr/>
            <p:nvPr/>
          </p:nvSpPr>
          <p:spPr>
            <a:xfrm flipH="1">
              <a:off x="2256" y="1574"/>
              <a:ext cx="1035" cy="276"/>
            </a:xfrm>
            <a:prstGeom prst="rect">
              <a:avLst/>
            </a:prstGeom>
            <a:solidFill>
              <a:srgbClr val="EAEAEA"/>
            </a:solidFill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309" name="Rectangle 479"/>
            <p:cNvSpPr/>
            <p:nvPr/>
          </p:nvSpPr>
          <p:spPr>
            <a:xfrm>
              <a:off x="2256" y="1803"/>
              <a:ext cx="1035" cy="103"/>
            </a:xfrm>
            <a:prstGeom prst="rect">
              <a:avLst/>
            </a:prstGeom>
            <a:solidFill>
              <a:srgbClr val="C0C0C0"/>
            </a:solidFill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1310" name="Group 480"/>
            <p:cNvGrpSpPr/>
            <p:nvPr/>
          </p:nvGrpSpPr>
          <p:grpSpPr>
            <a:xfrm>
              <a:off x="2308" y="1890"/>
              <a:ext cx="116" cy="126"/>
              <a:chOff x="2352" y="1944"/>
              <a:chExt cx="96" cy="96"/>
            </a:xfrm>
          </p:grpSpPr>
          <p:sp>
            <p:nvSpPr>
              <p:cNvPr id="1323" name="Oval 481"/>
              <p:cNvSpPr/>
              <p:nvPr/>
            </p:nvSpPr>
            <p:spPr>
              <a:xfrm>
                <a:off x="2352" y="194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24" name="Oval 482"/>
              <p:cNvSpPr/>
              <p:nvPr/>
            </p:nvSpPr>
            <p:spPr>
              <a:xfrm>
                <a:off x="2376" y="196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11" name="Group 483"/>
            <p:cNvGrpSpPr/>
            <p:nvPr/>
          </p:nvGrpSpPr>
          <p:grpSpPr>
            <a:xfrm>
              <a:off x="2463" y="1890"/>
              <a:ext cx="116" cy="126"/>
              <a:chOff x="2352" y="1944"/>
              <a:chExt cx="96" cy="96"/>
            </a:xfrm>
          </p:grpSpPr>
          <p:sp>
            <p:nvSpPr>
              <p:cNvPr id="1321" name="Oval 484"/>
              <p:cNvSpPr/>
              <p:nvPr/>
            </p:nvSpPr>
            <p:spPr>
              <a:xfrm>
                <a:off x="2352" y="194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22" name="Oval 485"/>
              <p:cNvSpPr/>
              <p:nvPr/>
            </p:nvSpPr>
            <p:spPr>
              <a:xfrm>
                <a:off x="2376" y="196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312" name="AutoShape 486"/>
            <p:cNvSpPr/>
            <p:nvPr/>
          </p:nvSpPr>
          <p:spPr>
            <a:xfrm rot="5400000">
              <a:off x="3320" y="1690"/>
              <a:ext cx="238" cy="221"/>
            </a:xfrm>
            <a:prstGeom prst="flowChartManualInput">
              <a:avLst/>
            </a:prstGeom>
            <a:solidFill>
              <a:schemeClr val="accent1"/>
            </a:solidFill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vert="eaVert" wrap="none" anchor="ctr" anchorCtr="0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313" name="Rectangle 487"/>
            <p:cNvSpPr/>
            <p:nvPr/>
          </p:nvSpPr>
          <p:spPr>
            <a:xfrm>
              <a:off x="3331" y="1786"/>
              <a:ext cx="214" cy="132"/>
            </a:xfrm>
            <a:prstGeom prst="rect">
              <a:avLst/>
            </a:prstGeom>
            <a:solidFill>
              <a:srgbClr val="C0C0C0"/>
            </a:solidFill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314" name="Rectangle 488"/>
            <p:cNvSpPr/>
            <p:nvPr/>
          </p:nvSpPr>
          <p:spPr>
            <a:xfrm>
              <a:off x="2971" y="1918"/>
              <a:ext cx="581" cy="47"/>
            </a:xfrm>
            <a:prstGeom prst="rect">
              <a:avLst/>
            </a:prstGeom>
            <a:solidFill>
              <a:srgbClr val="969696"/>
            </a:solidFill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1315" name="Group 489"/>
            <p:cNvGrpSpPr/>
            <p:nvPr/>
          </p:nvGrpSpPr>
          <p:grpSpPr>
            <a:xfrm>
              <a:off x="3360" y="1890"/>
              <a:ext cx="116" cy="126"/>
              <a:chOff x="2352" y="1944"/>
              <a:chExt cx="96" cy="96"/>
            </a:xfrm>
          </p:grpSpPr>
          <p:sp>
            <p:nvSpPr>
              <p:cNvPr id="1319" name="Oval 490"/>
              <p:cNvSpPr/>
              <p:nvPr/>
            </p:nvSpPr>
            <p:spPr>
              <a:xfrm>
                <a:off x="2352" y="194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20" name="Oval 491"/>
              <p:cNvSpPr/>
              <p:nvPr/>
            </p:nvSpPr>
            <p:spPr>
              <a:xfrm>
                <a:off x="2376" y="196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16" name="Group 492"/>
            <p:cNvGrpSpPr/>
            <p:nvPr/>
          </p:nvGrpSpPr>
          <p:grpSpPr>
            <a:xfrm>
              <a:off x="3024" y="1890"/>
              <a:ext cx="116" cy="126"/>
              <a:chOff x="2352" y="1944"/>
              <a:chExt cx="96" cy="96"/>
            </a:xfrm>
          </p:grpSpPr>
          <p:sp>
            <p:nvSpPr>
              <p:cNvPr id="1317" name="Oval 493"/>
              <p:cNvSpPr/>
              <p:nvPr/>
            </p:nvSpPr>
            <p:spPr>
              <a:xfrm>
                <a:off x="2352" y="194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18" name="Oval 494"/>
              <p:cNvSpPr/>
              <p:nvPr/>
            </p:nvSpPr>
            <p:spPr>
              <a:xfrm>
                <a:off x="2376" y="196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061" name="Group 522"/>
          <p:cNvGrpSpPr/>
          <p:nvPr/>
        </p:nvGrpSpPr>
        <p:grpSpPr>
          <a:xfrm>
            <a:off x="1244600" y="5172075"/>
            <a:ext cx="787400" cy="471488"/>
            <a:chOff x="276" y="1884"/>
            <a:chExt cx="1040" cy="432"/>
          </a:xfrm>
        </p:grpSpPr>
        <p:sp>
          <p:nvSpPr>
            <p:cNvPr id="1222" name="AutoShape 523"/>
            <p:cNvSpPr/>
            <p:nvPr/>
          </p:nvSpPr>
          <p:spPr>
            <a:xfrm>
              <a:off x="276" y="1884"/>
              <a:ext cx="1040" cy="432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1223" name="Group 524"/>
            <p:cNvGrpSpPr/>
            <p:nvPr/>
          </p:nvGrpSpPr>
          <p:grpSpPr>
            <a:xfrm>
              <a:off x="373" y="1940"/>
              <a:ext cx="779" cy="287"/>
              <a:chOff x="5015" y="528"/>
              <a:chExt cx="1057" cy="628"/>
            </a:xfrm>
          </p:grpSpPr>
          <p:sp>
            <p:nvSpPr>
              <p:cNvPr id="1224" name="Freeform 525"/>
              <p:cNvSpPr/>
              <p:nvPr/>
            </p:nvSpPr>
            <p:spPr>
              <a:xfrm>
                <a:off x="5924" y="528"/>
                <a:ext cx="26" cy="416"/>
              </a:xfrm>
              <a:custGeom>
                <a:avLst/>
                <a:gdLst>
                  <a:gd name="txL" fmla="*/ 0 w 26"/>
                  <a:gd name="txT" fmla="*/ 0 h 416"/>
                  <a:gd name="txR" fmla="*/ 26 w 26"/>
                  <a:gd name="txB" fmla="*/ 416 h 416"/>
                </a:gdLst>
                <a:ahLst/>
                <a:cxnLst>
                  <a:cxn ang="0">
                    <a:pos x="0" y="0"/>
                  </a:cxn>
                  <a:cxn ang="0">
                    <a:pos x="0" y="415"/>
                  </a:cxn>
                  <a:cxn ang="0">
                    <a:pos x="25" y="415"/>
                  </a:cxn>
                  <a:cxn ang="0">
                    <a:pos x="25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6" h="416">
                    <a:moveTo>
                      <a:pt x="0" y="0"/>
                    </a:moveTo>
                    <a:lnTo>
                      <a:pt x="0" y="415"/>
                    </a:lnTo>
                    <a:lnTo>
                      <a:pt x="25" y="415"/>
                    </a:ln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E6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225" name="Freeform 526"/>
              <p:cNvSpPr/>
              <p:nvPr/>
            </p:nvSpPr>
            <p:spPr>
              <a:xfrm>
                <a:off x="5974" y="528"/>
                <a:ext cx="26" cy="416"/>
              </a:xfrm>
              <a:custGeom>
                <a:avLst/>
                <a:gdLst>
                  <a:gd name="txL" fmla="*/ 0 w 26"/>
                  <a:gd name="txT" fmla="*/ 0 h 416"/>
                  <a:gd name="txR" fmla="*/ 26 w 26"/>
                  <a:gd name="txB" fmla="*/ 416 h 416"/>
                </a:gdLst>
                <a:ahLst/>
                <a:cxnLst>
                  <a:cxn ang="0">
                    <a:pos x="0" y="0"/>
                  </a:cxn>
                  <a:cxn ang="0">
                    <a:pos x="0" y="415"/>
                  </a:cxn>
                  <a:cxn ang="0">
                    <a:pos x="25" y="415"/>
                  </a:cxn>
                  <a:cxn ang="0">
                    <a:pos x="25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6" h="416">
                    <a:moveTo>
                      <a:pt x="0" y="0"/>
                    </a:moveTo>
                    <a:lnTo>
                      <a:pt x="0" y="415"/>
                    </a:lnTo>
                    <a:lnTo>
                      <a:pt x="25" y="415"/>
                    </a:ln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E6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226" name="Freeform 527"/>
              <p:cNvSpPr/>
              <p:nvPr/>
            </p:nvSpPr>
            <p:spPr>
              <a:xfrm>
                <a:off x="5089" y="855"/>
                <a:ext cx="930" cy="253"/>
              </a:xfrm>
              <a:custGeom>
                <a:avLst/>
                <a:gdLst>
                  <a:gd name="txL" fmla="*/ 0 w 930"/>
                  <a:gd name="txT" fmla="*/ 0 h 253"/>
                  <a:gd name="txR" fmla="*/ 930 w 930"/>
                  <a:gd name="txB" fmla="*/ 253 h 253"/>
                </a:gdLst>
                <a:ahLst/>
                <a:cxnLst>
                  <a:cxn ang="0">
                    <a:pos x="291" y="51"/>
                  </a:cxn>
                  <a:cxn ang="0">
                    <a:pos x="246" y="2"/>
                  </a:cxn>
                  <a:cxn ang="0">
                    <a:pos x="158" y="0"/>
                  </a:cxn>
                  <a:cxn ang="0">
                    <a:pos x="129" y="43"/>
                  </a:cxn>
                  <a:cxn ang="0">
                    <a:pos x="94" y="2"/>
                  </a:cxn>
                  <a:cxn ang="0">
                    <a:pos x="1" y="0"/>
                  </a:cxn>
                  <a:cxn ang="0">
                    <a:pos x="0" y="197"/>
                  </a:cxn>
                  <a:cxn ang="0">
                    <a:pos x="172" y="214"/>
                  </a:cxn>
                  <a:cxn ang="0">
                    <a:pos x="321" y="222"/>
                  </a:cxn>
                  <a:cxn ang="0">
                    <a:pos x="473" y="238"/>
                  </a:cxn>
                  <a:cxn ang="0">
                    <a:pos x="625" y="238"/>
                  </a:cxn>
                  <a:cxn ang="0">
                    <a:pos x="777" y="238"/>
                  </a:cxn>
                  <a:cxn ang="0">
                    <a:pos x="865" y="252"/>
                  </a:cxn>
                  <a:cxn ang="0">
                    <a:pos x="929" y="238"/>
                  </a:cxn>
                  <a:cxn ang="0">
                    <a:pos x="929" y="93"/>
                  </a:cxn>
                  <a:cxn ang="0">
                    <a:pos x="851" y="2"/>
                  </a:cxn>
                  <a:cxn ang="0">
                    <a:pos x="782" y="0"/>
                  </a:cxn>
                  <a:cxn ang="0">
                    <a:pos x="777" y="94"/>
                  </a:cxn>
                  <a:cxn ang="0">
                    <a:pos x="697" y="2"/>
                  </a:cxn>
                  <a:cxn ang="0">
                    <a:pos x="626" y="0"/>
                  </a:cxn>
                  <a:cxn ang="0">
                    <a:pos x="625" y="94"/>
                  </a:cxn>
                  <a:cxn ang="0">
                    <a:pos x="546" y="2"/>
                  </a:cxn>
                  <a:cxn ang="0">
                    <a:pos x="469" y="0"/>
                  </a:cxn>
                  <a:cxn ang="0">
                    <a:pos x="472" y="93"/>
                  </a:cxn>
                  <a:cxn ang="0">
                    <a:pos x="394" y="2"/>
                  </a:cxn>
                  <a:cxn ang="0">
                    <a:pos x="312" y="0"/>
                  </a:cxn>
                  <a:cxn ang="0">
                    <a:pos x="291" y="51"/>
                  </a:cxn>
                </a:cxnLst>
                <a:rect l="txL" t="txT" r="txR" b="txB"/>
                <a:pathLst>
                  <a:path w="930" h="253">
                    <a:moveTo>
                      <a:pt x="291" y="51"/>
                    </a:moveTo>
                    <a:lnTo>
                      <a:pt x="246" y="2"/>
                    </a:lnTo>
                    <a:lnTo>
                      <a:pt x="158" y="0"/>
                    </a:lnTo>
                    <a:lnTo>
                      <a:pt x="129" y="43"/>
                    </a:lnTo>
                    <a:lnTo>
                      <a:pt x="94" y="2"/>
                    </a:lnTo>
                    <a:lnTo>
                      <a:pt x="1" y="0"/>
                    </a:lnTo>
                    <a:lnTo>
                      <a:pt x="0" y="197"/>
                    </a:lnTo>
                    <a:lnTo>
                      <a:pt x="172" y="214"/>
                    </a:lnTo>
                    <a:lnTo>
                      <a:pt x="321" y="222"/>
                    </a:lnTo>
                    <a:lnTo>
                      <a:pt x="473" y="238"/>
                    </a:lnTo>
                    <a:lnTo>
                      <a:pt x="625" y="238"/>
                    </a:lnTo>
                    <a:lnTo>
                      <a:pt x="777" y="238"/>
                    </a:lnTo>
                    <a:lnTo>
                      <a:pt x="865" y="252"/>
                    </a:lnTo>
                    <a:lnTo>
                      <a:pt x="929" y="238"/>
                    </a:lnTo>
                    <a:lnTo>
                      <a:pt x="929" y="93"/>
                    </a:lnTo>
                    <a:lnTo>
                      <a:pt x="851" y="2"/>
                    </a:lnTo>
                    <a:lnTo>
                      <a:pt x="782" y="0"/>
                    </a:lnTo>
                    <a:lnTo>
                      <a:pt x="777" y="94"/>
                    </a:lnTo>
                    <a:lnTo>
                      <a:pt x="697" y="2"/>
                    </a:lnTo>
                    <a:lnTo>
                      <a:pt x="626" y="0"/>
                    </a:lnTo>
                    <a:lnTo>
                      <a:pt x="625" y="94"/>
                    </a:lnTo>
                    <a:lnTo>
                      <a:pt x="546" y="2"/>
                    </a:lnTo>
                    <a:lnTo>
                      <a:pt x="469" y="0"/>
                    </a:lnTo>
                    <a:lnTo>
                      <a:pt x="472" y="93"/>
                    </a:lnTo>
                    <a:lnTo>
                      <a:pt x="394" y="2"/>
                    </a:lnTo>
                    <a:lnTo>
                      <a:pt x="312" y="0"/>
                    </a:lnTo>
                    <a:lnTo>
                      <a:pt x="291" y="51"/>
                    </a:lnTo>
                  </a:path>
                </a:pathLst>
              </a:custGeom>
              <a:solidFill>
                <a:srgbClr val="8C8C8C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227" name="Freeform 528"/>
              <p:cNvSpPr/>
              <p:nvPr/>
            </p:nvSpPr>
            <p:spPr>
              <a:xfrm>
                <a:off x="5015" y="855"/>
                <a:ext cx="940" cy="253"/>
              </a:xfrm>
              <a:custGeom>
                <a:avLst/>
                <a:gdLst>
                  <a:gd name="txL" fmla="*/ 0 w 940"/>
                  <a:gd name="txT" fmla="*/ 0 h 253"/>
                  <a:gd name="txR" fmla="*/ 940 w 940"/>
                  <a:gd name="txB" fmla="*/ 253 h 253"/>
                </a:gdLst>
                <a:ahLst/>
                <a:cxnLst>
                  <a:cxn ang="0">
                    <a:pos x="313" y="96"/>
                  </a:cxn>
                  <a:cxn ang="0">
                    <a:pos x="231" y="0"/>
                  </a:cxn>
                  <a:cxn ang="0">
                    <a:pos x="156" y="96"/>
                  </a:cxn>
                  <a:cxn ang="0">
                    <a:pos x="75" y="0"/>
                  </a:cxn>
                  <a:cxn ang="0">
                    <a:pos x="0" y="96"/>
                  </a:cxn>
                  <a:cxn ang="0">
                    <a:pos x="0" y="222"/>
                  </a:cxn>
                  <a:cxn ang="0">
                    <a:pos x="939" y="252"/>
                  </a:cxn>
                  <a:cxn ang="0">
                    <a:pos x="939" y="96"/>
                  </a:cxn>
                  <a:cxn ang="0">
                    <a:pos x="856" y="0"/>
                  </a:cxn>
                  <a:cxn ang="0">
                    <a:pos x="781" y="96"/>
                  </a:cxn>
                  <a:cxn ang="0">
                    <a:pos x="699" y="0"/>
                  </a:cxn>
                  <a:cxn ang="0">
                    <a:pos x="624" y="96"/>
                  </a:cxn>
                  <a:cxn ang="0">
                    <a:pos x="543" y="0"/>
                  </a:cxn>
                  <a:cxn ang="0">
                    <a:pos x="468" y="96"/>
                  </a:cxn>
                  <a:cxn ang="0">
                    <a:pos x="386" y="0"/>
                  </a:cxn>
                  <a:cxn ang="0">
                    <a:pos x="310" y="96"/>
                  </a:cxn>
                  <a:cxn ang="0">
                    <a:pos x="313" y="96"/>
                  </a:cxn>
                </a:cxnLst>
                <a:rect l="txL" t="txT" r="txR" b="txB"/>
                <a:pathLst>
                  <a:path w="940" h="253">
                    <a:moveTo>
                      <a:pt x="313" y="96"/>
                    </a:moveTo>
                    <a:lnTo>
                      <a:pt x="231" y="0"/>
                    </a:lnTo>
                    <a:lnTo>
                      <a:pt x="156" y="96"/>
                    </a:lnTo>
                    <a:lnTo>
                      <a:pt x="75" y="0"/>
                    </a:lnTo>
                    <a:lnTo>
                      <a:pt x="0" y="96"/>
                    </a:lnTo>
                    <a:lnTo>
                      <a:pt x="0" y="222"/>
                    </a:lnTo>
                    <a:lnTo>
                      <a:pt x="939" y="252"/>
                    </a:lnTo>
                    <a:lnTo>
                      <a:pt x="939" y="96"/>
                    </a:lnTo>
                    <a:lnTo>
                      <a:pt x="856" y="0"/>
                    </a:lnTo>
                    <a:lnTo>
                      <a:pt x="781" y="96"/>
                    </a:lnTo>
                    <a:lnTo>
                      <a:pt x="699" y="0"/>
                    </a:lnTo>
                    <a:lnTo>
                      <a:pt x="624" y="96"/>
                    </a:lnTo>
                    <a:lnTo>
                      <a:pt x="543" y="0"/>
                    </a:lnTo>
                    <a:lnTo>
                      <a:pt x="468" y="96"/>
                    </a:lnTo>
                    <a:lnTo>
                      <a:pt x="386" y="0"/>
                    </a:lnTo>
                    <a:lnTo>
                      <a:pt x="310" y="96"/>
                    </a:lnTo>
                    <a:lnTo>
                      <a:pt x="313" y="96"/>
                    </a:lnTo>
                  </a:path>
                </a:pathLst>
              </a:custGeom>
              <a:solidFill>
                <a:srgbClr val="FFFFCC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228" name="Rectangle 529"/>
              <p:cNvSpPr/>
              <p:nvPr/>
            </p:nvSpPr>
            <p:spPr>
              <a:xfrm>
                <a:off x="5469" y="984"/>
                <a:ext cx="491" cy="157"/>
              </a:xfrm>
              <a:prstGeom prst="rect">
                <a:avLst/>
              </a:prstGeom>
              <a:solidFill>
                <a:srgbClr val="FFFFCC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29" name="Rectangle 530"/>
              <p:cNvSpPr/>
              <p:nvPr/>
            </p:nvSpPr>
            <p:spPr>
              <a:xfrm>
                <a:off x="5481" y="1028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30" name="Rectangle 531"/>
              <p:cNvSpPr/>
              <p:nvPr/>
            </p:nvSpPr>
            <p:spPr>
              <a:xfrm>
                <a:off x="5477" y="1001"/>
                <a:ext cx="38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31" name="Rectangle 532"/>
              <p:cNvSpPr/>
              <p:nvPr/>
            </p:nvSpPr>
            <p:spPr>
              <a:xfrm>
                <a:off x="5481" y="1005"/>
                <a:ext cx="30" cy="17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32" name="Freeform 533"/>
              <p:cNvSpPr/>
              <p:nvPr/>
            </p:nvSpPr>
            <p:spPr>
              <a:xfrm>
                <a:off x="5474" y="1000"/>
                <a:ext cx="43" cy="41"/>
              </a:xfrm>
              <a:custGeom>
                <a:avLst/>
                <a:gdLst>
                  <a:gd name="txL" fmla="*/ 0 w 43"/>
                  <a:gd name="txT" fmla="*/ 0 h 41"/>
                  <a:gd name="txR" fmla="*/ 43 w 43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2" y="40"/>
                  </a:cxn>
                  <a:cxn ang="0">
                    <a:pos x="42" y="0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3" y="18"/>
                  </a:cxn>
                  <a:cxn ang="0">
                    <a:pos x="18" y="18"/>
                  </a:cxn>
                  <a:cxn ang="0">
                    <a:pos x="18" y="2"/>
                  </a:cxn>
                  <a:cxn ang="0">
                    <a:pos x="3" y="2"/>
                  </a:cxn>
                  <a:cxn ang="0">
                    <a:pos x="23" y="2"/>
                  </a:cxn>
                  <a:cxn ang="0">
                    <a:pos x="23" y="18"/>
                  </a:cxn>
                  <a:cxn ang="0">
                    <a:pos x="39" y="18"/>
                  </a:cxn>
                  <a:cxn ang="0">
                    <a:pos x="39" y="2"/>
                  </a:cxn>
                  <a:cxn ang="0">
                    <a:pos x="23" y="2"/>
                  </a:cxn>
                  <a:cxn ang="0">
                    <a:pos x="3" y="20"/>
                  </a:cxn>
                  <a:cxn ang="0">
                    <a:pos x="3" y="37"/>
                  </a:cxn>
                  <a:cxn ang="0">
                    <a:pos x="18" y="37"/>
                  </a:cxn>
                  <a:cxn ang="0">
                    <a:pos x="18" y="20"/>
                  </a:cxn>
                  <a:cxn ang="0">
                    <a:pos x="3" y="20"/>
                  </a:cxn>
                  <a:cxn ang="0">
                    <a:pos x="23" y="20"/>
                  </a:cxn>
                  <a:cxn ang="0">
                    <a:pos x="23" y="37"/>
                  </a:cxn>
                  <a:cxn ang="0">
                    <a:pos x="39" y="37"/>
                  </a:cxn>
                  <a:cxn ang="0">
                    <a:pos x="39" y="20"/>
                  </a:cxn>
                  <a:cxn ang="0">
                    <a:pos x="23" y="20"/>
                  </a:cxn>
                  <a:cxn ang="0">
                    <a:pos x="0" y="0"/>
                  </a:cxn>
                </a:cxnLst>
                <a:rect l="txL" t="txT" r="txR" b="txB"/>
                <a:pathLst>
                  <a:path w="43" h="41">
                    <a:moveTo>
                      <a:pt x="0" y="0"/>
                    </a:moveTo>
                    <a:lnTo>
                      <a:pt x="0" y="40"/>
                    </a:lnTo>
                    <a:lnTo>
                      <a:pt x="42" y="40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3" y="18"/>
                    </a:lnTo>
                    <a:lnTo>
                      <a:pt x="18" y="18"/>
                    </a:lnTo>
                    <a:lnTo>
                      <a:pt x="18" y="2"/>
                    </a:lnTo>
                    <a:lnTo>
                      <a:pt x="3" y="2"/>
                    </a:lnTo>
                    <a:lnTo>
                      <a:pt x="23" y="2"/>
                    </a:lnTo>
                    <a:lnTo>
                      <a:pt x="23" y="18"/>
                    </a:lnTo>
                    <a:lnTo>
                      <a:pt x="39" y="18"/>
                    </a:lnTo>
                    <a:lnTo>
                      <a:pt x="39" y="2"/>
                    </a:lnTo>
                    <a:lnTo>
                      <a:pt x="23" y="2"/>
                    </a:lnTo>
                    <a:lnTo>
                      <a:pt x="3" y="20"/>
                    </a:lnTo>
                    <a:lnTo>
                      <a:pt x="3" y="37"/>
                    </a:lnTo>
                    <a:lnTo>
                      <a:pt x="18" y="37"/>
                    </a:lnTo>
                    <a:lnTo>
                      <a:pt x="18" y="20"/>
                    </a:lnTo>
                    <a:lnTo>
                      <a:pt x="3" y="20"/>
                    </a:lnTo>
                    <a:lnTo>
                      <a:pt x="23" y="20"/>
                    </a:lnTo>
                    <a:lnTo>
                      <a:pt x="23" y="37"/>
                    </a:lnTo>
                    <a:lnTo>
                      <a:pt x="39" y="37"/>
                    </a:lnTo>
                    <a:lnTo>
                      <a:pt x="39" y="20"/>
                    </a:lnTo>
                    <a:lnTo>
                      <a:pt x="23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233" name="Rectangle 534"/>
              <p:cNvSpPr/>
              <p:nvPr/>
            </p:nvSpPr>
            <p:spPr>
              <a:xfrm>
                <a:off x="5481" y="1099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34" name="Rectangle 535"/>
              <p:cNvSpPr/>
              <p:nvPr/>
            </p:nvSpPr>
            <p:spPr>
              <a:xfrm>
                <a:off x="5477" y="1073"/>
                <a:ext cx="38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35" name="Rectangle 536"/>
              <p:cNvSpPr/>
              <p:nvPr/>
            </p:nvSpPr>
            <p:spPr>
              <a:xfrm>
                <a:off x="5481" y="1077"/>
                <a:ext cx="30" cy="16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36" name="Freeform 537"/>
              <p:cNvSpPr/>
              <p:nvPr/>
            </p:nvSpPr>
            <p:spPr>
              <a:xfrm>
                <a:off x="5474" y="1071"/>
                <a:ext cx="43" cy="41"/>
              </a:xfrm>
              <a:custGeom>
                <a:avLst/>
                <a:gdLst>
                  <a:gd name="txL" fmla="*/ 0 w 43"/>
                  <a:gd name="txT" fmla="*/ 0 h 41"/>
                  <a:gd name="txR" fmla="*/ 43 w 43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2" y="40"/>
                  </a:cxn>
                  <a:cxn ang="0">
                    <a:pos x="42" y="0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3" y="20"/>
                  </a:cxn>
                  <a:cxn ang="0">
                    <a:pos x="18" y="20"/>
                  </a:cxn>
                  <a:cxn ang="0">
                    <a:pos x="18" y="2"/>
                  </a:cxn>
                  <a:cxn ang="0">
                    <a:pos x="3" y="2"/>
                  </a:cxn>
                  <a:cxn ang="0">
                    <a:pos x="23" y="2"/>
                  </a:cxn>
                  <a:cxn ang="0">
                    <a:pos x="23" y="20"/>
                  </a:cxn>
                  <a:cxn ang="0">
                    <a:pos x="39" y="20"/>
                  </a:cxn>
                  <a:cxn ang="0">
                    <a:pos x="39" y="2"/>
                  </a:cxn>
                  <a:cxn ang="0">
                    <a:pos x="23" y="2"/>
                  </a:cxn>
                  <a:cxn ang="0">
                    <a:pos x="3" y="21"/>
                  </a:cxn>
                  <a:cxn ang="0">
                    <a:pos x="3" y="38"/>
                  </a:cxn>
                  <a:cxn ang="0">
                    <a:pos x="18" y="38"/>
                  </a:cxn>
                  <a:cxn ang="0">
                    <a:pos x="18" y="21"/>
                  </a:cxn>
                  <a:cxn ang="0">
                    <a:pos x="3" y="21"/>
                  </a:cxn>
                  <a:cxn ang="0">
                    <a:pos x="23" y="21"/>
                  </a:cxn>
                  <a:cxn ang="0">
                    <a:pos x="23" y="38"/>
                  </a:cxn>
                  <a:cxn ang="0">
                    <a:pos x="39" y="38"/>
                  </a:cxn>
                  <a:cxn ang="0">
                    <a:pos x="39" y="21"/>
                  </a:cxn>
                  <a:cxn ang="0">
                    <a:pos x="23" y="21"/>
                  </a:cxn>
                  <a:cxn ang="0">
                    <a:pos x="0" y="0"/>
                  </a:cxn>
                </a:cxnLst>
                <a:rect l="txL" t="txT" r="txR" b="txB"/>
                <a:pathLst>
                  <a:path w="43" h="41">
                    <a:moveTo>
                      <a:pt x="0" y="0"/>
                    </a:moveTo>
                    <a:lnTo>
                      <a:pt x="0" y="40"/>
                    </a:lnTo>
                    <a:lnTo>
                      <a:pt x="42" y="40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3" y="20"/>
                    </a:lnTo>
                    <a:lnTo>
                      <a:pt x="18" y="20"/>
                    </a:lnTo>
                    <a:lnTo>
                      <a:pt x="18" y="2"/>
                    </a:lnTo>
                    <a:lnTo>
                      <a:pt x="3" y="2"/>
                    </a:lnTo>
                    <a:lnTo>
                      <a:pt x="23" y="2"/>
                    </a:lnTo>
                    <a:lnTo>
                      <a:pt x="23" y="20"/>
                    </a:lnTo>
                    <a:lnTo>
                      <a:pt x="39" y="20"/>
                    </a:lnTo>
                    <a:lnTo>
                      <a:pt x="39" y="2"/>
                    </a:lnTo>
                    <a:lnTo>
                      <a:pt x="23" y="2"/>
                    </a:lnTo>
                    <a:lnTo>
                      <a:pt x="3" y="21"/>
                    </a:lnTo>
                    <a:lnTo>
                      <a:pt x="3" y="38"/>
                    </a:lnTo>
                    <a:lnTo>
                      <a:pt x="18" y="38"/>
                    </a:lnTo>
                    <a:lnTo>
                      <a:pt x="18" y="21"/>
                    </a:lnTo>
                    <a:lnTo>
                      <a:pt x="3" y="21"/>
                    </a:lnTo>
                    <a:lnTo>
                      <a:pt x="23" y="21"/>
                    </a:lnTo>
                    <a:lnTo>
                      <a:pt x="23" y="38"/>
                    </a:lnTo>
                    <a:lnTo>
                      <a:pt x="39" y="38"/>
                    </a:lnTo>
                    <a:lnTo>
                      <a:pt x="39" y="21"/>
                    </a:lnTo>
                    <a:lnTo>
                      <a:pt x="23" y="2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237" name="Rectangle 538"/>
              <p:cNvSpPr/>
              <p:nvPr/>
            </p:nvSpPr>
            <p:spPr>
              <a:xfrm>
                <a:off x="5533" y="1028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38" name="Rectangle 539"/>
              <p:cNvSpPr/>
              <p:nvPr/>
            </p:nvSpPr>
            <p:spPr>
              <a:xfrm>
                <a:off x="5529" y="1001"/>
                <a:ext cx="39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39" name="Rectangle 540"/>
              <p:cNvSpPr/>
              <p:nvPr/>
            </p:nvSpPr>
            <p:spPr>
              <a:xfrm>
                <a:off x="5533" y="1005"/>
                <a:ext cx="31" cy="17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40" name="Freeform 541"/>
              <p:cNvSpPr/>
              <p:nvPr/>
            </p:nvSpPr>
            <p:spPr>
              <a:xfrm>
                <a:off x="5527" y="1000"/>
                <a:ext cx="42" cy="41"/>
              </a:xfrm>
              <a:custGeom>
                <a:avLst/>
                <a:gdLst>
                  <a:gd name="txL" fmla="*/ 0 w 42"/>
                  <a:gd name="txT" fmla="*/ 0 h 41"/>
                  <a:gd name="txR" fmla="*/ 42 w 42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1" y="40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18"/>
                  </a:cxn>
                  <a:cxn ang="0">
                    <a:pos x="18" y="18"/>
                  </a:cxn>
                  <a:cxn ang="0">
                    <a:pos x="18" y="2"/>
                  </a:cxn>
                  <a:cxn ang="0">
                    <a:pos x="2" y="2"/>
                  </a:cxn>
                  <a:cxn ang="0">
                    <a:pos x="23" y="2"/>
                  </a:cxn>
                  <a:cxn ang="0">
                    <a:pos x="23" y="18"/>
                  </a:cxn>
                  <a:cxn ang="0">
                    <a:pos x="39" y="18"/>
                  </a:cxn>
                  <a:cxn ang="0">
                    <a:pos x="39" y="2"/>
                  </a:cxn>
                  <a:cxn ang="0">
                    <a:pos x="23" y="2"/>
                  </a:cxn>
                  <a:cxn ang="0">
                    <a:pos x="2" y="20"/>
                  </a:cxn>
                  <a:cxn ang="0">
                    <a:pos x="2" y="37"/>
                  </a:cxn>
                  <a:cxn ang="0">
                    <a:pos x="18" y="37"/>
                  </a:cxn>
                  <a:cxn ang="0">
                    <a:pos x="18" y="20"/>
                  </a:cxn>
                  <a:cxn ang="0">
                    <a:pos x="2" y="20"/>
                  </a:cxn>
                  <a:cxn ang="0">
                    <a:pos x="23" y="20"/>
                  </a:cxn>
                  <a:cxn ang="0">
                    <a:pos x="23" y="37"/>
                  </a:cxn>
                  <a:cxn ang="0">
                    <a:pos x="39" y="37"/>
                  </a:cxn>
                  <a:cxn ang="0">
                    <a:pos x="39" y="20"/>
                  </a:cxn>
                  <a:cxn ang="0">
                    <a:pos x="23" y="20"/>
                  </a:cxn>
                  <a:cxn ang="0">
                    <a:pos x="0" y="0"/>
                  </a:cxn>
                </a:cxnLst>
                <a:rect l="txL" t="txT" r="txR" b="txB"/>
                <a:pathLst>
                  <a:path w="42" h="41">
                    <a:moveTo>
                      <a:pt x="0" y="0"/>
                    </a:moveTo>
                    <a:lnTo>
                      <a:pt x="0" y="40"/>
                    </a:lnTo>
                    <a:lnTo>
                      <a:pt x="41" y="40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18"/>
                    </a:lnTo>
                    <a:lnTo>
                      <a:pt x="18" y="18"/>
                    </a:lnTo>
                    <a:lnTo>
                      <a:pt x="18" y="2"/>
                    </a:lnTo>
                    <a:lnTo>
                      <a:pt x="2" y="2"/>
                    </a:lnTo>
                    <a:lnTo>
                      <a:pt x="23" y="2"/>
                    </a:lnTo>
                    <a:lnTo>
                      <a:pt x="23" y="18"/>
                    </a:lnTo>
                    <a:lnTo>
                      <a:pt x="39" y="18"/>
                    </a:lnTo>
                    <a:lnTo>
                      <a:pt x="39" y="2"/>
                    </a:lnTo>
                    <a:lnTo>
                      <a:pt x="23" y="2"/>
                    </a:lnTo>
                    <a:lnTo>
                      <a:pt x="2" y="20"/>
                    </a:lnTo>
                    <a:lnTo>
                      <a:pt x="2" y="37"/>
                    </a:lnTo>
                    <a:lnTo>
                      <a:pt x="18" y="37"/>
                    </a:lnTo>
                    <a:lnTo>
                      <a:pt x="18" y="20"/>
                    </a:lnTo>
                    <a:lnTo>
                      <a:pt x="2" y="20"/>
                    </a:lnTo>
                    <a:lnTo>
                      <a:pt x="23" y="20"/>
                    </a:lnTo>
                    <a:lnTo>
                      <a:pt x="23" y="37"/>
                    </a:lnTo>
                    <a:lnTo>
                      <a:pt x="39" y="37"/>
                    </a:lnTo>
                    <a:lnTo>
                      <a:pt x="39" y="20"/>
                    </a:lnTo>
                    <a:lnTo>
                      <a:pt x="23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241" name="Rectangle 542"/>
              <p:cNvSpPr/>
              <p:nvPr/>
            </p:nvSpPr>
            <p:spPr>
              <a:xfrm>
                <a:off x="5533" y="1099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42" name="Rectangle 543"/>
              <p:cNvSpPr/>
              <p:nvPr/>
            </p:nvSpPr>
            <p:spPr>
              <a:xfrm>
                <a:off x="5529" y="1073"/>
                <a:ext cx="39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43" name="Rectangle 544"/>
              <p:cNvSpPr/>
              <p:nvPr/>
            </p:nvSpPr>
            <p:spPr>
              <a:xfrm>
                <a:off x="5533" y="1077"/>
                <a:ext cx="31" cy="16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44" name="Freeform 545"/>
              <p:cNvSpPr/>
              <p:nvPr/>
            </p:nvSpPr>
            <p:spPr>
              <a:xfrm>
                <a:off x="5527" y="1071"/>
                <a:ext cx="42" cy="41"/>
              </a:xfrm>
              <a:custGeom>
                <a:avLst/>
                <a:gdLst>
                  <a:gd name="txL" fmla="*/ 0 w 42"/>
                  <a:gd name="txT" fmla="*/ 0 h 41"/>
                  <a:gd name="txR" fmla="*/ 42 w 42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1" y="40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0"/>
                  </a:cxn>
                  <a:cxn ang="0">
                    <a:pos x="18" y="20"/>
                  </a:cxn>
                  <a:cxn ang="0">
                    <a:pos x="18" y="2"/>
                  </a:cxn>
                  <a:cxn ang="0">
                    <a:pos x="2" y="2"/>
                  </a:cxn>
                  <a:cxn ang="0">
                    <a:pos x="23" y="2"/>
                  </a:cxn>
                  <a:cxn ang="0">
                    <a:pos x="23" y="20"/>
                  </a:cxn>
                  <a:cxn ang="0">
                    <a:pos x="39" y="20"/>
                  </a:cxn>
                  <a:cxn ang="0">
                    <a:pos x="39" y="2"/>
                  </a:cxn>
                  <a:cxn ang="0">
                    <a:pos x="23" y="2"/>
                  </a:cxn>
                  <a:cxn ang="0">
                    <a:pos x="2" y="21"/>
                  </a:cxn>
                  <a:cxn ang="0">
                    <a:pos x="2" y="38"/>
                  </a:cxn>
                  <a:cxn ang="0">
                    <a:pos x="18" y="38"/>
                  </a:cxn>
                  <a:cxn ang="0">
                    <a:pos x="18" y="21"/>
                  </a:cxn>
                  <a:cxn ang="0">
                    <a:pos x="2" y="21"/>
                  </a:cxn>
                  <a:cxn ang="0">
                    <a:pos x="23" y="21"/>
                  </a:cxn>
                  <a:cxn ang="0">
                    <a:pos x="23" y="38"/>
                  </a:cxn>
                  <a:cxn ang="0">
                    <a:pos x="39" y="38"/>
                  </a:cxn>
                  <a:cxn ang="0">
                    <a:pos x="39" y="21"/>
                  </a:cxn>
                  <a:cxn ang="0">
                    <a:pos x="23" y="21"/>
                  </a:cxn>
                  <a:cxn ang="0">
                    <a:pos x="0" y="0"/>
                  </a:cxn>
                </a:cxnLst>
                <a:rect l="txL" t="txT" r="txR" b="txB"/>
                <a:pathLst>
                  <a:path w="42" h="41">
                    <a:moveTo>
                      <a:pt x="0" y="0"/>
                    </a:moveTo>
                    <a:lnTo>
                      <a:pt x="0" y="40"/>
                    </a:lnTo>
                    <a:lnTo>
                      <a:pt x="41" y="40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0"/>
                    </a:lnTo>
                    <a:lnTo>
                      <a:pt x="18" y="20"/>
                    </a:lnTo>
                    <a:lnTo>
                      <a:pt x="18" y="2"/>
                    </a:lnTo>
                    <a:lnTo>
                      <a:pt x="2" y="2"/>
                    </a:lnTo>
                    <a:lnTo>
                      <a:pt x="23" y="2"/>
                    </a:lnTo>
                    <a:lnTo>
                      <a:pt x="23" y="20"/>
                    </a:lnTo>
                    <a:lnTo>
                      <a:pt x="39" y="20"/>
                    </a:lnTo>
                    <a:lnTo>
                      <a:pt x="39" y="2"/>
                    </a:lnTo>
                    <a:lnTo>
                      <a:pt x="23" y="2"/>
                    </a:lnTo>
                    <a:lnTo>
                      <a:pt x="2" y="21"/>
                    </a:lnTo>
                    <a:lnTo>
                      <a:pt x="2" y="38"/>
                    </a:lnTo>
                    <a:lnTo>
                      <a:pt x="18" y="38"/>
                    </a:lnTo>
                    <a:lnTo>
                      <a:pt x="18" y="21"/>
                    </a:lnTo>
                    <a:lnTo>
                      <a:pt x="2" y="21"/>
                    </a:lnTo>
                    <a:lnTo>
                      <a:pt x="23" y="21"/>
                    </a:lnTo>
                    <a:lnTo>
                      <a:pt x="23" y="38"/>
                    </a:lnTo>
                    <a:lnTo>
                      <a:pt x="39" y="38"/>
                    </a:lnTo>
                    <a:lnTo>
                      <a:pt x="39" y="21"/>
                    </a:lnTo>
                    <a:lnTo>
                      <a:pt x="23" y="2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245" name="Rectangle 546"/>
              <p:cNvSpPr/>
              <p:nvPr/>
            </p:nvSpPr>
            <p:spPr>
              <a:xfrm>
                <a:off x="5588" y="1028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46" name="Rectangle 547"/>
              <p:cNvSpPr/>
              <p:nvPr/>
            </p:nvSpPr>
            <p:spPr>
              <a:xfrm>
                <a:off x="5584" y="1001"/>
                <a:ext cx="38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47" name="Rectangle 548"/>
              <p:cNvSpPr/>
              <p:nvPr/>
            </p:nvSpPr>
            <p:spPr>
              <a:xfrm>
                <a:off x="5588" y="1005"/>
                <a:ext cx="30" cy="17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48" name="Freeform 549"/>
              <p:cNvSpPr/>
              <p:nvPr/>
            </p:nvSpPr>
            <p:spPr>
              <a:xfrm>
                <a:off x="5583" y="1000"/>
                <a:ext cx="42" cy="41"/>
              </a:xfrm>
              <a:custGeom>
                <a:avLst/>
                <a:gdLst>
                  <a:gd name="txL" fmla="*/ 0 w 42"/>
                  <a:gd name="txT" fmla="*/ 0 h 41"/>
                  <a:gd name="txR" fmla="*/ 42 w 42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1" y="40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1" y="2"/>
                  </a:cxn>
                  <a:cxn ang="0">
                    <a:pos x="1" y="18"/>
                  </a:cxn>
                  <a:cxn ang="0">
                    <a:pos x="16" y="18"/>
                  </a:cxn>
                  <a:cxn ang="0">
                    <a:pos x="16" y="2"/>
                  </a:cxn>
                  <a:cxn ang="0">
                    <a:pos x="1" y="2"/>
                  </a:cxn>
                  <a:cxn ang="0">
                    <a:pos x="22" y="2"/>
                  </a:cxn>
                  <a:cxn ang="0">
                    <a:pos x="22" y="18"/>
                  </a:cxn>
                  <a:cxn ang="0">
                    <a:pos x="38" y="18"/>
                  </a:cxn>
                  <a:cxn ang="0">
                    <a:pos x="38" y="2"/>
                  </a:cxn>
                  <a:cxn ang="0">
                    <a:pos x="22" y="2"/>
                  </a:cxn>
                  <a:cxn ang="0">
                    <a:pos x="1" y="20"/>
                  </a:cxn>
                  <a:cxn ang="0">
                    <a:pos x="1" y="37"/>
                  </a:cxn>
                  <a:cxn ang="0">
                    <a:pos x="16" y="37"/>
                  </a:cxn>
                  <a:cxn ang="0">
                    <a:pos x="16" y="20"/>
                  </a:cxn>
                  <a:cxn ang="0">
                    <a:pos x="1" y="20"/>
                  </a:cxn>
                  <a:cxn ang="0">
                    <a:pos x="22" y="20"/>
                  </a:cxn>
                  <a:cxn ang="0">
                    <a:pos x="22" y="37"/>
                  </a:cxn>
                  <a:cxn ang="0">
                    <a:pos x="38" y="37"/>
                  </a:cxn>
                  <a:cxn ang="0">
                    <a:pos x="38" y="20"/>
                  </a:cxn>
                  <a:cxn ang="0">
                    <a:pos x="22" y="20"/>
                  </a:cxn>
                  <a:cxn ang="0">
                    <a:pos x="0" y="0"/>
                  </a:cxn>
                </a:cxnLst>
                <a:rect l="txL" t="txT" r="txR" b="txB"/>
                <a:pathLst>
                  <a:path w="42" h="41">
                    <a:moveTo>
                      <a:pt x="0" y="0"/>
                    </a:moveTo>
                    <a:lnTo>
                      <a:pt x="0" y="40"/>
                    </a:lnTo>
                    <a:lnTo>
                      <a:pt x="41" y="40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18"/>
                    </a:lnTo>
                    <a:lnTo>
                      <a:pt x="16" y="18"/>
                    </a:lnTo>
                    <a:lnTo>
                      <a:pt x="16" y="2"/>
                    </a:lnTo>
                    <a:lnTo>
                      <a:pt x="1" y="2"/>
                    </a:lnTo>
                    <a:lnTo>
                      <a:pt x="22" y="2"/>
                    </a:lnTo>
                    <a:lnTo>
                      <a:pt x="22" y="18"/>
                    </a:lnTo>
                    <a:lnTo>
                      <a:pt x="38" y="18"/>
                    </a:lnTo>
                    <a:lnTo>
                      <a:pt x="38" y="2"/>
                    </a:lnTo>
                    <a:lnTo>
                      <a:pt x="22" y="2"/>
                    </a:lnTo>
                    <a:lnTo>
                      <a:pt x="1" y="20"/>
                    </a:lnTo>
                    <a:lnTo>
                      <a:pt x="1" y="37"/>
                    </a:lnTo>
                    <a:lnTo>
                      <a:pt x="16" y="37"/>
                    </a:lnTo>
                    <a:lnTo>
                      <a:pt x="16" y="20"/>
                    </a:lnTo>
                    <a:lnTo>
                      <a:pt x="1" y="20"/>
                    </a:lnTo>
                    <a:lnTo>
                      <a:pt x="22" y="20"/>
                    </a:lnTo>
                    <a:lnTo>
                      <a:pt x="22" y="37"/>
                    </a:lnTo>
                    <a:lnTo>
                      <a:pt x="38" y="37"/>
                    </a:lnTo>
                    <a:lnTo>
                      <a:pt x="38" y="20"/>
                    </a:lnTo>
                    <a:lnTo>
                      <a:pt x="22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249" name="Rectangle 550"/>
              <p:cNvSpPr/>
              <p:nvPr/>
            </p:nvSpPr>
            <p:spPr>
              <a:xfrm>
                <a:off x="5588" y="1099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50" name="Rectangle 551"/>
              <p:cNvSpPr/>
              <p:nvPr/>
            </p:nvSpPr>
            <p:spPr>
              <a:xfrm>
                <a:off x="5584" y="1073"/>
                <a:ext cx="38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51" name="Rectangle 552"/>
              <p:cNvSpPr/>
              <p:nvPr/>
            </p:nvSpPr>
            <p:spPr>
              <a:xfrm>
                <a:off x="5588" y="1077"/>
                <a:ext cx="30" cy="16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52" name="Freeform 553"/>
              <p:cNvSpPr/>
              <p:nvPr/>
            </p:nvSpPr>
            <p:spPr>
              <a:xfrm>
                <a:off x="5583" y="1071"/>
                <a:ext cx="42" cy="41"/>
              </a:xfrm>
              <a:custGeom>
                <a:avLst/>
                <a:gdLst>
                  <a:gd name="txL" fmla="*/ 0 w 42"/>
                  <a:gd name="txT" fmla="*/ 0 h 41"/>
                  <a:gd name="txR" fmla="*/ 42 w 42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1" y="40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1" y="2"/>
                  </a:cxn>
                  <a:cxn ang="0">
                    <a:pos x="1" y="20"/>
                  </a:cxn>
                  <a:cxn ang="0">
                    <a:pos x="16" y="20"/>
                  </a:cxn>
                  <a:cxn ang="0">
                    <a:pos x="16" y="2"/>
                  </a:cxn>
                  <a:cxn ang="0">
                    <a:pos x="1" y="2"/>
                  </a:cxn>
                  <a:cxn ang="0">
                    <a:pos x="22" y="2"/>
                  </a:cxn>
                  <a:cxn ang="0">
                    <a:pos x="22" y="20"/>
                  </a:cxn>
                  <a:cxn ang="0">
                    <a:pos x="38" y="20"/>
                  </a:cxn>
                  <a:cxn ang="0">
                    <a:pos x="38" y="2"/>
                  </a:cxn>
                  <a:cxn ang="0">
                    <a:pos x="22" y="2"/>
                  </a:cxn>
                  <a:cxn ang="0">
                    <a:pos x="1" y="21"/>
                  </a:cxn>
                  <a:cxn ang="0">
                    <a:pos x="1" y="38"/>
                  </a:cxn>
                  <a:cxn ang="0">
                    <a:pos x="16" y="38"/>
                  </a:cxn>
                  <a:cxn ang="0">
                    <a:pos x="16" y="21"/>
                  </a:cxn>
                  <a:cxn ang="0">
                    <a:pos x="1" y="21"/>
                  </a:cxn>
                  <a:cxn ang="0">
                    <a:pos x="22" y="21"/>
                  </a:cxn>
                  <a:cxn ang="0">
                    <a:pos x="22" y="38"/>
                  </a:cxn>
                  <a:cxn ang="0">
                    <a:pos x="38" y="38"/>
                  </a:cxn>
                  <a:cxn ang="0">
                    <a:pos x="38" y="21"/>
                  </a:cxn>
                  <a:cxn ang="0">
                    <a:pos x="22" y="21"/>
                  </a:cxn>
                  <a:cxn ang="0">
                    <a:pos x="0" y="0"/>
                  </a:cxn>
                </a:cxnLst>
                <a:rect l="txL" t="txT" r="txR" b="txB"/>
                <a:pathLst>
                  <a:path w="42" h="41">
                    <a:moveTo>
                      <a:pt x="0" y="0"/>
                    </a:moveTo>
                    <a:lnTo>
                      <a:pt x="0" y="40"/>
                    </a:lnTo>
                    <a:lnTo>
                      <a:pt x="41" y="40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20"/>
                    </a:lnTo>
                    <a:lnTo>
                      <a:pt x="16" y="20"/>
                    </a:lnTo>
                    <a:lnTo>
                      <a:pt x="16" y="2"/>
                    </a:lnTo>
                    <a:lnTo>
                      <a:pt x="1" y="2"/>
                    </a:lnTo>
                    <a:lnTo>
                      <a:pt x="22" y="2"/>
                    </a:lnTo>
                    <a:lnTo>
                      <a:pt x="22" y="20"/>
                    </a:lnTo>
                    <a:lnTo>
                      <a:pt x="38" y="20"/>
                    </a:lnTo>
                    <a:lnTo>
                      <a:pt x="38" y="2"/>
                    </a:lnTo>
                    <a:lnTo>
                      <a:pt x="22" y="2"/>
                    </a:lnTo>
                    <a:lnTo>
                      <a:pt x="1" y="21"/>
                    </a:lnTo>
                    <a:lnTo>
                      <a:pt x="1" y="38"/>
                    </a:lnTo>
                    <a:lnTo>
                      <a:pt x="16" y="38"/>
                    </a:lnTo>
                    <a:lnTo>
                      <a:pt x="16" y="21"/>
                    </a:lnTo>
                    <a:lnTo>
                      <a:pt x="1" y="21"/>
                    </a:lnTo>
                    <a:lnTo>
                      <a:pt x="22" y="21"/>
                    </a:lnTo>
                    <a:lnTo>
                      <a:pt x="22" y="38"/>
                    </a:lnTo>
                    <a:lnTo>
                      <a:pt x="38" y="38"/>
                    </a:lnTo>
                    <a:lnTo>
                      <a:pt x="38" y="21"/>
                    </a:lnTo>
                    <a:lnTo>
                      <a:pt x="22" y="2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253" name="Rectangle 554"/>
              <p:cNvSpPr/>
              <p:nvPr/>
            </p:nvSpPr>
            <p:spPr>
              <a:xfrm>
                <a:off x="5640" y="1028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54" name="Rectangle 555"/>
              <p:cNvSpPr/>
              <p:nvPr/>
            </p:nvSpPr>
            <p:spPr>
              <a:xfrm>
                <a:off x="5636" y="1001"/>
                <a:ext cx="39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55" name="Rectangle 556"/>
              <p:cNvSpPr/>
              <p:nvPr/>
            </p:nvSpPr>
            <p:spPr>
              <a:xfrm>
                <a:off x="5640" y="1005"/>
                <a:ext cx="31" cy="17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56" name="Freeform 557"/>
              <p:cNvSpPr/>
              <p:nvPr/>
            </p:nvSpPr>
            <p:spPr>
              <a:xfrm>
                <a:off x="5634" y="1000"/>
                <a:ext cx="42" cy="41"/>
              </a:xfrm>
              <a:custGeom>
                <a:avLst/>
                <a:gdLst>
                  <a:gd name="txL" fmla="*/ 0 w 42"/>
                  <a:gd name="txT" fmla="*/ 0 h 41"/>
                  <a:gd name="txR" fmla="*/ 42 w 42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1" y="40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18"/>
                  </a:cxn>
                  <a:cxn ang="0">
                    <a:pos x="18" y="18"/>
                  </a:cxn>
                  <a:cxn ang="0">
                    <a:pos x="18" y="2"/>
                  </a:cxn>
                  <a:cxn ang="0">
                    <a:pos x="2" y="2"/>
                  </a:cxn>
                  <a:cxn ang="0">
                    <a:pos x="23" y="2"/>
                  </a:cxn>
                  <a:cxn ang="0">
                    <a:pos x="23" y="18"/>
                  </a:cxn>
                  <a:cxn ang="0">
                    <a:pos x="39" y="18"/>
                  </a:cxn>
                  <a:cxn ang="0">
                    <a:pos x="39" y="2"/>
                  </a:cxn>
                  <a:cxn ang="0">
                    <a:pos x="23" y="2"/>
                  </a:cxn>
                  <a:cxn ang="0">
                    <a:pos x="2" y="20"/>
                  </a:cxn>
                  <a:cxn ang="0">
                    <a:pos x="2" y="37"/>
                  </a:cxn>
                  <a:cxn ang="0">
                    <a:pos x="18" y="37"/>
                  </a:cxn>
                  <a:cxn ang="0">
                    <a:pos x="18" y="20"/>
                  </a:cxn>
                  <a:cxn ang="0">
                    <a:pos x="2" y="20"/>
                  </a:cxn>
                  <a:cxn ang="0">
                    <a:pos x="23" y="20"/>
                  </a:cxn>
                  <a:cxn ang="0">
                    <a:pos x="23" y="37"/>
                  </a:cxn>
                  <a:cxn ang="0">
                    <a:pos x="39" y="37"/>
                  </a:cxn>
                  <a:cxn ang="0">
                    <a:pos x="39" y="20"/>
                  </a:cxn>
                  <a:cxn ang="0">
                    <a:pos x="23" y="20"/>
                  </a:cxn>
                  <a:cxn ang="0">
                    <a:pos x="0" y="0"/>
                  </a:cxn>
                </a:cxnLst>
                <a:rect l="txL" t="txT" r="txR" b="txB"/>
                <a:pathLst>
                  <a:path w="42" h="41">
                    <a:moveTo>
                      <a:pt x="0" y="0"/>
                    </a:moveTo>
                    <a:lnTo>
                      <a:pt x="0" y="40"/>
                    </a:lnTo>
                    <a:lnTo>
                      <a:pt x="41" y="40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18"/>
                    </a:lnTo>
                    <a:lnTo>
                      <a:pt x="18" y="18"/>
                    </a:lnTo>
                    <a:lnTo>
                      <a:pt x="18" y="2"/>
                    </a:lnTo>
                    <a:lnTo>
                      <a:pt x="2" y="2"/>
                    </a:lnTo>
                    <a:lnTo>
                      <a:pt x="23" y="2"/>
                    </a:lnTo>
                    <a:lnTo>
                      <a:pt x="23" y="18"/>
                    </a:lnTo>
                    <a:lnTo>
                      <a:pt x="39" y="18"/>
                    </a:lnTo>
                    <a:lnTo>
                      <a:pt x="39" y="2"/>
                    </a:lnTo>
                    <a:lnTo>
                      <a:pt x="23" y="2"/>
                    </a:lnTo>
                    <a:lnTo>
                      <a:pt x="2" y="20"/>
                    </a:lnTo>
                    <a:lnTo>
                      <a:pt x="2" y="37"/>
                    </a:lnTo>
                    <a:lnTo>
                      <a:pt x="18" y="37"/>
                    </a:lnTo>
                    <a:lnTo>
                      <a:pt x="18" y="20"/>
                    </a:lnTo>
                    <a:lnTo>
                      <a:pt x="2" y="20"/>
                    </a:lnTo>
                    <a:lnTo>
                      <a:pt x="23" y="20"/>
                    </a:lnTo>
                    <a:lnTo>
                      <a:pt x="23" y="37"/>
                    </a:lnTo>
                    <a:lnTo>
                      <a:pt x="39" y="37"/>
                    </a:lnTo>
                    <a:lnTo>
                      <a:pt x="39" y="20"/>
                    </a:lnTo>
                    <a:lnTo>
                      <a:pt x="23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257" name="Rectangle 558"/>
              <p:cNvSpPr/>
              <p:nvPr/>
            </p:nvSpPr>
            <p:spPr>
              <a:xfrm>
                <a:off x="5640" y="1099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58" name="Rectangle 559"/>
              <p:cNvSpPr/>
              <p:nvPr/>
            </p:nvSpPr>
            <p:spPr>
              <a:xfrm>
                <a:off x="5636" y="1073"/>
                <a:ext cx="39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59" name="Rectangle 560"/>
              <p:cNvSpPr/>
              <p:nvPr/>
            </p:nvSpPr>
            <p:spPr>
              <a:xfrm>
                <a:off x="5640" y="1077"/>
                <a:ext cx="31" cy="16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60" name="Freeform 561"/>
              <p:cNvSpPr/>
              <p:nvPr/>
            </p:nvSpPr>
            <p:spPr>
              <a:xfrm>
                <a:off x="5634" y="1071"/>
                <a:ext cx="42" cy="41"/>
              </a:xfrm>
              <a:custGeom>
                <a:avLst/>
                <a:gdLst>
                  <a:gd name="txL" fmla="*/ 0 w 42"/>
                  <a:gd name="txT" fmla="*/ 0 h 41"/>
                  <a:gd name="txR" fmla="*/ 42 w 42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1" y="40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0"/>
                  </a:cxn>
                  <a:cxn ang="0">
                    <a:pos x="18" y="20"/>
                  </a:cxn>
                  <a:cxn ang="0">
                    <a:pos x="18" y="2"/>
                  </a:cxn>
                  <a:cxn ang="0">
                    <a:pos x="2" y="2"/>
                  </a:cxn>
                  <a:cxn ang="0">
                    <a:pos x="23" y="2"/>
                  </a:cxn>
                  <a:cxn ang="0">
                    <a:pos x="23" y="20"/>
                  </a:cxn>
                  <a:cxn ang="0">
                    <a:pos x="39" y="20"/>
                  </a:cxn>
                  <a:cxn ang="0">
                    <a:pos x="39" y="2"/>
                  </a:cxn>
                  <a:cxn ang="0">
                    <a:pos x="23" y="2"/>
                  </a:cxn>
                  <a:cxn ang="0">
                    <a:pos x="2" y="21"/>
                  </a:cxn>
                  <a:cxn ang="0">
                    <a:pos x="2" y="38"/>
                  </a:cxn>
                  <a:cxn ang="0">
                    <a:pos x="18" y="38"/>
                  </a:cxn>
                  <a:cxn ang="0">
                    <a:pos x="18" y="21"/>
                  </a:cxn>
                  <a:cxn ang="0">
                    <a:pos x="2" y="21"/>
                  </a:cxn>
                  <a:cxn ang="0">
                    <a:pos x="23" y="21"/>
                  </a:cxn>
                  <a:cxn ang="0">
                    <a:pos x="23" y="38"/>
                  </a:cxn>
                  <a:cxn ang="0">
                    <a:pos x="39" y="38"/>
                  </a:cxn>
                  <a:cxn ang="0">
                    <a:pos x="39" y="21"/>
                  </a:cxn>
                  <a:cxn ang="0">
                    <a:pos x="23" y="21"/>
                  </a:cxn>
                  <a:cxn ang="0">
                    <a:pos x="0" y="0"/>
                  </a:cxn>
                </a:cxnLst>
                <a:rect l="txL" t="txT" r="txR" b="txB"/>
                <a:pathLst>
                  <a:path w="42" h="41">
                    <a:moveTo>
                      <a:pt x="0" y="0"/>
                    </a:moveTo>
                    <a:lnTo>
                      <a:pt x="0" y="40"/>
                    </a:lnTo>
                    <a:lnTo>
                      <a:pt x="41" y="40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0"/>
                    </a:lnTo>
                    <a:lnTo>
                      <a:pt x="18" y="20"/>
                    </a:lnTo>
                    <a:lnTo>
                      <a:pt x="18" y="2"/>
                    </a:lnTo>
                    <a:lnTo>
                      <a:pt x="2" y="2"/>
                    </a:lnTo>
                    <a:lnTo>
                      <a:pt x="23" y="2"/>
                    </a:lnTo>
                    <a:lnTo>
                      <a:pt x="23" y="20"/>
                    </a:lnTo>
                    <a:lnTo>
                      <a:pt x="39" y="20"/>
                    </a:lnTo>
                    <a:lnTo>
                      <a:pt x="39" y="2"/>
                    </a:lnTo>
                    <a:lnTo>
                      <a:pt x="23" y="2"/>
                    </a:lnTo>
                    <a:lnTo>
                      <a:pt x="2" y="21"/>
                    </a:lnTo>
                    <a:lnTo>
                      <a:pt x="2" y="38"/>
                    </a:lnTo>
                    <a:lnTo>
                      <a:pt x="18" y="38"/>
                    </a:lnTo>
                    <a:lnTo>
                      <a:pt x="18" y="21"/>
                    </a:lnTo>
                    <a:lnTo>
                      <a:pt x="2" y="21"/>
                    </a:lnTo>
                    <a:lnTo>
                      <a:pt x="23" y="21"/>
                    </a:lnTo>
                    <a:lnTo>
                      <a:pt x="23" y="38"/>
                    </a:lnTo>
                    <a:lnTo>
                      <a:pt x="39" y="38"/>
                    </a:lnTo>
                    <a:lnTo>
                      <a:pt x="39" y="21"/>
                    </a:lnTo>
                    <a:lnTo>
                      <a:pt x="23" y="2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261" name="Rectangle 562"/>
              <p:cNvSpPr/>
              <p:nvPr/>
            </p:nvSpPr>
            <p:spPr>
              <a:xfrm>
                <a:off x="5852" y="1099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62" name="Rectangle 563"/>
              <p:cNvSpPr/>
              <p:nvPr/>
            </p:nvSpPr>
            <p:spPr>
              <a:xfrm>
                <a:off x="5848" y="1072"/>
                <a:ext cx="38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63" name="Rectangle 564"/>
              <p:cNvSpPr/>
              <p:nvPr/>
            </p:nvSpPr>
            <p:spPr>
              <a:xfrm>
                <a:off x="5852" y="1076"/>
                <a:ext cx="30" cy="16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64" name="Freeform 565"/>
              <p:cNvSpPr/>
              <p:nvPr/>
            </p:nvSpPr>
            <p:spPr>
              <a:xfrm>
                <a:off x="5847" y="1071"/>
                <a:ext cx="41" cy="41"/>
              </a:xfrm>
              <a:custGeom>
                <a:avLst/>
                <a:gdLst>
                  <a:gd name="txL" fmla="*/ 0 w 41"/>
                  <a:gd name="txT" fmla="*/ 0 h 41"/>
                  <a:gd name="txR" fmla="*/ 41 w 41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0" y="40"/>
                  </a:cxn>
                  <a:cxn ang="0">
                    <a:pos x="40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8"/>
                  </a:cxn>
                  <a:cxn ang="0">
                    <a:pos x="16" y="18"/>
                  </a:cxn>
                  <a:cxn ang="0">
                    <a:pos x="16" y="1"/>
                  </a:cxn>
                  <a:cxn ang="0">
                    <a:pos x="1" y="1"/>
                  </a:cxn>
                  <a:cxn ang="0">
                    <a:pos x="22" y="1"/>
                  </a:cxn>
                  <a:cxn ang="0">
                    <a:pos x="22" y="18"/>
                  </a:cxn>
                  <a:cxn ang="0">
                    <a:pos x="37" y="18"/>
                  </a:cxn>
                  <a:cxn ang="0">
                    <a:pos x="37" y="1"/>
                  </a:cxn>
                  <a:cxn ang="0">
                    <a:pos x="22" y="1"/>
                  </a:cxn>
                  <a:cxn ang="0">
                    <a:pos x="1" y="20"/>
                  </a:cxn>
                  <a:cxn ang="0">
                    <a:pos x="1" y="37"/>
                  </a:cxn>
                  <a:cxn ang="0">
                    <a:pos x="16" y="37"/>
                  </a:cxn>
                  <a:cxn ang="0">
                    <a:pos x="16" y="20"/>
                  </a:cxn>
                  <a:cxn ang="0">
                    <a:pos x="1" y="20"/>
                  </a:cxn>
                  <a:cxn ang="0">
                    <a:pos x="22" y="20"/>
                  </a:cxn>
                  <a:cxn ang="0">
                    <a:pos x="22" y="37"/>
                  </a:cxn>
                  <a:cxn ang="0">
                    <a:pos x="37" y="37"/>
                  </a:cxn>
                  <a:cxn ang="0">
                    <a:pos x="37" y="20"/>
                  </a:cxn>
                  <a:cxn ang="0">
                    <a:pos x="22" y="20"/>
                  </a:cxn>
                  <a:cxn ang="0">
                    <a:pos x="0" y="0"/>
                  </a:cxn>
                </a:cxnLst>
                <a:rect l="txL" t="txT" r="txR" b="txB"/>
                <a:pathLst>
                  <a:path w="41" h="41">
                    <a:moveTo>
                      <a:pt x="0" y="0"/>
                    </a:moveTo>
                    <a:lnTo>
                      <a:pt x="0" y="40"/>
                    </a:lnTo>
                    <a:lnTo>
                      <a:pt x="40" y="40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18"/>
                    </a:lnTo>
                    <a:lnTo>
                      <a:pt x="16" y="18"/>
                    </a:lnTo>
                    <a:lnTo>
                      <a:pt x="16" y="1"/>
                    </a:lnTo>
                    <a:lnTo>
                      <a:pt x="1" y="1"/>
                    </a:lnTo>
                    <a:lnTo>
                      <a:pt x="22" y="1"/>
                    </a:lnTo>
                    <a:lnTo>
                      <a:pt x="22" y="18"/>
                    </a:lnTo>
                    <a:lnTo>
                      <a:pt x="37" y="18"/>
                    </a:lnTo>
                    <a:lnTo>
                      <a:pt x="37" y="1"/>
                    </a:lnTo>
                    <a:lnTo>
                      <a:pt x="22" y="1"/>
                    </a:lnTo>
                    <a:lnTo>
                      <a:pt x="1" y="20"/>
                    </a:lnTo>
                    <a:lnTo>
                      <a:pt x="1" y="37"/>
                    </a:lnTo>
                    <a:lnTo>
                      <a:pt x="16" y="37"/>
                    </a:lnTo>
                    <a:lnTo>
                      <a:pt x="16" y="20"/>
                    </a:lnTo>
                    <a:lnTo>
                      <a:pt x="1" y="20"/>
                    </a:lnTo>
                    <a:lnTo>
                      <a:pt x="22" y="20"/>
                    </a:lnTo>
                    <a:lnTo>
                      <a:pt x="22" y="37"/>
                    </a:lnTo>
                    <a:lnTo>
                      <a:pt x="37" y="37"/>
                    </a:lnTo>
                    <a:lnTo>
                      <a:pt x="37" y="20"/>
                    </a:lnTo>
                    <a:lnTo>
                      <a:pt x="22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265" name="Rectangle 566"/>
              <p:cNvSpPr/>
              <p:nvPr/>
            </p:nvSpPr>
            <p:spPr>
              <a:xfrm>
                <a:off x="5799" y="1099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66" name="Rectangle 567"/>
              <p:cNvSpPr/>
              <p:nvPr/>
            </p:nvSpPr>
            <p:spPr>
              <a:xfrm>
                <a:off x="5795" y="1072"/>
                <a:ext cx="39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67" name="Rectangle 568"/>
              <p:cNvSpPr/>
              <p:nvPr/>
            </p:nvSpPr>
            <p:spPr>
              <a:xfrm>
                <a:off x="5799" y="1076"/>
                <a:ext cx="31" cy="16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68" name="Freeform 569"/>
              <p:cNvSpPr/>
              <p:nvPr/>
            </p:nvSpPr>
            <p:spPr>
              <a:xfrm>
                <a:off x="5793" y="1071"/>
                <a:ext cx="42" cy="41"/>
              </a:xfrm>
              <a:custGeom>
                <a:avLst/>
                <a:gdLst>
                  <a:gd name="txL" fmla="*/ 0 w 42"/>
                  <a:gd name="txT" fmla="*/ 0 h 41"/>
                  <a:gd name="txR" fmla="*/ 42 w 42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1" y="40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8"/>
                  </a:cxn>
                  <a:cxn ang="0">
                    <a:pos x="16" y="18"/>
                  </a:cxn>
                  <a:cxn ang="0">
                    <a:pos x="16" y="1"/>
                  </a:cxn>
                  <a:cxn ang="0">
                    <a:pos x="1" y="1"/>
                  </a:cxn>
                  <a:cxn ang="0">
                    <a:pos x="22" y="1"/>
                  </a:cxn>
                  <a:cxn ang="0">
                    <a:pos x="22" y="18"/>
                  </a:cxn>
                  <a:cxn ang="0">
                    <a:pos x="38" y="18"/>
                  </a:cxn>
                  <a:cxn ang="0">
                    <a:pos x="38" y="1"/>
                  </a:cxn>
                  <a:cxn ang="0">
                    <a:pos x="22" y="1"/>
                  </a:cxn>
                  <a:cxn ang="0">
                    <a:pos x="1" y="20"/>
                  </a:cxn>
                  <a:cxn ang="0">
                    <a:pos x="1" y="37"/>
                  </a:cxn>
                  <a:cxn ang="0">
                    <a:pos x="16" y="37"/>
                  </a:cxn>
                  <a:cxn ang="0">
                    <a:pos x="16" y="20"/>
                  </a:cxn>
                  <a:cxn ang="0">
                    <a:pos x="1" y="20"/>
                  </a:cxn>
                  <a:cxn ang="0">
                    <a:pos x="22" y="20"/>
                  </a:cxn>
                  <a:cxn ang="0">
                    <a:pos x="22" y="37"/>
                  </a:cxn>
                  <a:cxn ang="0">
                    <a:pos x="38" y="37"/>
                  </a:cxn>
                  <a:cxn ang="0">
                    <a:pos x="38" y="20"/>
                  </a:cxn>
                  <a:cxn ang="0">
                    <a:pos x="22" y="20"/>
                  </a:cxn>
                  <a:cxn ang="0">
                    <a:pos x="0" y="0"/>
                  </a:cxn>
                </a:cxnLst>
                <a:rect l="txL" t="txT" r="txR" b="txB"/>
                <a:pathLst>
                  <a:path w="42" h="41">
                    <a:moveTo>
                      <a:pt x="0" y="0"/>
                    </a:moveTo>
                    <a:lnTo>
                      <a:pt x="0" y="40"/>
                    </a:lnTo>
                    <a:lnTo>
                      <a:pt x="41" y="40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18"/>
                    </a:lnTo>
                    <a:lnTo>
                      <a:pt x="16" y="18"/>
                    </a:lnTo>
                    <a:lnTo>
                      <a:pt x="16" y="1"/>
                    </a:lnTo>
                    <a:lnTo>
                      <a:pt x="1" y="1"/>
                    </a:lnTo>
                    <a:lnTo>
                      <a:pt x="22" y="1"/>
                    </a:lnTo>
                    <a:lnTo>
                      <a:pt x="22" y="18"/>
                    </a:lnTo>
                    <a:lnTo>
                      <a:pt x="38" y="18"/>
                    </a:lnTo>
                    <a:lnTo>
                      <a:pt x="38" y="1"/>
                    </a:lnTo>
                    <a:lnTo>
                      <a:pt x="22" y="1"/>
                    </a:lnTo>
                    <a:lnTo>
                      <a:pt x="1" y="20"/>
                    </a:lnTo>
                    <a:lnTo>
                      <a:pt x="1" y="37"/>
                    </a:lnTo>
                    <a:lnTo>
                      <a:pt x="16" y="37"/>
                    </a:lnTo>
                    <a:lnTo>
                      <a:pt x="16" y="20"/>
                    </a:lnTo>
                    <a:lnTo>
                      <a:pt x="1" y="20"/>
                    </a:lnTo>
                    <a:lnTo>
                      <a:pt x="22" y="20"/>
                    </a:lnTo>
                    <a:lnTo>
                      <a:pt x="22" y="37"/>
                    </a:lnTo>
                    <a:lnTo>
                      <a:pt x="38" y="37"/>
                    </a:lnTo>
                    <a:lnTo>
                      <a:pt x="38" y="20"/>
                    </a:lnTo>
                    <a:lnTo>
                      <a:pt x="22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269" name="Rectangle 570"/>
              <p:cNvSpPr/>
              <p:nvPr/>
            </p:nvSpPr>
            <p:spPr>
              <a:xfrm>
                <a:off x="5903" y="1027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70" name="Rectangle 571"/>
              <p:cNvSpPr/>
              <p:nvPr/>
            </p:nvSpPr>
            <p:spPr>
              <a:xfrm>
                <a:off x="5899" y="1000"/>
                <a:ext cx="38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71" name="Rectangle 572"/>
              <p:cNvSpPr/>
              <p:nvPr/>
            </p:nvSpPr>
            <p:spPr>
              <a:xfrm>
                <a:off x="5903" y="1004"/>
                <a:ext cx="30" cy="16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72" name="Freeform 573"/>
              <p:cNvSpPr/>
              <p:nvPr/>
            </p:nvSpPr>
            <p:spPr>
              <a:xfrm>
                <a:off x="5897" y="999"/>
                <a:ext cx="43" cy="41"/>
              </a:xfrm>
              <a:custGeom>
                <a:avLst/>
                <a:gdLst>
                  <a:gd name="txL" fmla="*/ 0 w 43"/>
                  <a:gd name="txT" fmla="*/ 0 h 41"/>
                  <a:gd name="txR" fmla="*/ 43 w 43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2" y="40"/>
                  </a:cxn>
                  <a:cxn ang="0">
                    <a:pos x="42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8"/>
                  </a:cxn>
                  <a:cxn ang="0">
                    <a:pos x="17" y="18"/>
                  </a:cxn>
                  <a:cxn ang="0">
                    <a:pos x="17" y="1"/>
                  </a:cxn>
                  <a:cxn ang="0">
                    <a:pos x="1" y="1"/>
                  </a:cxn>
                  <a:cxn ang="0">
                    <a:pos x="22" y="1"/>
                  </a:cxn>
                  <a:cxn ang="0">
                    <a:pos x="22" y="18"/>
                  </a:cxn>
                  <a:cxn ang="0">
                    <a:pos x="39" y="18"/>
                  </a:cxn>
                  <a:cxn ang="0">
                    <a:pos x="39" y="1"/>
                  </a:cxn>
                  <a:cxn ang="0">
                    <a:pos x="22" y="1"/>
                  </a:cxn>
                  <a:cxn ang="0">
                    <a:pos x="1" y="20"/>
                  </a:cxn>
                  <a:cxn ang="0">
                    <a:pos x="1" y="37"/>
                  </a:cxn>
                  <a:cxn ang="0">
                    <a:pos x="17" y="37"/>
                  </a:cxn>
                  <a:cxn ang="0">
                    <a:pos x="17" y="20"/>
                  </a:cxn>
                  <a:cxn ang="0">
                    <a:pos x="1" y="20"/>
                  </a:cxn>
                  <a:cxn ang="0">
                    <a:pos x="22" y="20"/>
                  </a:cxn>
                  <a:cxn ang="0">
                    <a:pos x="22" y="37"/>
                  </a:cxn>
                  <a:cxn ang="0">
                    <a:pos x="39" y="37"/>
                  </a:cxn>
                  <a:cxn ang="0">
                    <a:pos x="39" y="20"/>
                  </a:cxn>
                  <a:cxn ang="0">
                    <a:pos x="22" y="20"/>
                  </a:cxn>
                  <a:cxn ang="0">
                    <a:pos x="0" y="0"/>
                  </a:cxn>
                </a:cxnLst>
                <a:rect l="txL" t="txT" r="txR" b="txB"/>
                <a:pathLst>
                  <a:path w="43" h="41">
                    <a:moveTo>
                      <a:pt x="0" y="0"/>
                    </a:moveTo>
                    <a:lnTo>
                      <a:pt x="0" y="40"/>
                    </a:lnTo>
                    <a:lnTo>
                      <a:pt x="42" y="40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18"/>
                    </a:lnTo>
                    <a:lnTo>
                      <a:pt x="17" y="18"/>
                    </a:lnTo>
                    <a:lnTo>
                      <a:pt x="17" y="1"/>
                    </a:lnTo>
                    <a:lnTo>
                      <a:pt x="1" y="1"/>
                    </a:lnTo>
                    <a:lnTo>
                      <a:pt x="22" y="1"/>
                    </a:lnTo>
                    <a:lnTo>
                      <a:pt x="22" y="18"/>
                    </a:lnTo>
                    <a:lnTo>
                      <a:pt x="39" y="18"/>
                    </a:lnTo>
                    <a:lnTo>
                      <a:pt x="39" y="1"/>
                    </a:lnTo>
                    <a:lnTo>
                      <a:pt x="22" y="1"/>
                    </a:lnTo>
                    <a:lnTo>
                      <a:pt x="1" y="20"/>
                    </a:lnTo>
                    <a:lnTo>
                      <a:pt x="1" y="37"/>
                    </a:lnTo>
                    <a:lnTo>
                      <a:pt x="17" y="37"/>
                    </a:lnTo>
                    <a:lnTo>
                      <a:pt x="17" y="20"/>
                    </a:lnTo>
                    <a:lnTo>
                      <a:pt x="1" y="20"/>
                    </a:lnTo>
                    <a:lnTo>
                      <a:pt x="22" y="20"/>
                    </a:lnTo>
                    <a:lnTo>
                      <a:pt x="22" y="37"/>
                    </a:lnTo>
                    <a:lnTo>
                      <a:pt x="39" y="37"/>
                    </a:lnTo>
                    <a:lnTo>
                      <a:pt x="39" y="20"/>
                    </a:lnTo>
                    <a:lnTo>
                      <a:pt x="22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273" name="Rectangle 574"/>
              <p:cNvSpPr/>
              <p:nvPr/>
            </p:nvSpPr>
            <p:spPr>
              <a:xfrm>
                <a:off x="5746" y="1027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74" name="Rectangle 575"/>
              <p:cNvSpPr/>
              <p:nvPr/>
            </p:nvSpPr>
            <p:spPr>
              <a:xfrm>
                <a:off x="5742" y="1001"/>
                <a:ext cx="39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75" name="Rectangle 576"/>
              <p:cNvSpPr/>
              <p:nvPr/>
            </p:nvSpPr>
            <p:spPr>
              <a:xfrm>
                <a:off x="5746" y="1005"/>
                <a:ext cx="31" cy="17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76" name="Freeform 577"/>
              <p:cNvSpPr/>
              <p:nvPr/>
            </p:nvSpPr>
            <p:spPr>
              <a:xfrm>
                <a:off x="5740" y="999"/>
                <a:ext cx="42" cy="41"/>
              </a:xfrm>
              <a:custGeom>
                <a:avLst/>
                <a:gdLst>
                  <a:gd name="txL" fmla="*/ 0 w 42"/>
                  <a:gd name="txT" fmla="*/ 0 h 41"/>
                  <a:gd name="txR" fmla="*/ 42 w 42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1" y="40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0"/>
                  </a:cxn>
                  <a:cxn ang="0">
                    <a:pos x="17" y="20"/>
                  </a:cxn>
                  <a:cxn ang="0">
                    <a:pos x="17" y="2"/>
                  </a:cxn>
                  <a:cxn ang="0">
                    <a:pos x="2" y="2"/>
                  </a:cxn>
                  <a:cxn ang="0">
                    <a:pos x="24" y="2"/>
                  </a:cxn>
                  <a:cxn ang="0">
                    <a:pos x="24" y="20"/>
                  </a:cxn>
                  <a:cxn ang="0">
                    <a:pos x="38" y="20"/>
                  </a:cxn>
                  <a:cxn ang="0">
                    <a:pos x="38" y="2"/>
                  </a:cxn>
                  <a:cxn ang="0">
                    <a:pos x="24" y="2"/>
                  </a:cxn>
                  <a:cxn ang="0">
                    <a:pos x="2" y="21"/>
                  </a:cxn>
                  <a:cxn ang="0">
                    <a:pos x="2" y="37"/>
                  </a:cxn>
                  <a:cxn ang="0">
                    <a:pos x="17" y="37"/>
                  </a:cxn>
                  <a:cxn ang="0">
                    <a:pos x="17" y="21"/>
                  </a:cxn>
                  <a:cxn ang="0">
                    <a:pos x="2" y="21"/>
                  </a:cxn>
                  <a:cxn ang="0">
                    <a:pos x="24" y="21"/>
                  </a:cxn>
                  <a:cxn ang="0">
                    <a:pos x="24" y="37"/>
                  </a:cxn>
                  <a:cxn ang="0">
                    <a:pos x="38" y="37"/>
                  </a:cxn>
                  <a:cxn ang="0">
                    <a:pos x="38" y="21"/>
                  </a:cxn>
                  <a:cxn ang="0">
                    <a:pos x="24" y="21"/>
                  </a:cxn>
                  <a:cxn ang="0">
                    <a:pos x="0" y="0"/>
                  </a:cxn>
                </a:cxnLst>
                <a:rect l="txL" t="txT" r="txR" b="txB"/>
                <a:pathLst>
                  <a:path w="42" h="41">
                    <a:moveTo>
                      <a:pt x="0" y="0"/>
                    </a:moveTo>
                    <a:lnTo>
                      <a:pt x="0" y="40"/>
                    </a:lnTo>
                    <a:lnTo>
                      <a:pt x="41" y="40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0"/>
                    </a:lnTo>
                    <a:lnTo>
                      <a:pt x="17" y="20"/>
                    </a:lnTo>
                    <a:lnTo>
                      <a:pt x="17" y="2"/>
                    </a:lnTo>
                    <a:lnTo>
                      <a:pt x="2" y="2"/>
                    </a:lnTo>
                    <a:lnTo>
                      <a:pt x="24" y="2"/>
                    </a:lnTo>
                    <a:lnTo>
                      <a:pt x="24" y="20"/>
                    </a:lnTo>
                    <a:lnTo>
                      <a:pt x="38" y="20"/>
                    </a:lnTo>
                    <a:lnTo>
                      <a:pt x="38" y="2"/>
                    </a:lnTo>
                    <a:lnTo>
                      <a:pt x="24" y="2"/>
                    </a:lnTo>
                    <a:lnTo>
                      <a:pt x="2" y="21"/>
                    </a:lnTo>
                    <a:lnTo>
                      <a:pt x="2" y="37"/>
                    </a:lnTo>
                    <a:lnTo>
                      <a:pt x="17" y="37"/>
                    </a:lnTo>
                    <a:lnTo>
                      <a:pt x="17" y="21"/>
                    </a:lnTo>
                    <a:lnTo>
                      <a:pt x="2" y="21"/>
                    </a:lnTo>
                    <a:lnTo>
                      <a:pt x="24" y="21"/>
                    </a:lnTo>
                    <a:lnTo>
                      <a:pt x="24" y="37"/>
                    </a:lnTo>
                    <a:lnTo>
                      <a:pt x="38" y="37"/>
                    </a:lnTo>
                    <a:lnTo>
                      <a:pt x="38" y="21"/>
                    </a:lnTo>
                    <a:lnTo>
                      <a:pt x="24" y="2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277" name="Rectangle 578"/>
              <p:cNvSpPr/>
              <p:nvPr/>
            </p:nvSpPr>
            <p:spPr>
              <a:xfrm>
                <a:off x="5693" y="1027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78" name="Rectangle 579"/>
              <p:cNvSpPr/>
              <p:nvPr/>
            </p:nvSpPr>
            <p:spPr>
              <a:xfrm>
                <a:off x="5689" y="1001"/>
                <a:ext cx="39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79" name="Rectangle 580"/>
              <p:cNvSpPr/>
              <p:nvPr/>
            </p:nvSpPr>
            <p:spPr>
              <a:xfrm>
                <a:off x="5693" y="1005"/>
                <a:ext cx="31" cy="17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80" name="Freeform 581"/>
              <p:cNvSpPr/>
              <p:nvPr/>
            </p:nvSpPr>
            <p:spPr>
              <a:xfrm>
                <a:off x="5688" y="999"/>
                <a:ext cx="41" cy="41"/>
              </a:xfrm>
              <a:custGeom>
                <a:avLst/>
                <a:gdLst>
                  <a:gd name="txL" fmla="*/ 0 w 41"/>
                  <a:gd name="txT" fmla="*/ 0 h 41"/>
                  <a:gd name="txR" fmla="*/ 41 w 41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0" y="40"/>
                  </a:cxn>
                  <a:cxn ang="0">
                    <a:pos x="4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0"/>
                  </a:cxn>
                  <a:cxn ang="0">
                    <a:pos x="17" y="20"/>
                  </a:cxn>
                  <a:cxn ang="0">
                    <a:pos x="17" y="2"/>
                  </a:cxn>
                  <a:cxn ang="0">
                    <a:pos x="2" y="2"/>
                  </a:cxn>
                  <a:cxn ang="0">
                    <a:pos x="23" y="2"/>
                  </a:cxn>
                  <a:cxn ang="0">
                    <a:pos x="23" y="20"/>
                  </a:cxn>
                  <a:cxn ang="0">
                    <a:pos x="38" y="20"/>
                  </a:cxn>
                  <a:cxn ang="0">
                    <a:pos x="38" y="2"/>
                  </a:cxn>
                  <a:cxn ang="0">
                    <a:pos x="23" y="2"/>
                  </a:cxn>
                  <a:cxn ang="0">
                    <a:pos x="2" y="21"/>
                  </a:cxn>
                  <a:cxn ang="0">
                    <a:pos x="2" y="37"/>
                  </a:cxn>
                  <a:cxn ang="0">
                    <a:pos x="17" y="37"/>
                  </a:cxn>
                  <a:cxn ang="0">
                    <a:pos x="17" y="21"/>
                  </a:cxn>
                  <a:cxn ang="0">
                    <a:pos x="2" y="21"/>
                  </a:cxn>
                  <a:cxn ang="0">
                    <a:pos x="23" y="21"/>
                  </a:cxn>
                  <a:cxn ang="0">
                    <a:pos x="23" y="37"/>
                  </a:cxn>
                  <a:cxn ang="0">
                    <a:pos x="38" y="37"/>
                  </a:cxn>
                  <a:cxn ang="0">
                    <a:pos x="38" y="21"/>
                  </a:cxn>
                  <a:cxn ang="0">
                    <a:pos x="23" y="21"/>
                  </a:cxn>
                  <a:cxn ang="0">
                    <a:pos x="0" y="0"/>
                  </a:cxn>
                </a:cxnLst>
                <a:rect l="txL" t="txT" r="txR" b="txB"/>
                <a:pathLst>
                  <a:path w="41" h="41">
                    <a:moveTo>
                      <a:pt x="0" y="0"/>
                    </a:moveTo>
                    <a:lnTo>
                      <a:pt x="0" y="40"/>
                    </a:lnTo>
                    <a:lnTo>
                      <a:pt x="40" y="40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0"/>
                    </a:lnTo>
                    <a:lnTo>
                      <a:pt x="17" y="20"/>
                    </a:lnTo>
                    <a:lnTo>
                      <a:pt x="17" y="2"/>
                    </a:lnTo>
                    <a:lnTo>
                      <a:pt x="2" y="2"/>
                    </a:lnTo>
                    <a:lnTo>
                      <a:pt x="23" y="2"/>
                    </a:lnTo>
                    <a:lnTo>
                      <a:pt x="23" y="20"/>
                    </a:lnTo>
                    <a:lnTo>
                      <a:pt x="38" y="20"/>
                    </a:lnTo>
                    <a:lnTo>
                      <a:pt x="38" y="2"/>
                    </a:lnTo>
                    <a:lnTo>
                      <a:pt x="23" y="2"/>
                    </a:lnTo>
                    <a:lnTo>
                      <a:pt x="2" y="21"/>
                    </a:lnTo>
                    <a:lnTo>
                      <a:pt x="2" y="37"/>
                    </a:lnTo>
                    <a:lnTo>
                      <a:pt x="17" y="37"/>
                    </a:lnTo>
                    <a:lnTo>
                      <a:pt x="17" y="21"/>
                    </a:lnTo>
                    <a:lnTo>
                      <a:pt x="2" y="21"/>
                    </a:lnTo>
                    <a:lnTo>
                      <a:pt x="23" y="21"/>
                    </a:lnTo>
                    <a:lnTo>
                      <a:pt x="23" y="37"/>
                    </a:lnTo>
                    <a:lnTo>
                      <a:pt x="38" y="37"/>
                    </a:lnTo>
                    <a:lnTo>
                      <a:pt x="38" y="21"/>
                    </a:lnTo>
                    <a:lnTo>
                      <a:pt x="23" y="2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281" name="Rectangle 582"/>
              <p:cNvSpPr/>
              <p:nvPr/>
            </p:nvSpPr>
            <p:spPr>
              <a:xfrm>
                <a:off x="5852" y="1027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82" name="Rectangle 583"/>
              <p:cNvSpPr/>
              <p:nvPr/>
            </p:nvSpPr>
            <p:spPr>
              <a:xfrm>
                <a:off x="5848" y="1000"/>
                <a:ext cx="39" cy="24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83" name="Rectangle 584"/>
              <p:cNvSpPr/>
              <p:nvPr/>
            </p:nvSpPr>
            <p:spPr>
              <a:xfrm>
                <a:off x="5852" y="1004"/>
                <a:ext cx="31" cy="18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84" name="Freeform 585"/>
              <p:cNvSpPr/>
              <p:nvPr/>
            </p:nvSpPr>
            <p:spPr>
              <a:xfrm>
                <a:off x="5847" y="999"/>
                <a:ext cx="41" cy="41"/>
              </a:xfrm>
              <a:custGeom>
                <a:avLst/>
                <a:gdLst>
                  <a:gd name="txL" fmla="*/ 0 w 41"/>
                  <a:gd name="txT" fmla="*/ 0 h 41"/>
                  <a:gd name="txR" fmla="*/ 41 w 41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0" y="40"/>
                  </a:cxn>
                  <a:cxn ang="0">
                    <a:pos x="40" y="0"/>
                  </a:cxn>
                  <a:cxn ang="0">
                    <a:pos x="0" y="0"/>
                  </a:cxn>
                  <a:cxn ang="0">
                    <a:pos x="1" y="2"/>
                  </a:cxn>
                  <a:cxn ang="0">
                    <a:pos x="1" y="20"/>
                  </a:cxn>
                  <a:cxn ang="0">
                    <a:pos x="16" y="20"/>
                  </a:cxn>
                  <a:cxn ang="0">
                    <a:pos x="16" y="2"/>
                  </a:cxn>
                  <a:cxn ang="0">
                    <a:pos x="1" y="2"/>
                  </a:cxn>
                  <a:cxn ang="0">
                    <a:pos x="22" y="2"/>
                  </a:cxn>
                  <a:cxn ang="0">
                    <a:pos x="22" y="20"/>
                  </a:cxn>
                  <a:cxn ang="0">
                    <a:pos x="37" y="20"/>
                  </a:cxn>
                  <a:cxn ang="0">
                    <a:pos x="37" y="2"/>
                  </a:cxn>
                  <a:cxn ang="0">
                    <a:pos x="22" y="2"/>
                  </a:cxn>
                  <a:cxn ang="0">
                    <a:pos x="1" y="20"/>
                  </a:cxn>
                  <a:cxn ang="0">
                    <a:pos x="1" y="37"/>
                  </a:cxn>
                  <a:cxn ang="0">
                    <a:pos x="16" y="37"/>
                  </a:cxn>
                  <a:cxn ang="0">
                    <a:pos x="16" y="20"/>
                  </a:cxn>
                  <a:cxn ang="0">
                    <a:pos x="1" y="20"/>
                  </a:cxn>
                  <a:cxn ang="0">
                    <a:pos x="22" y="20"/>
                  </a:cxn>
                  <a:cxn ang="0">
                    <a:pos x="22" y="37"/>
                  </a:cxn>
                  <a:cxn ang="0">
                    <a:pos x="37" y="37"/>
                  </a:cxn>
                  <a:cxn ang="0">
                    <a:pos x="37" y="20"/>
                  </a:cxn>
                  <a:cxn ang="0">
                    <a:pos x="22" y="20"/>
                  </a:cxn>
                  <a:cxn ang="0">
                    <a:pos x="0" y="0"/>
                  </a:cxn>
                </a:cxnLst>
                <a:rect l="txL" t="txT" r="txR" b="txB"/>
                <a:pathLst>
                  <a:path w="41" h="41">
                    <a:moveTo>
                      <a:pt x="0" y="0"/>
                    </a:moveTo>
                    <a:lnTo>
                      <a:pt x="0" y="40"/>
                    </a:lnTo>
                    <a:lnTo>
                      <a:pt x="40" y="40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20"/>
                    </a:lnTo>
                    <a:lnTo>
                      <a:pt x="16" y="20"/>
                    </a:lnTo>
                    <a:lnTo>
                      <a:pt x="16" y="2"/>
                    </a:lnTo>
                    <a:lnTo>
                      <a:pt x="1" y="2"/>
                    </a:lnTo>
                    <a:lnTo>
                      <a:pt x="22" y="2"/>
                    </a:lnTo>
                    <a:lnTo>
                      <a:pt x="22" y="20"/>
                    </a:lnTo>
                    <a:lnTo>
                      <a:pt x="37" y="20"/>
                    </a:lnTo>
                    <a:lnTo>
                      <a:pt x="37" y="2"/>
                    </a:lnTo>
                    <a:lnTo>
                      <a:pt x="22" y="2"/>
                    </a:lnTo>
                    <a:lnTo>
                      <a:pt x="1" y="20"/>
                    </a:lnTo>
                    <a:lnTo>
                      <a:pt x="1" y="37"/>
                    </a:lnTo>
                    <a:lnTo>
                      <a:pt x="16" y="37"/>
                    </a:lnTo>
                    <a:lnTo>
                      <a:pt x="16" y="20"/>
                    </a:lnTo>
                    <a:lnTo>
                      <a:pt x="1" y="20"/>
                    </a:lnTo>
                    <a:lnTo>
                      <a:pt x="22" y="20"/>
                    </a:lnTo>
                    <a:lnTo>
                      <a:pt x="22" y="37"/>
                    </a:lnTo>
                    <a:lnTo>
                      <a:pt x="37" y="37"/>
                    </a:lnTo>
                    <a:lnTo>
                      <a:pt x="37" y="20"/>
                    </a:lnTo>
                    <a:lnTo>
                      <a:pt x="22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285" name="Rectangle 586"/>
              <p:cNvSpPr/>
              <p:nvPr/>
            </p:nvSpPr>
            <p:spPr>
              <a:xfrm>
                <a:off x="5799" y="1027"/>
                <a:ext cx="31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86" name="Rectangle 587"/>
              <p:cNvSpPr/>
              <p:nvPr/>
            </p:nvSpPr>
            <p:spPr>
              <a:xfrm>
                <a:off x="5795" y="1000"/>
                <a:ext cx="39" cy="24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87" name="Rectangle 588"/>
              <p:cNvSpPr/>
              <p:nvPr/>
            </p:nvSpPr>
            <p:spPr>
              <a:xfrm>
                <a:off x="5799" y="1004"/>
                <a:ext cx="31" cy="18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88" name="Freeform 589"/>
              <p:cNvSpPr/>
              <p:nvPr/>
            </p:nvSpPr>
            <p:spPr>
              <a:xfrm>
                <a:off x="5793" y="999"/>
                <a:ext cx="42" cy="41"/>
              </a:xfrm>
              <a:custGeom>
                <a:avLst/>
                <a:gdLst>
                  <a:gd name="txL" fmla="*/ 0 w 42"/>
                  <a:gd name="txT" fmla="*/ 0 h 41"/>
                  <a:gd name="txR" fmla="*/ 42 w 42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1" y="40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0"/>
                  </a:cxn>
                  <a:cxn ang="0">
                    <a:pos x="18" y="20"/>
                  </a:cxn>
                  <a:cxn ang="0">
                    <a:pos x="18" y="2"/>
                  </a:cxn>
                  <a:cxn ang="0">
                    <a:pos x="2" y="2"/>
                  </a:cxn>
                  <a:cxn ang="0">
                    <a:pos x="24" y="2"/>
                  </a:cxn>
                  <a:cxn ang="0">
                    <a:pos x="24" y="20"/>
                  </a:cxn>
                  <a:cxn ang="0">
                    <a:pos x="39" y="20"/>
                  </a:cxn>
                  <a:cxn ang="0">
                    <a:pos x="39" y="2"/>
                  </a:cxn>
                  <a:cxn ang="0">
                    <a:pos x="24" y="2"/>
                  </a:cxn>
                  <a:cxn ang="0">
                    <a:pos x="2" y="20"/>
                  </a:cxn>
                  <a:cxn ang="0">
                    <a:pos x="2" y="37"/>
                  </a:cxn>
                  <a:cxn ang="0">
                    <a:pos x="18" y="37"/>
                  </a:cxn>
                  <a:cxn ang="0">
                    <a:pos x="18" y="20"/>
                  </a:cxn>
                  <a:cxn ang="0">
                    <a:pos x="2" y="20"/>
                  </a:cxn>
                  <a:cxn ang="0">
                    <a:pos x="24" y="20"/>
                  </a:cxn>
                  <a:cxn ang="0">
                    <a:pos x="24" y="37"/>
                  </a:cxn>
                  <a:cxn ang="0">
                    <a:pos x="39" y="37"/>
                  </a:cxn>
                  <a:cxn ang="0">
                    <a:pos x="39" y="20"/>
                  </a:cxn>
                  <a:cxn ang="0">
                    <a:pos x="24" y="20"/>
                  </a:cxn>
                  <a:cxn ang="0">
                    <a:pos x="0" y="0"/>
                  </a:cxn>
                </a:cxnLst>
                <a:rect l="txL" t="txT" r="txR" b="txB"/>
                <a:pathLst>
                  <a:path w="42" h="41">
                    <a:moveTo>
                      <a:pt x="0" y="0"/>
                    </a:moveTo>
                    <a:lnTo>
                      <a:pt x="0" y="40"/>
                    </a:lnTo>
                    <a:lnTo>
                      <a:pt x="41" y="40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0"/>
                    </a:lnTo>
                    <a:lnTo>
                      <a:pt x="18" y="20"/>
                    </a:lnTo>
                    <a:lnTo>
                      <a:pt x="18" y="2"/>
                    </a:lnTo>
                    <a:lnTo>
                      <a:pt x="2" y="2"/>
                    </a:lnTo>
                    <a:lnTo>
                      <a:pt x="24" y="2"/>
                    </a:lnTo>
                    <a:lnTo>
                      <a:pt x="24" y="20"/>
                    </a:lnTo>
                    <a:lnTo>
                      <a:pt x="39" y="20"/>
                    </a:lnTo>
                    <a:lnTo>
                      <a:pt x="39" y="2"/>
                    </a:lnTo>
                    <a:lnTo>
                      <a:pt x="24" y="2"/>
                    </a:lnTo>
                    <a:lnTo>
                      <a:pt x="2" y="20"/>
                    </a:lnTo>
                    <a:lnTo>
                      <a:pt x="2" y="37"/>
                    </a:lnTo>
                    <a:lnTo>
                      <a:pt x="18" y="37"/>
                    </a:lnTo>
                    <a:lnTo>
                      <a:pt x="18" y="20"/>
                    </a:lnTo>
                    <a:lnTo>
                      <a:pt x="2" y="20"/>
                    </a:lnTo>
                    <a:lnTo>
                      <a:pt x="24" y="20"/>
                    </a:lnTo>
                    <a:lnTo>
                      <a:pt x="24" y="37"/>
                    </a:lnTo>
                    <a:lnTo>
                      <a:pt x="39" y="37"/>
                    </a:lnTo>
                    <a:lnTo>
                      <a:pt x="39" y="20"/>
                    </a:lnTo>
                    <a:lnTo>
                      <a:pt x="24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289" name="Rectangle 590"/>
              <p:cNvSpPr/>
              <p:nvPr/>
            </p:nvSpPr>
            <p:spPr>
              <a:xfrm>
                <a:off x="5905" y="1099"/>
                <a:ext cx="30" cy="8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90" name="Rectangle 591"/>
              <p:cNvSpPr/>
              <p:nvPr/>
            </p:nvSpPr>
            <p:spPr>
              <a:xfrm>
                <a:off x="5901" y="1072"/>
                <a:ext cx="38" cy="23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91" name="Rectangle 592"/>
              <p:cNvSpPr/>
              <p:nvPr/>
            </p:nvSpPr>
            <p:spPr>
              <a:xfrm>
                <a:off x="5905" y="1076"/>
                <a:ext cx="30" cy="16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92" name="Freeform 593"/>
              <p:cNvSpPr/>
              <p:nvPr/>
            </p:nvSpPr>
            <p:spPr>
              <a:xfrm>
                <a:off x="5897" y="1071"/>
                <a:ext cx="43" cy="41"/>
              </a:xfrm>
              <a:custGeom>
                <a:avLst/>
                <a:gdLst>
                  <a:gd name="txL" fmla="*/ 0 w 43"/>
                  <a:gd name="txT" fmla="*/ 0 h 41"/>
                  <a:gd name="txR" fmla="*/ 43 w 43"/>
                  <a:gd name="txB" fmla="*/ 41 h 41"/>
                </a:gdLst>
                <a:ahLst/>
                <a:cxnLst>
                  <a:cxn ang="0">
                    <a:pos x="0" y="0"/>
                  </a:cxn>
                  <a:cxn ang="0">
                    <a:pos x="0" y="40"/>
                  </a:cxn>
                  <a:cxn ang="0">
                    <a:pos x="42" y="40"/>
                  </a:cxn>
                  <a:cxn ang="0">
                    <a:pos x="42" y="0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2" y="18"/>
                  </a:cxn>
                  <a:cxn ang="0">
                    <a:pos x="18" y="18"/>
                  </a:cxn>
                  <a:cxn ang="0">
                    <a:pos x="18" y="1"/>
                  </a:cxn>
                  <a:cxn ang="0">
                    <a:pos x="2" y="1"/>
                  </a:cxn>
                  <a:cxn ang="0">
                    <a:pos x="24" y="1"/>
                  </a:cxn>
                  <a:cxn ang="0">
                    <a:pos x="24" y="18"/>
                  </a:cxn>
                  <a:cxn ang="0">
                    <a:pos x="40" y="18"/>
                  </a:cxn>
                  <a:cxn ang="0">
                    <a:pos x="40" y="1"/>
                  </a:cxn>
                  <a:cxn ang="0">
                    <a:pos x="24" y="1"/>
                  </a:cxn>
                  <a:cxn ang="0">
                    <a:pos x="2" y="20"/>
                  </a:cxn>
                  <a:cxn ang="0">
                    <a:pos x="2" y="37"/>
                  </a:cxn>
                  <a:cxn ang="0">
                    <a:pos x="18" y="37"/>
                  </a:cxn>
                  <a:cxn ang="0">
                    <a:pos x="18" y="20"/>
                  </a:cxn>
                  <a:cxn ang="0">
                    <a:pos x="2" y="20"/>
                  </a:cxn>
                  <a:cxn ang="0">
                    <a:pos x="24" y="20"/>
                  </a:cxn>
                  <a:cxn ang="0">
                    <a:pos x="24" y="37"/>
                  </a:cxn>
                  <a:cxn ang="0">
                    <a:pos x="40" y="37"/>
                  </a:cxn>
                  <a:cxn ang="0">
                    <a:pos x="40" y="20"/>
                  </a:cxn>
                  <a:cxn ang="0">
                    <a:pos x="24" y="20"/>
                  </a:cxn>
                  <a:cxn ang="0">
                    <a:pos x="0" y="0"/>
                  </a:cxn>
                </a:cxnLst>
                <a:rect l="txL" t="txT" r="txR" b="txB"/>
                <a:pathLst>
                  <a:path w="43" h="41">
                    <a:moveTo>
                      <a:pt x="0" y="0"/>
                    </a:moveTo>
                    <a:lnTo>
                      <a:pt x="0" y="40"/>
                    </a:lnTo>
                    <a:lnTo>
                      <a:pt x="42" y="40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2" y="18"/>
                    </a:lnTo>
                    <a:lnTo>
                      <a:pt x="18" y="18"/>
                    </a:lnTo>
                    <a:lnTo>
                      <a:pt x="18" y="1"/>
                    </a:lnTo>
                    <a:lnTo>
                      <a:pt x="2" y="1"/>
                    </a:lnTo>
                    <a:lnTo>
                      <a:pt x="24" y="1"/>
                    </a:lnTo>
                    <a:lnTo>
                      <a:pt x="24" y="18"/>
                    </a:lnTo>
                    <a:lnTo>
                      <a:pt x="40" y="18"/>
                    </a:lnTo>
                    <a:lnTo>
                      <a:pt x="40" y="1"/>
                    </a:lnTo>
                    <a:lnTo>
                      <a:pt x="24" y="1"/>
                    </a:lnTo>
                    <a:lnTo>
                      <a:pt x="2" y="20"/>
                    </a:lnTo>
                    <a:lnTo>
                      <a:pt x="2" y="37"/>
                    </a:lnTo>
                    <a:lnTo>
                      <a:pt x="18" y="37"/>
                    </a:lnTo>
                    <a:lnTo>
                      <a:pt x="18" y="20"/>
                    </a:lnTo>
                    <a:lnTo>
                      <a:pt x="2" y="20"/>
                    </a:lnTo>
                    <a:lnTo>
                      <a:pt x="24" y="20"/>
                    </a:lnTo>
                    <a:lnTo>
                      <a:pt x="24" y="37"/>
                    </a:lnTo>
                    <a:lnTo>
                      <a:pt x="40" y="37"/>
                    </a:lnTo>
                    <a:lnTo>
                      <a:pt x="40" y="20"/>
                    </a:lnTo>
                    <a:lnTo>
                      <a:pt x="24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293" name="Rectangle 594"/>
              <p:cNvSpPr/>
              <p:nvPr/>
            </p:nvSpPr>
            <p:spPr>
              <a:xfrm>
                <a:off x="5705" y="1071"/>
                <a:ext cx="78" cy="72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94" name="Rectangle 595"/>
              <p:cNvSpPr/>
              <p:nvPr/>
            </p:nvSpPr>
            <p:spPr>
              <a:xfrm>
                <a:off x="5709" y="1075"/>
                <a:ext cx="70" cy="65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95" name="Freeform 596"/>
              <p:cNvSpPr/>
              <p:nvPr/>
            </p:nvSpPr>
            <p:spPr>
              <a:xfrm>
                <a:off x="5962" y="970"/>
                <a:ext cx="103" cy="175"/>
              </a:xfrm>
              <a:custGeom>
                <a:avLst/>
                <a:gdLst>
                  <a:gd name="txL" fmla="*/ 0 w 103"/>
                  <a:gd name="txT" fmla="*/ 0 h 175"/>
                  <a:gd name="txR" fmla="*/ 103 w 103"/>
                  <a:gd name="txB" fmla="*/ 175 h 175"/>
                </a:gdLst>
                <a:ahLst/>
                <a:cxnLst>
                  <a:cxn ang="0">
                    <a:pos x="0" y="174"/>
                  </a:cxn>
                  <a:cxn ang="0">
                    <a:pos x="102" y="130"/>
                  </a:cxn>
                  <a:cxn ang="0">
                    <a:pos x="102" y="0"/>
                  </a:cxn>
                  <a:cxn ang="0">
                    <a:pos x="0" y="10"/>
                  </a:cxn>
                  <a:cxn ang="0">
                    <a:pos x="0" y="174"/>
                  </a:cxn>
                </a:cxnLst>
                <a:rect l="txL" t="txT" r="txR" b="txB"/>
                <a:pathLst>
                  <a:path w="103" h="175">
                    <a:moveTo>
                      <a:pt x="0" y="174"/>
                    </a:moveTo>
                    <a:lnTo>
                      <a:pt x="102" y="130"/>
                    </a:lnTo>
                    <a:lnTo>
                      <a:pt x="102" y="0"/>
                    </a:lnTo>
                    <a:lnTo>
                      <a:pt x="0" y="10"/>
                    </a:lnTo>
                    <a:lnTo>
                      <a:pt x="0" y="174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296" name="Freeform 597"/>
              <p:cNvSpPr/>
              <p:nvPr/>
            </p:nvSpPr>
            <p:spPr>
              <a:xfrm>
                <a:off x="5455" y="954"/>
                <a:ext cx="617" cy="32"/>
              </a:xfrm>
              <a:custGeom>
                <a:avLst/>
                <a:gdLst>
                  <a:gd name="txL" fmla="*/ 0 w 617"/>
                  <a:gd name="txT" fmla="*/ 0 h 32"/>
                  <a:gd name="txR" fmla="*/ 617 w 617"/>
                  <a:gd name="txB" fmla="*/ 32 h 32"/>
                </a:gdLst>
                <a:ahLst/>
                <a:cxnLst>
                  <a:cxn ang="0">
                    <a:pos x="0" y="13"/>
                  </a:cxn>
                  <a:cxn ang="0">
                    <a:pos x="212" y="2"/>
                  </a:cxn>
                  <a:cxn ang="0">
                    <a:pos x="616" y="0"/>
                  </a:cxn>
                  <a:cxn ang="0">
                    <a:pos x="616" y="18"/>
                  </a:cxn>
                  <a:cxn ang="0">
                    <a:pos x="514" y="31"/>
                  </a:cxn>
                  <a:cxn ang="0">
                    <a:pos x="1" y="21"/>
                  </a:cxn>
                  <a:cxn ang="0">
                    <a:pos x="0" y="13"/>
                  </a:cxn>
                </a:cxnLst>
                <a:rect l="txL" t="txT" r="txR" b="txB"/>
                <a:pathLst>
                  <a:path w="617" h="32">
                    <a:moveTo>
                      <a:pt x="0" y="13"/>
                    </a:moveTo>
                    <a:lnTo>
                      <a:pt x="212" y="2"/>
                    </a:lnTo>
                    <a:lnTo>
                      <a:pt x="616" y="0"/>
                    </a:lnTo>
                    <a:lnTo>
                      <a:pt x="616" y="18"/>
                    </a:lnTo>
                    <a:lnTo>
                      <a:pt x="514" y="31"/>
                    </a:lnTo>
                    <a:lnTo>
                      <a:pt x="1" y="21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8C8C8C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297" name="Freeform 598"/>
              <p:cNvSpPr/>
              <p:nvPr/>
            </p:nvSpPr>
            <p:spPr>
              <a:xfrm>
                <a:off x="5455" y="966"/>
                <a:ext cx="514" cy="20"/>
              </a:xfrm>
              <a:custGeom>
                <a:avLst/>
                <a:gdLst>
                  <a:gd name="txL" fmla="*/ 0 w 514"/>
                  <a:gd name="txT" fmla="*/ 0 h 20"/>
                  <a:gd name="txR" fmla="*/ 514 w 514"/>
                  <a:gd name="txB" fmla="*/ 20 h 20"/>
                </a:gdLst>
                <a:ahLst/>
                <a:cxnLst>
                  <a:cxn ang="0">
                    <a:pos x="0" y="0"/>
                  </a:cxn>
                  <a:cxn ang="0">
                    <a:pos x="0" y="19"/>
                  </a:cxn>
                  <a:cxn ang="0">
                    <a:pos x="513" y="19"/>
                  </a:cxn>
                  <a:cxn ang="0">
                    <a:pos x="513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514" h="20">
                    <a:moveTo>
                      <a:pt x="0" y="0"/>
                    </a:moveTo>
                    <a:lnTo>
                      <a:pt x="0" y="19"/>
                    </a:lnTo>
                    <a:lnTo>
                      <a:pt x="513" y="19"/>
                    </a:lnTo>
                    <a:lnTo>
                      <a:pt x="51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CC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298" name="Rectangle 599"/>
              <p:cNvSpPr/>
              <p:nvPr/>
            </p:nvSpPr>
            <p:spPr>
              <a:xfrm>
                <a:off x="5783" y="1080"/>
                <a:ext cx="8" cy="57"/>
              </a:xfrm>
              <a:prstGeom prst="rect">
                <a:avLst/>
              </a:prstGeom>
              <a:solidFill>
                <a:srgbClr val="E6E6E6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99" name="Rectangle 600"/>
              <p:cNvSpPr/>
              <p:nvPr/>
            </p:nvSpPr>
            <p:spPr>
              <a:xfrm>
                <a:off x="5707" y="1080"/>
                <a:ext cx="8" cy="59"/>
              </a:xfrm>
              <a:prstGeom prst="rect">
                <a:avLst/>
              </a:prstGeom>
              <a:solidFill>
                <a:srgbClr val="E6E6E6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00" name="Rectangle 601"/>
              <p:cNvSpPr/>
              <p:nvPr/>
            </p:nvSpPr>
            <p:spPr>
              <a:xfrm>
                <a:off x="5744" y="1082"/>
                <a:ext cx="8" cy="55"/>
              </a:xfrm>
              <a:prstGeom prst="rect">
                <a:avLst/>
              </a:prstGeom>
              <a:solidFill>
                <a:srgbClr val="E6E6E6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01" name="Freeform 602"/>
              <p:cNvSpPr/>
              <p:nvPr/>
            </p:nvSpPr>
            <p:spPr>
              <a:xfrm>
                <a:off x="5692" y="1139"/>
                <a:ext cx="90" cy="17"/>
              </a:xfrm>
              <a:custGeom>
                <a:avLst/>
                <a:gdLst>
                  <a:gd name="txL" fmla="*/ 0 w 90"/>
                  <a:gd name="txT" fmla="*/ 0 h 17"/>
                  <a:gd name="txR" fmla="*/ 90 w 90"/>
                  <a:gd name="txB" fmla="*/ 17 h 17"/>
                </a:gdLst>
                <a:ahLst/>
                <a:cxnLst>
                  <a:cxn ang="0">
                    <a:pos x="0" y="4"/>
                  </a:cxn>
                  <a:cxn ang="0">
                    <a:pos x="12" y="0"/>
                  </a:cxn>
                  <a:cxn ang="0">
                    <a:pos x="89" y="0"/>
                  </a:cxn>
                  <a:cxn ang="0">
                    <a:pos x="89" y="11"/>
                  </a:cxn>
                  <a:cxn ang="0">
                    <a:pos x="83" y="16"/>
                  </a:cxn>
                  <a:cxn ang="0">
                    <a:pos x="1" y="13"/>
                  </a:cxn>
                  <a:cxn ang="0">
                    <a:pos x="0" y="4"/>
                  </a:cxn>
                </a:cxnLst>
                <a:rect l="txL" t="txT" r="txR" b="txB"/>
                <a:pathLst>
                  <a:path w="90" h="17">
                    <a:moveTo>
                      <a:pt x="0" y="4"/>
                    </a:moveTo>
                    <a:lnTo>
                      <a:pt x="12" y="0"/>
                    </a:lnTo>
                    <a:lnTo>
                      <a:pt x="89" y="0"/>
                    </a:lnTo>
                    <a:lnTo>
                      <a:pt x="89" y="11"/>
                    </a:lnTo>
                    <a:lnTo>
                      <a:pt x="83" y="16"/>
                    </a:lnTo>
                    <a:lnTo>
                      <a:pt x="1" y="13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E6E6E6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302" name="Rectangle 603"/>
              <p:cNvSpPr/>
              <p:nvPr/>
            </p:nvSpPr>
            <p:spPr>
              <a:xfrm>
                <a:off x="5696" y="1148"/>
                <a:ext cx="76" cy="8"/>
              </a:xfrm>
              <a:prstGeom prst="rect">
                <a:avLst/>
              </a:prstGeom>
              <a:solidFill>
                <a:srgbClr val="FFFFFF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03" name="Freeform 604"/>
              <p:cNvSpPr/>
              <p:nvPr/>
            </p:nvSpPr>
            <p:spPr>
              <a:xfrm>
                <a:off x="5688" y="1071"/>
                <a:ext cx="96" cy="17"/>
              </a:xfrm>
              <a:custGeom>
                <a:avLst/>
                <a:gdLst>
                  <a:gd name="txL" fmla="*/ 0 w 96"/>
                  <a:gd name="txT" fmla="*/ 0 h 17"/>
                  <a:gd name="txR" fmla="*/ 96 w 96"/>
                  <a:gd name="txB" fmla="*/ 17 h 17"/>
                </a:gdLst>
                <a:ahLst/>
                <a:cxnLst>
                  <a:cxn ang="0">
                    <a:pos x="0" y="5"/>
                  </a:cxn>
                  <a:cxn ang="0">
                    <a:pos x="16" y="0"/>
                  </a:cxn>
                  <a:cxn ang="0">
                    <a:pos x="95" y="0"/>
                  </a:cxn>
                  <a:cxn ang="0">
                    <a:pos x="95" y="10"/>
                  </a:cxn>
                  <a:cxn ang="0">
                    <a:pos x="86" y="16"/>
                  </a:cxn>
                  <a:cxn ang="0">
                    <a:pos x="1" y="16"/>
                  </a:cxn>
                  <a:cxn ang="0">
                    <a:pos x="0" y="5"/>
                  </a:cxn>
                </a:cxnLst>
                <a:rect l="txL" t="txT" r="txR" b="txB"/>
                <a:pathLst>
                  <a:path w="96" h="17">
                    <a:moveTo>
                      <a:pt x="0" y="5"/>
                    </a:moveTo>
                    <a:lnTo>
                      <a:pt x="16" y="0"/>
                    </a:lnTo>
                    <a:lnTo>
                      <a:pt x="95" y="0"/>
                    </a:lnTo>
                    <a:lnTo>
                      <a:pt x="95" y="10"/>
                    </a:lnTo>
                    <a:lnTo>
                      <a:pt x="86" y="16"/>
                    </a:lnTo>
                    <a:lnTo>
                      <a:pt x="1" y="16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E6E6E6">
                  <a:alpha val="100000"/>
                </a:srgb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304" name="Rectangle 605"/>
              <p:cNvSpPr/>
              <p:nvPr/>
            </p:nvSpPr>
            <p:spPr>
              <a:xfrm>
                <a:off x="5692" y="1077"/>
                <a:ext cx="80" cy="8"/>
              </a:xfrm>
              <a:prstGeom prst="rect">
                <a:avLst/>
              </a:prstGeom>
              <a:solidFill>
                <a:srgbClr val="FFFFFF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05" name="Oval 606"/>
              <p:cNvSpPr/>
              <p:nvPr/>
            </p:nvSpPr>
            <p:spPr>
              <a:xfrm>
                <a:off x="5740" y="1112"/>
                <a:ext cx="8" cy="8"/>
              </a:xfrm>
              <a:prstGeom prst="ellipse">
                <a:avLst/>
              </a:prstGeom>
              <a:solidFill>
                <a:srgbClr val="E6E6E6"/>
              </a:solidFill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06" name="Freeform 607"/>
              <p:cNvSpPr/>
              <p:nvPr/>
            </p:nvSpPr>
            <p:spPr>
              <a:xfrm>
                <a:off x="5707" y="1136"/>
                <a:ext cx="32" cy="17"/>
              </a:xfrm>
              <a:custGeom>
                <a:avLst/>
                <a:gdLst>
                  <a:gd name="txL" fmla="*/ 0 w 32"/>
                  <a:gd name="txT" fmla="*/ 0 h 17"/>
                  <a:gd name="txR" fmla="*/ 32 w 32"/>
                  <a:gd name="txB" fmla="*/ 17 h 17"/>
                </a:gdLst>
                <a:ahLst/>
                <a:cxnLst>
                  <a:cxn ang="0">
                    <a:pos x="0" y="16"/>
                  </a:cxn>
                  <a:cxn ang="0">
                    <a:pos x="2" y="10"/>
                  </a:cxn>
                  <a:cxn ang="0">
                    <a:pos x="4" y="10"/>
                  </a:cxn>
                  <a:cxn ang="0">
                    <a:pos x="8" y="0"/>
                  </a:cxn>
                  <a:cxn ang="0">
                    <a:pos x="31" y="0"/>
                  </a:cxn>
                  <a:cxn ang="0">
                    <a:pos x="29" y="5"/>
                  </a:cxn>
                  <a:cxn ang="0">
                    <a:pos x="31" y="10"/>
                  </a:cxn>
                  <a:cxn ang="0">
                    <a:pos x="29" y="16"/>
                  </a:cxn>
                  <a:cxn ang="0">
                    <a:pos x="28" y="16"/>
                  </a:cxn>
                  <a:cxn ang="0">
                    <a:pos x="0" y="16"/>
                  </a:cxn>
                </a:cxnLst>
                <a:rect l="txL" t="txT" r="txR" b="txB"/>
                <a:pathLst>
                  <a:path w="32" h="17">
                    <a:moveTo>
                      <a:pt x="0" y="16"/>
                    </a:moveTo>
                    <a:lnTo>
                      <a:pt x="2" y="10"/>
                    </a:lnTo>
                    <a:lnTo>
                      <a:pt x="4" y="10"/>
                    </a:lnTo>
                    <a:lnTo>
                      <a:pt x="8" y="0"/>
                    </a:lnTo>
                    <a:lnTo>
                      <a:pt x="31" y="0"/>
                    </a:lnTo>
                    <a:lnTo>
                      <a:pt x="29" y="5"/>
                    </a:lnTo>
                    <a:lnTo>
                      <a:pt x="31" y="10"/>
                    </a:lnTo>
                    <a:lnTo>
                      <a:pt x="29" y="16"/>
                    </a:lnTo>
                    <a:lnTo>
                      <a:pt x="28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E6E6E6">
                  <a:alpha val="100000"/>
                </a:srgbClr>
              </a:solidFill>
              <a:ln w="9525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307" name="Freeform 608"/>
              <p:cNvSpPr/>
              <p:nvPr/>
            </p:nvSpPr>
            <p:spPr>
              <a:xfrm>
                <a:off x="5742" y="1137"/>
                <a:ext cx="35" cy="17"/>
              </a:xfrm>
              <a:custGeom>
                <a:avLst/>
                <a:gdLst>
                  <a:gd name="txL" fmla="*/ 0 w 35"/>
                  <a:gd name="txT" fmla="*/ 0 h 17"/>
                  <a:gd name="txR" fmla="*/ 35 w 35"/>
                  <a:gd name="txB" fmla="*/ 17 h 17"/>
                </a:gdLst>
                <a:ahLst/>
                <a:cxnLst>
                  <a:cxn ang="0">
                    <a:pos x="0" y="16"/>
                  </a:cxn>
                  <a:cxn ang="0">
                    <a:pos x="10" y="0"/>
                  </a:cxn>
                  <a:cxn ang="0">
                    <a:pos x="34" y="0"/>
                  </a:cxn>
                  <a:cxn ang="0">
                    <a:pos x="32" y="16"/>
                  </a:cxn>
                  <a:cxn ang="0">
                    <a:pos x="34" y="16"/>
                  </a:cxn>
                  <a:cxn ang="0">
                    <a:pos x="31" y="16"/>
                  </a:cxn>
                  <a:cxn ang="0">
                    <a:pos x="0" y="16"/>
                  </a:cxn>
                </a:cxnLst>
                <a:rect l="txL" t="txT" r="txR" b="txB"/>
                <a:pathLst>
                  <a:path w="35" h="17">
                    <a:moveTo>
                      <a:pt x="0" y="16"/>
                    </a:moveTo>
                    <a:lnTo>
                      <a:pt x="10" y="0"/>
                    </a:lnTo>
                    <a:lnTo>
                      <a:pt x="34" y="0"/>
                    </a:lnTo>
                    <a:lnTo>
                      <a:pt x="32" y="16"/>
                    </a:lnTo>
                    <a:lnTo>
                      <a:pt x="34" y="16"/>
                    </a:lnTo>
                    <a:lnTo>
                      <a:pt x="31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E6E6E6">
                  <a:alpha val="100000"/>
                </a:srgbClr>
              </a:solidFill>
              <a:ln w="9525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sp>
        <p:nvSpPr>
          <p:cNvPr id="1062" name="Text Box 1517"/>
          <p:cNvSpPr txBox="1"/>
          <p:nvPr/>
        </p:nvSpPr>
        <p:spPr>
          <a:xfrm>
            <a:off x="0" y="5427663"/>
            <a:ext cx="592138" cy="1524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1000" b="1" dirty="0">
                <a:latin typeface="Arial" panose="020B0604020202020204" pitchFamily="34" charset="0"/>
              </a:rPr>
              <a:t>Others</a:t>
            </a:r>
            <a:endParaRPr lang="en-US" altLang="zh-CN" sz="1000" b="1" dirty="0">
              <a:latin typeface="Arial" panose="020B0604020202020204" pitchFamily="34" charset="0"/>
            </a:endParaRPr>
          </a:p>
        </p:txBody>
      </p:sp>
      <p:cxnSp>
        <p:nvCxnSpPr>
          <p:cNvPr id="1063" name="AutoShape 1518"/>
          <p:cNvCxnSpPr>
            <a:stCxn id="1222" idx="3"/>
            <a:endCxn id="15565" idx="1"/>
          </p:cNvCxnSpPr>
          <p:nvPr/>
        </p:nvCxnSpPr>
        <p:spPr>
          <a:xfrm flipV="1">
            <a:off x="2032000" y="3005138"/>
            <a:ext cx="5257800" cy="2403475"/>
          </a:xfrm>
          <a:prstGeom prst="curvedConnector3">
            <a:avLst>
              <a:gd name="adj1" fmla="val 80431"/>
            </a:avLst>
          </a:prstGeom>
          <a:ln w="22225" cap="flat" cmpd="sng">
            <a:solidFill>
              <a:srgbClr val="008000"/>
            </a:solidFill>
            <a:prstDash val="solid"/>
            <a:headEnd type="none" w="med" len="med"/>
            <a:tailEnd type="triangle" w="med" len="med"/>
          </a:ln>
        </p:spPr>
      </p:cxnSp>
      <p:pic>
        <p:nvPicPr>
          <p:cNvPr id="1064" name="Picture 1519" descr="Ship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36813" y="5135563"/>
            <a:ext cx="825500" cy="3175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65" name="Group 1520"/>
          <p:cNvGrpSpPr/>
          <p:nvPr/>
        </p:nvGrpSpPr>
        <p:grpSpPr>
          <a:xfrm rot="-453919" flipH="1">
            <a:off x="3487738" y="4954588"/>
            <a:ext cx="1127125" cy="409575"/>
            <a:chOff x="490" y="2753"/>
            <a:chExt cx="660" cy="247"/>
          </a:xfrm>
        </p:grpSpPr>
        <p:grpSp>
          <p:nvGrpSpPr>
            <p:cNvPr id="1136" name="Group 1521"/>
            <p:cNvGrpSpPr/>
            <p:nvPr/>
          </p:nvGrpSpPr>
          <p:grpSpPr>
            <a:xfrm>
              <a:off x="728" y="2846"/>
              <a:ext cx="190" cy="154"/>
              <a:chOff x="1167" y="1526"/>
              <a:chExt cx="148" cy="213"/>
            </a:xfrm>
          </p:grpSpPr>
          <p:sp>
            <p:nvSpPr>
              <p:cNvPr id="1189" name="Line 1522"/>
              <p:cNvSpPr>
                <a:spLocks noChangeAspect="1"/>
              </p:cNvSpPr>
              <p:nvPr/>
            </p:nvSpPr>
            <p:spPr>
              <a:xfrm flipH="1">
                <a:off x="1167" y="1694"/>
                <a:ext cx="144" cy="0"/>
              </a:xfrm>
              <a:prstGeom prst="line">
                <a:avLst/>
              </a:prstGeom>
              <a:ln w="50800" cap="flat" cmpd="sng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1190" name="Oval 1523"/>
              <p:cNvSpPr>
                <a:spLocks noChangeAspect="1"/>
              </p:cNvSpPr>
              <p:nvPr/>
            </p:nvSpPr>
            <p:spPr>
              <a:xfrm flipH="1">
                <a:off x="1276" y="1683"/>
                <a:ext cx="35" cy="56"/>
              </a:xfrm>
              <a:prstGeom prst="ellipse">
                <a:avLst/>
              </a:prstGeom>
              <a:solidFill>
                <a:schemeClr val="tx1"/>
              </a:solidFill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91" name="Oval 1524"/>
              <p:cNvSpPr>
                <a:spLocks noChangeAspect="1"/>
              </p:cNvSpPr>
              <p:nvPr/>
            </p:nvSpPr>
            <p:spPr>
              <a:xfrm flipH="1">
                <a:off x="1179" y="1683"/>
                <a:ext cx="35" cy="56"/>
              </a:xfrm>
              <a:prstGeom prst="ellipse">
                <a:avLst/>
              </a:prstGeom>
              <a:solidFill>
                <a:schemeClr val="tx1"/>
              </a:solidFill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1192" name="Group 1525"/>
              <p:cNvGrpSpPr>
                <a:grpSpLocks noChangeAspect="1"/>
              </p:cNvGrpSpPr>
              <p:nvPr/>
            </p:nvGrpSpPr>
            <p:grpSpPr>
              <a:xfrm flipH="1">
                <a:off x="1184" y="1631"/>
                <a:ext cx="120" cy="58"/>
                <a:chOff x="2692" y="1378"/>
                <a:chExt cx="401" cy="120"/>
              </a:xfrm>
            </p:grpSpPr>
            <p:grpSp>
              <p:nvGrpSpPr>
                <p:cNvPr id="1210" name="Group 1526"/>
                <p:cNvGrpSpPr>
                  <a:grpSpLocks noChangeAspect="1"/>
                </p:cNvGrpSpPr>
                <p:nvPr/>
              </p:nvGrpSpPr>
              <p:grpSpPr>
                <a:xfrm>
                  <a:off x="2692" y="1378"/>
                  <a:ext cx="134" cy="120"/>
                  <a:chOff x="2692" y="1378"/>
                  <a:chExt cx="134" cy="120"/>
                </a:xfrm>
              </p:grpSpPr>
              <p:sp>
                <p:nvSpPr>
                  <p:cNvPr id="1219" name="Rectangle 1527"/>
                  <p:cNvSpPr>
                    <a:spLocks noChangeAspect="1"/>
                  </p:cNvSpPr>
                  <p:nvPr/>
                </p:nvSpPr>
                <p:spPr>
                  <a:xfrm>
                    <a:off x="2693" y="1379"/>
                    <a:ext cx="132" cy="118"/>
                  </a:xfrm>
                  <a:prstGeom prst="rect">
                    <a:avLst/>
                  </a:prstGeom>
                  <a:solidFill>
                    <a:srgbClr val="C0C0C0"/>
                  </a:solidFill>
                  <a:ln w="12700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wrap="none" anchor="ctr" anchorCtr="0"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220" name="Line 1528"/>
                  <p:cNvSpPr>
                    <a:spLocks noChangeAspect="1"/>
                  </p:cNvSpPr>
                  <p:nvPr/>
                </p:nvSpPr>
                <p:spPr>
                  <a:xfrm flipV="1">
                    <a:off x="2693" y="1379"/>
                    <a:ext cx="133" cy="119"/>
                  </a:xfrm>
                  <a:prstGeom prst="line">
                    <a:avLst/>
                  </a:prstGeom>
                  <a:ln w="12700" cap="flat" cmpd="sng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  <p:sp>
                <p:nvSpPr>
                  <p:cNvPr id="1221" name="Line 1529"/>
                  <p:cNvSpPr>
                    <a:spLocks noChangeAspect="1"/>
                  </p:cNvSpPr>
                  <p:nvPr/>
                </p:nvSpPr>
                <p:spPr>
                  <a:xfrm flipH="1" flipV="1">
                    <a:off x="2692" y="1378"/>
                    <a:ext cx="130" cy="116"/>
                  </a:xfrm>
                  <a:prstGeom prst="line">
                    <a:avLst/>
                  </a:prstGeom>
                  <a:ln w="12700" cap="flat" cmpd="sng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1211" name="Group 1530"/>
                <p:cNvGrpSpPr>
                  <a:grpSpLocks noChangeAspect="1"/>
                </p:cNvGrpSpPr>
                <p:nvPr/>
              </p:nvGrpSpPr>
              <p:grpSpPr>
                <a:xfrm>
                  <a:off x="2826" y="1378"/>
                  <a:ext cx="132" cy="120"/>
                  <a:chOff x="2826" y="1378"/>
                  <a:chExt cx="132" cy="120"/>
                </a:xfrm>
              </p:grpSpPr>
              <p:sp>
                <p:nvSpPr>
                  <p:cNvPr id="1216" name="Rectangle 1531"/>
                  <p:cNvSpPr>
                    <a:spLocks noChangeAspect="1"/>
                  </p:cNvSpPr>
                  <p:nvPr/>
                </p:nvSpPr>
                <p:spPr>
                  <a:xfrm>
                    <a:off x="2827" y="1379"/>
                    <a:ext cx="131" cy="118"/>
                  </a:xfrm>
                  <a:prstGeom prst="rect">
                    <a:avLst/>
                  </a:prstGeom>
                  <a:solidFill>
                    <a:srgbClr val="C0C0C0"/>
                  </a:solidFill>
                  <a:ln w="12700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wrap="none" anchor="ctr" anchorCtr="0"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217" name="Line 1532"/>
                  <p:cNvSpPr>
                    <a:spLocks noChangeAspect="1"/>
                  </p:cNvSpPr>
                  <p:nvPr/>
                </p:nvSpPr>
                <p:spPr>
                  <a:xfrm flipV="1">
                    <a:off x="2826" y="1379"/>
                    <a:ext cx="132" cy="119"/>
                  </a:xfrm>
                  <a:prstGeom prst="line">
                    <a:avLst/>
                  </a:prstGeom>
                  <a:ln w="12700" cap="flat" cmpd="sng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  <p:sp>
                <p:nvSpPr>
                  <p:cNvPr id="1218" name="Line 1533"/>
                  <p:cNvSpPr>
                    <a:spLocks noChangeAspect="1"/>
                  </p:cNvSpPr>
                  <p:nvPr/>
                </p:nvSpPr>
                <p:spPr>
                  <a:xfrm flipH="1" flipV="1">
                    <a:off x="2827" y="1378"/>
                    <a:ext cx="129" cy="116"/>
                  </a:xfrm>
                  <a:prstGeom prst="line">
                    <a:avLst/>
                  </a:prstGeom>
                  <a:ln w="12700" cap="flat" cmpd="sng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1212" name="Group 1534"/>
                <p:cNvGrpSpPr>
                  <a:grpSpLocks noChangeAspect="1"/>
                </p:cNvGrpSpPr>
                <p:nvPr/>
              </p:nvGrpSpPr>
              <p:grpSpPr>
                <a:xfrm>
                  <a:off x="2959" y="1378"/>
                  <a:ext cx="134" cy="120"/>
                  <a:chOff x="2959" y="1378"/>
                  <a:chExt cx="134" cy="120"/>
                </a:xfrm>
              </p:grpSpPr>
              <p:sp>
                <p:nvSpPr>
                  <p:cNvPr id="1213" name="Rectangle 1535"/>
                  <p:cNvSpPr>
                    <a:spLocks noChangeAspect="1"/>
                  </p:cNvSpPr>
                  <p:nvPr/>
                </p:nvSpPr>
                <p:spPr>
                  <a:xfrm>
                    <a:off x="2960" y="1379"/>
                    <a:ext cx="132" cy="118"/>
                  </a:xfrm>
                  <a:prstGeom prst="rect">
                    <a:avLst/>
                  </a:prstGeom>
                  <a:solidFill>
                    <a:srgbClr val="C0C0C0"/>
                  </a:solidFill>
                  <a:ln w="12700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wrap="none" anchor="ctr" anchorCtr="0"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214" name="Line 1536"/>
                  <p:cNvSpPr>
                    <a:spLocks noChangeAspect="1"/>
                  </p:cNvSpPr>
                  <p:nvPr/>
                </p:nvSpPr>
                <p:spPr>
                  <a:xfrm flipV="1">
                    <a:off x="2960" y="1379"/>
                    <a:ext cx="133" cy="119"/>
                  </a:xfrm>
                  <a:prstGeom prst="line">
                    <a:avLst/>
                  </a:prstGeom>
                  <a:ln w="12700" cap="flat" cmpd="sng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  <p:sp>
                <p:nvSpPr>
                  <p:cNvPr id="1215" name="Line 1537"/>
                  <p:cNvSpPr>
                    <a:spLocks noChangeAspect="1"/>
                  </p:cNvSpPr>
                  <p:nvPr/>
                </p:nvSpPr>
                <p:spPr>
                  <a:xfrm flipH="1" flipV="1">
                    <a:off x="2959" y="1378"/>
                    <a:ext cx="130" cy="116"/>
                  </a:xfrm>
                  <a:prstGeom prst="line">
                    <a:avLst/>
                  </a:prstGeom>
                  <a:ln w="12700" cap="flat" cmpd="sng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</p:grpSp>
          </p:grpSp>
          <p:cxnSp>
            <p:nvCxnSpPr>
              <p:cNvPr id="1193" name="AutoShape 1538"/>
              <p:cNvCxnSpPr/>
              <p:nvPr/>
            </p:nvCxnSpPr>
            <p:spPr>
              <a:xfrm>
                <a:off x="1315" y="1529"/>
                <a:ext cx="0" cy="169"/>
              </a:xfrm>
              <a:prstGeom prst="straightConnector1">
                <a:avLst/>
              </a:prstGeom>
              <a:ln w="50800" cap="flat" cmpd="sng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</p:cxnSp>
          <p:cxnSp>
            <p:nvCxnSpPr>
              <p:cNvPr id="1194" name="AutoShape 1539"/>
              <p:cNvCxnSpPr/>
              <p:nvPr/>
            </p:nvCxnSpPr>
            <p:spPr>
              <a:xfrm>
                <a:off x="1167" y="1529"/>
                <a:ext cx="0" cy="169"/>
              </a:xfrm>
              <a:prstGeom prst="straightConnector1">
                <a:avLst/>
              </a:prstGeom>
              <a:ln w="50800" cap="flat" cmpd="sng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</p:cxnSp>
          <p:sp>
            <p:nvSpPr>
              <p:cNvPr id="1195" name="Line 1540"/>
              <p:cNvSpPr>
                <a:spLocks noChangeAspect="1"/>
              </p:cNvSpPr>
              <p:nvPr/>
            </p:nvSpPr>
            <p:spPr>
              <a:xfrm flipH="1">
                <a:off x="1167" y="1526"/>
                <a:ext cx="144" cy="0"/>
              </a:xfrm>
              <a:prstGeom prst="line">
                <a:avLst/>
              </a:prstGeom>
              <a:ln w="50800" cap="flat" cmpd="sng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</p:sp>
          <p:grpSp>
            <p:nvGrpSpPr>
              <p:cNvPr id="1196" name="Group 1541"/>
              <p:cNvGrpSpPr>
                <a:grpSpLocks noChangeAspect="1"/>
              </p:cNvGrpSpPr>
              <p:nvPr/>
            </p:nvGrpSpPr>
            <p:grpSpPr>
              <a:xfrm flipH="1">
                <a:off x="1180" y="1562"/>
                <a:ext cx="121" cy="58"/>
                <a:chOff x="2692" y="1378"/>
                <a:chExt cx="401" cy="120"/>
              </a:xfrm>
            </p:grpSpPr>
            <p:grpSp>
              <p:nvGrpSpPr>
                <p:cNvPr id="1198" name="Group 1542"/>
                <p:cNvGrpSpPr>
                  <a:grpSpLocks noChangeAspect="1"/>
                </p:cNvGrpSpPr>
                <p:nvPr/>
              </p:nvGrpSpPr>
              <p:grpSpPr>
                <a:xfrm>
                  <a:off x="2692" y="1378"/>
                  <a:ext cx="134" cy="120"/>
                  <a:chOff x="2692" y="1378"/>
                  <a:chExt cx="134" cy="120"/>
                </a:xfrm>
              </p:grpSpPr>
              <p:sp>
                <p:nvSpPr>
                  <p:cNvPr id="1207" name="Rectangle 1543"/>
                  <p:cNvSpPr>
                    <a:spLocks noChangeAspect="1"/>
                  </p:cNvSpPr>
                  <p:nvPr/>
                </p:nvSpPr>
                <p:spPr>
                  <a:xfrm>
                    <a:off x="2693" y="1379"/>
                    <a:ext cx="132" cy="118"/>
                  </a:xfrm>
                  <a:prstGeom prst="rect">
                    <a:avLst/>
                  </a:prstGeom>
                  <a:solidFill>
                    <a:srgbClr val="C0C0C0"/>
                  </a:solidFill>
                  <a:ln w="12700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wrap="none" anchor="ctr" anchorCtr="0"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208" name="Line 1544"/>
                  <p:cNvSpPr>
                    <a:spLocks noChangeAspect="1"/>
                  </p:cNvSpPr>
                  <p:nvPr/>
                </p:nvSpPr>
                <p:spPr>
                  <a:xfrm flipV="1">
                    <a:off x="2693" y="1379"/>
                    <a:ext cx="133" cy="119"/>
                  </a:xfrm>
                  <a:prstGeom prst="line">
                    <a:avLst/>
                  </a:prstGeom>
                  <a:ln w="12700" cap="flat" cmpd="sng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  <p:sp>
                <p:nvSpPr>
                  <p:cNvPr id="1209" name="Line 1545"/>
                  <p:cNvSpPr>
                    <a:spLocks noChangeAspect="1"/>
                  </p:cNvSpPr>
                  <p:nvPr/>
                </p:nvSpPr>
                <p:spPr>
                  <a:xfrm flipH="1" flipV="1">
                    <a:off x="2692" y="1378"/>
                    <a:ext cx="130" cy="116"/>
                  </a:xfrm>
                  <a:prstGeom prst="line">
                    <a:avLst/>
                  </a:prstGeom>
                  <a:ln w="12700" cap="flat" cmpd="sng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1199" name="Group 1546"/>
                <p:cNvGrpSpPr>
                  <a:grpSpLocks noChangeAspect="1"/>
                </p:cNvGrpSpPr>
                <p:nvPr/>
              </p:nvGrpSpPr>
              <p:grpSpPr>
                <a:xfrm>
                  <a:off x="2826" y="1378"/>
                  <a:ext cx="132" cy="120"/>
                  <a:chOff x="2826" y="1378"/>
                  <a:chExt cx="132" cy="120"/>
                </a:xfrm>
              </p:grpSpPr>
              <p:sp>
                <p:nvSpPr>
                  <p:cNvPr id="1204" name="Rectangle 1547"/>
                  <p:cNvSpPr>
                    <a:spLocks noChangeAspect="1"/>
                  </p:cNvSpPr>
                  <p:nvPr/>
                </p:nvSpPr>
                <p:spPr>
                  <a:xfrm>
                    <a:off x="2827" y="1379"/>
                    <a:ext cx="131" cy="118"/>
                  </a:xfrm>
                  <a:prstGeom prst="rect">
                    <a:avLst/>
                  </a:prstGeom>
                  <a:solidFill>
                    <a:srgbClr val="C0C0C0"/>
                  </a:solidFill>
                  <a:ln w="12700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wrap="none" anchor="ctr" anchorCtr="0"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205" name="Line 1548"/>
                  <p:cNvSpPr>
                    <a:spLocks noChangeAspect="1"/>
                  </p:cNvSpPr>
                  <p:nvPr/>
                </p:nvSpPr>
                <p:spPr>
                  <a:xfrm flipV="1">
                    <a:off x="2826" y="1379"/>
                    <a:ext cx="132" cy="119"/>
                  </a:xfrm>
                  <a:prstGeom prst="line">
                    <a:avLst/>
                  </a:prstGeom>
                  <a:ln w="12700" cap="flat" cmpd="sng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  <p:sp>
                <p:nvSpPr>
                  <p:cNvPr id="1206" name="Line 1549"/>
                  <p:cNvSpPr>
                    <a:spLocks noChangeAspect="1"/>
                  </p:cNvSpPr>
                  <p:nvPr/>
                </p:nvSpPr>
                <p:spPr>
                  <a:xfrm flipH="1" flipV="1">
                    <a:off x="2827" y="1378"/>
                    <a:ext cx="129" cy="116"/>
                  </a:xfrm>
                  <a:prstGeom prst="line">
                    <a:avLst/>
                  </a:prstGeom>
                  <a:ln w="12700" cap="flat" cmpd="sng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1200" name="Group 1550"/>
                <p:cNvGrpSpPr>
                  <a:grpSpLocks noChangeAspect="1"/>
                </p:cNvGrpSpPr>
                <p:nvPr/>
              </p:nvGrpSpPr>
              <p:grpSpPr>
                <a:xfrm>
                  <a:off x="2959" y="1378"/>
                  <a:ext cx="134" cy="120"/>
                  <a:chOff x="2959" y="1378"/>
                  <a:chExt cx="134" cy="120"/>
                </a:xfrm>
              </p:grpSpPr>
              <p:sp>
                <p:nvSpPr>
                  <p:cNvPr id="1201" name="Rectangle 1551"/>
                  <p:cNvSpPr>
                    <a:spLocks noChangeAspect="1"/>
                  </p:cNvSpPr>
                  <p:nvPr/>
                </p:nvSpPr>
                <p:spPr>
                  <a:xfrm>
                    <a:off x="2960" y="1379"/>
                    <a:ext cx="132" cy="118"/>
                  </a:xfrm>
                  <a:prstGeom prst="rect">
                    <a:avLst/>
                  </a:prstGeom>
                  <a:solidFill>
                    <a:srgbClr val="C0C0C0"/>
                  </a:solidFill>
                  <a:ln w="12700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wrap="none" anchor="ctr" anchorCtr="0"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202" name="Line 1552"/>
                  <p:cNvSpPr>
                    <a:spLocks noChangeAspect="1"/>
                  </p:cNvSpPr>
                  <p:nvPr/>
                </p:nvSpPr>
                <p:spPr>
                  <a:xfrm flipV="1">
                    <a:off x="2960" y="1379"/>
                    <a:ext cx="133" cy="119"/>
                  </a:xfrm>
                  <a:prstGeom prst="line">
                    <a:avLst/>
                  </a:prstGeom>
                  <a:ln w="12700" cap="flat" cmpd="sng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  <p:sp>
                <p:nvSpPr>
                  <p:cNvPr id="1203" name="Line 1553"/>
                  <p:cNvSpPr>
                    <a:spLocks noChangeAspect="1"/>
                  </p:cNvSpPr>
                  <p:nvPr/>
                </p:nvSpPr>
                <p:spPr>
                  <a:xfrm flipH="1" flipV="1">
                    <a:off x="2959" y="1378"/>
                    <a:ext cx="130" cy="116"/>
                  </a:xfrm>
                  <a:prstGeom prst="line">
                    <a:avLst/>
                  </a:prstGeom>
                  <a:ln w="12700" cap="flat" cmpd="sng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</p:grpSp>
          </p:grpSp>
          <p:sp>
            <p:nvSpPr>
              <p:cNvPr id="1197" name="Line 1554"/>
              <p:cNvSpPr>
                <a:spLocks noChangeAspect="1"/>
              </p:cNvSpPr>
              <p:nvPr/>
            </p:nvSpPr>
            <p:spPr>
              <a:xfrm flipH="1">
                <a:off x="1167" y="1620"/>
                <a:ext cx="144" cy="0"/>
              </a:xfrm>
              <a:prstGeom prst="line">
                <a:avLst/>
              </a:prstGeom>
              <a:ln w="50800" cap="flat" cmpd="sng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</p:sp>
        </p:grpSp>
        <p:sp>
          <p:nvSpPr>
            <p:cNvPr id="1137" name="Oval 1555"/>
            <p:cNvSpPr/>
            <p:nvPr/>
          </p:nvSpPr>
          <p:spPr>
            <a:xfrm>
              <a:off x="509" y="2959"/>
              <a:ext cx="27" cy="37"/>
            </a:xfrm>
            <a:prstGeom prst="ellipse">
              <a:avLst/>
            </a:prstGeom>
            <a:solidFill>
              <a:srgbClr val="000000"/>
            </a:solidFill>
            <a:ln w="127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 anchorCtr="0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38" name="Oval 1556"/>
            <p:cNvSpPr/>
            <p:nvPr/>
          </p:nvSpPr>
          <p:spPr>
            <a:xfrm>
              <a:off x="622" y="2959"/>
              <a:ext cx="27" cy="37"/>
            </a:xfrm>
            <a:prstGeom prst="ellipse">
              <a:avLst/>
            </a:prstGeom>
            <a:solidFill>
              <a:srgbClr val="000000"/>
            </a:solidFill>
            <a:ln w="127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 anchorCtr="0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39" name="Freeform 1557"/>
            <p:cNvSpPr/>
            <p:nvPr/>
          </p:nvSpPr>
          <p:spPr>
            <a:xfrm>
              <a:off x="490" y="2861"/>
              <a:ext cx="171" cy="120"/>
            </a:xfrm>
            <a:custGeom>
              <a:avLst/>
              <a:gdLst>
                <a:gd name="txL" fmla="*/ 0 w 490"/>
                <a:gd name="txT" fmla="*/ 0 h 248"/>
                <a:gd name="txR" fmla="*/ 490 w 490"/>
                <a:gd name="txB" fmla="*/ 248 h 248"/>
              </a:gdLst>
              <a:ahLst/>
              <a:cxnLst>
                <a:cxn ang="0">
                  <a:pos x="3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5" y="12"/>
                </a:cxn>
                <a:cxn ang="0">
                  <a:pos x="7" y="12"/>
                </a:cxn>
                <a:cxn ang="0">
                  <a:pos x="7" y="14"/>
                </a:cxn>
                <a:cxn ang="0">
                  <a:pos x="1" y="14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1" y="7"/>
                </a:cxn>
                <a:cxn ang="0">
                  <a:pos x="1" y="6"/>
                </a:cxn>
                <a:cxn ang="0">
                  <a:pos x="1" y="5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3" y="1"/>
                </a:cxn>
              </a:cxnLst>
              <a:rect l="txL" t="txT" r="txR" b="txB"/>
              <a:pathLst>
                <a:path w="490" h="248">
                  <a:moveTo>
                    <a:pt x="179" y="17"/>
                  </a:moveTo>
                  <a:lnTo>
                    <a:pt x="196" y="7"/>
                  </a:lnTo>
                  <a:lnTo>
                    <a:pt x="212" y="2"/>
                  </a:lnTo>
                  <a:lnTo>
                    <a:pt x="229" y="0"/>
                  </a:lnTo>
                  <a:lnTo>
                    <a:pt x="250" y="0"/>
                  </a:lnTo>
                  <a:lnTo>
                    <a:pt x="270" y="4"/>
                  </a:lnTo>
                  <a:lnTo>
                    <a:pt x="287" y="9"/>
                  </a:lnTo>
                  <a:lnTo>
                    <a:pt x="300" y="19"/>
                  </a:lnTo>
                  <a:lnTo>
                    <a:pt x="310" y="29"/>
                  </a:lnTo>
                  <a:lnTo>
                    <a:pt x="334" y="210"/>
                  </a:lnTo>
                  <a:lnTo>
                    <a:pt x="489" y="210"/>
                  </a:lnTo>
                  <a:lnTo>
                    <a:pt x="489" y="247"/>
                  </a:lnTo>
                  <a:lnTo>
                    <a:pt x="40" y="247"/>
                  </a:lnTo>
                  <a:lnTo>
                    <a:pt x="17" y="237"/>
                  </a:lnTo>
                  <a:lnTo>
                    <a:pt x="3" y="225"/>
                  </a:lnTo>
                  <a:lnTo>
                    <a:pt x="0" y="213"/>
                  </a:lnTo>
                  <a:lnTo>
                    <a:pt x="0" y="196"/>
                  </a:lnTo>
                  <a:lnTo>
                    <a:pt x="7" y="178"/>
                  </a:lnTo>
                  <a:lnTo>
                    <a:pt x="13" y="164"/>
                  </a:lnTo>
                  <a:lnTo>
                    <a:pt x="34" y="132"/>
                  </a:lnTo>
                  <a:lnTo>
                    <a:pt x="44" y="120"/>
                  </a:lnTo>
                  <a:lnTo>
                    <a:pt x="61" y="105"/>
                  </a:lnTo>
                  <a:lnTo>
                    <a:pt x="78" y="88"/>
                  </a:lnTo>
                  <a:lnTo>
                    <a:pt x="101" y="71"/>
                  </a:lnTo>
                  <a:lnTo>
                    <a:pt x="145" y="39"/>
                  </a:lnTo>
                  <a:lnTo>
                    <a:pt x="165" y="27"/>
                  </a:lnTo>
                  <a:lnTo>
                    <a:pt x="179" y="17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40" name="Freeform 1558"/>
            <p:cNvSpPr/>
            <p:nvPr/>
          </p:nvSpPr>
          <p:spPr>
            <a:xfrm>
              <a:off x="528" y="2904"/>
              <a:ext cx="19" cy="27"/>
            </a:xfrm>
            <a:custGeom>
              <a:avLst/>
              <a:gdLst>
                <a:gd name="txL" fmla="*/ 0 w 55"/>
                <a:gd name="txT" fmla="*/ 0 h 56"/>
                <a:gd name="txR" fmla="*/ 55 w 55"/>
                <a:gd name="txB" fmla="*/ 56 h 56"/>
              </a:gdLst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55" h="56">
                  <a:moveTo>
                    <a:pt x="0" y="14"/>
                  </a:moveTo>
                  <a:lnTo>
                    <a:pt x="11" y="16"/>
                  </a:lnTo>
                  <a:lnTo>
                    <a:pt x="17" y="18"/>
                  </a:lnTo>
                  <a:lnTo>
                    <a:pt x="23" y="23"/>
                  </a:lnTo>
                  <a:lnTo>
                    <a:pt x="25" y="28"/>
                  </a:lnTo>
                  <a:lnTo>
                    <a:pt x="23" y="32"/>
                  </a:lnTo>
                  <a:lnTo>
                    <a:pt x="17" y="37"/>
                  </a:lnTo>
                  <a:lnTo>
                    <a:pt x="0" y="39"/>
                  </a:lnTo>
                  <a:lnTo>
                    <a:pt x="0" y="55"/>
                  </a:lnTo>
                  <a:lnTo>
                    <a:pt x="20" y="53"/>
                  </a:lnTo>
                  <a:lnTo>
                    <a:pt x="37" y="46"/>
                  </a:lnTo>
                  <a:lnTo>
                    <a:pt x="48" y="37"/>
                  </a:lnTo>
                  <a:lnTo>
                    <a:pt x="54" y="28"/>
                  </a:lnTo>
                  <a:lnTo>
                    <a:pt x="48" y="16"/>
                  </a:lnTo>
                  <a:lnTo>
                    <a:pt x="37" y="7"/>
                  </a:lnTo>
                  <a:lnTo>
                    <a:pt x="20" y="2"/>
                  </a:lnTo>
                  <a:lnTo>
                    <a:pt x="0" y="0"/>
                  </a:lnTo>
                  <a:lnTo>
                    <a:pt x="0" y="14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41" name="Rectangle 1559"/>
            <p:cNvSpPr/>
            <p:nvPr/>
          </p:nvSpPr>
          <p:spPr>
            <a:xfrm>
              <a:off x="528" y="2910"/>
              <a:ext cx="13" cy="13"/>
            </a:xfrm>
            <a:prstGeom prst="rect">
              <a:avLst/>
            </a:prstGeom>
            <a:solidFill>
              <a:srgbClr val="000000"/>
            </a:solidFill>
            <a:ln w="127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42" name="Oval 1560"/>
            <p:cNvSpPr/>
            <p:nvPr/>
          </p:nvSpPr>
          <p:spPr>
            <a:xfrm rot="-2700000">
              <a:off x="586" y="2839"/>
              <a:ext cx="18" cy="56"/>
            </a:xfrm>
            <a:prstGeom prst="ellipse">
              <a:avLst/>
            </a:prstGeom>
            <a:solidFill>
              <a:srgbClr val="BBE0E3"/>
            </a:solidFill>
            <a:ln w="254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 anchorCtr="0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43" name="AutoShape 1561"/>
            <p:cNvSpPr/>
            <p:nvPr/>
          </p:nvSpPr>
          <p:spPr>
            <a:xfrm flipH="1">
              <a:off x="620" y="2790"/>
              <a:ext cx="31" cy="87"/>
            </a:xfrm>
            <a:prstGeom prst="roundRect">
              <a:avLst>
                <a:gd name="adj" fmla="val 17611"/>
              </a:avLst>
            </a:prstGeom>
            <a:solidFill>
              <a:srgbClr val="BBE0E3"/>
            </a:solidFill>
            <a:ln w="127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 anchorCtr="0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44" name="Oval 1562"/>
            <p:cNvSpPr/>
            <p:nvPr/>
          </p:nvSpPr>
          <p:spPr>
            <a:xfrm flipH="1">
              <a:off x="625" y="2753"/>
              <a:ext cx="21" cy="36"/>
            </a:xfrm>
            <a:prstGeom prst="ellipse">
              <a:avLst/>
            </a:pr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 anchorCtr="0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45" name="Rectangle 1563"/>
            <p:cNvSpPr/>
            <p:nvPr/>
          </p:nvSpPr>
          <p:spPr>
            <a:xfrm flipH="1">
              <a:off x="620" y="2877"/>
              <a:ext cx="31" cy="86"/>
            </a:xfrm>
            <a:prstGeom prst="rect">
              <a:avLst/>
            </a:prstGeom>
            <a:solidFill>
              <a:srgbClr val="BBE0E3"/>
            </a:solidFill>
            <a:ln w="127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46" name="Freeform 1564"/>
            <p:cNvSpPr/>
            <p:nvPr/>
          </p:nvSpPr>
          <p:spPr>
            <a:xfrm>
              <a:off x="592" y="2797"/>
              <a:ext cx="35" cy="47"/>
            </a:xfrm>
            <a:custGeom>
              <a:avLst/>
              <a:gdLst>
                <a:gd name="txL" fmla="*/ 0 w 101"/>
                <a:gd name="txT" fmla="*/ 0 h 98"/>
                <a:gd name="txR" fmla="*/ 101 w 101"/>
                <a:gd name="txB" fmla="*/ 98 h 98"/>
              </a:gdLst>
              <a:ahLst/>
              <a:cxnLst>
                <a:cxn ang="0">
                  <a:pos x="1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1" y="2"/>
                </a:cxn>
              </a:cxnLst>
              <a:rect l="txL" t="txT" r="txR" b="txB"/>
              <a:pathLst>
                <a:path w="101" h="98">
                  <a:moveTo>
                    <a:pt x="81" y="0"/>
                  </a:moveTo>
                  <a:lnTo>
                    <a:pt x="60" y="75"/>
                  </a:lnTo>
                  <a:lnTo>
                    <a:pt x="2" y="75"/>
                  </a:lnTo>
                  <a:lnTo>
                    <a:pt x="0" y="97"/>
                  </a:lnTo>
                  <a:lnTo>
                    <a:pt x="81" y="97"/>
                  </a:lnTo>
                  <a:lnTo>
                    <a:pt x="100" y="38"/>
                  </a:lnTo>
                </a:path>
              </a:pathLst>
            </a:custGeom>
            <a:solidFill>
              <a:srgbClr val="BBE0E3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47" name="Freeform 1565"/>
            <p:cNvSpPr/>
            <p:nvPr/>
          </p:nvSpPr>
          <p:spPr>
            <a:xfrm>
              <a:off x="604" y="2806"/>
              <a:ext cx="46" cy="59"/>
            </a:xfrm>
            <a:custGeom>
              <a:avLst/>
              <a:gdLst>
                <a:gd name="txL" fmla="*/ 0 w 131"/>
                <a:gd name="txT" fmla="*/ 0 h 123"/>
                <a:gd name="txR" fmla="*/ 131 w 131"/>
                <a:gd name="txB" fmla="*/ 123 h 123"/>
              </a:gdLst>
              <a:ahLst/>
              <a:cxnLst>
                <a:cxn ang="0">
                  <a:pos x="2" y="0"/>
                </a:cxn>
                <a:cxn ang="0">
                  <a:pos x="1" y="4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1" y="5"/>
                </a:cxn>
                <a:cxn ang="0">
                  <a:pos x="2" y="0"/>
                </a:cxn>
              </a:cxnLst>
              <a:rect l="txL" t="txT" r="txR" b="txB"/>
              <a:pathLst>
                <a:path w="131" h="123">
                  <a:moveTo>
                    <a:pt x="104" y="0"/>
                  </a:moveTo>
                  <a:lnTo>
                    <a:pt x="70" y="73"/>
                  </a:lnTo>
                  <a:lnTo>
                    <a:pt x="0" y="97"/>
                  </a:lnTo>
                  <a:lnTo>
                    <a:pt x="9" y="122"/>
                  </a:lnTo>
                  <a:lnTo>
                    <a:pt x="90" y="92"/>
                  </a:lnTo>
                  <a:lnTo>
                    <a:pt x="130" y="5"/>
                  </a:lnTo>
                </a:path>
              </a:pathLst>
            </a:custGeom>
            <a:solidFill>
              <a:srgbClr val="BBE0E3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48" name="Oval 1566"/>
            <p:cNvSpPr/>
            <p:nvPr/>
          </p:nvSpPr>
          <p:spPr>
            <a:xfrm flipH="1">
              <a:off x="591" y="2832"/>
              <a:ext cx="7" cy="12"/>
            </a:xfrm>
            <a:prstGeom prst="ellipse">
              <a:avLst/>
            </a:pr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 anchorCtr="0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49" name="Oval 1567"/>
            <p:cNvSpPr/>
            <p:nvPr/>
          </p:nvSpPr>
          <p:spPr>
            <a:xfrm flipH="1">
              <a:off x="601" y="2854"/>
              <a:ext cx="6" cy="11"/>
            </a:xfrm>
            <a:prstGeom prst="ellipse">
              <a:avLst/>
            </a:pr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 anchorCtr="0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50" name="Rectangle 1568"/>
            <p:cNvSpPr/>
            <p:nvPr/>
          </p:nvSpPr>
          <p:spPr>
            <a:xfrm flipH="1">
              <a:off x="620" y="2865"/>
              <a:ext cx="31" cy="11"/>
            </a:xfrm>
            <a:prstGeom prst="rect">
              <a:avLst/>
            </a:prstGeom>
            <a:solidFill>
              <a:srgbClr val="EAEAEA"/>
            </a:solidFill>
            <a:ln w="127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51" name="Rectangle 1569"/>
            <p:cNvSpPr/>
            <p:nvPr/>
          </p:nvSpPr>
          <p:spPr>
            <a:xfrm flipH="1">
              <a:off x="620" y="2953"/>
              <a:ext cx="31" cy="10"/>
            </a:xfrm>
            <a:prstGeom prst="rect">
              <a:avLst/>
            </a:prstGeom>
            <a:solidFill>
              <a:srgbClr val="EAEAEA"/>
            </a:solidFill>
            <a:ln w="127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52" name="Line 1570"/>
            <p:cNvSpPr/>
            <p:nvPr/>
          </p:nvSpPr>
          <p:spPr>
            <a:xfrm>
              <a:off x="636" y="2907"/>
              <a:ext cx="0" cy="57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153" name="Line 1571"/>
            <p:cNvSpPr/>
            <p:nvPr/>
          </p:nvSpPr>
          <p:spPr>
            <a:xfrm>
              <a:off x="662" y="2970"/>
              <a:ext cx="59" cy="0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1154" name="Group 1572"/>
            <p:cNvGrpSpPr/>
            <p:nvPr/>
          </p:nvGrpSpPr>
          <p:grpSpPr>
            <a:xfrm>
              <a:off x="960" y="2846"/>
              <a:ext cx="190" cy="154"/>
              <a:chOff x="1167" y="1526"/>
              <a:chExt cx="148" cy="213"/>
            </a:xfrm>
          </p:grpSpPr>
          <p:sp>
            <p:nvSpPr>
              <p:cNvPr id="1156" name="Line 1573"/>
              <p:cNvSpPr>
                <a:spLocks noChangeAspect="1"/>
              </p:cNvSpPr>
              <p:nvPr/>
            </p:nvSpPr>
            <p:spPr>
              <a:xfrm flipH="1">
                <a:off x="1167" y="1694"/>
                <a:ext cx="144" cy="0"/>
              </a:xfrm>
              <a:prstGeom prst="line">
                <a:avLst/>
              </a:prstGeom>
              <a:ln w="50800" cap="flat" cmpd="sng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1157" name="Oval 1574"/>
              <p:cNvSpPr>
                <a:spLocks noChangeAspect="1"/>
              </p:cNvSpPr>
              <p:nvPr/>
            </p:nvSpPr>
            <p:spPr>
              <a:xfrm flipH="1">
                <a:off x="1276" y="1683"/>
                <a:ext cx="35" cy="56"/>
              </a:xfrm>
              <a:prstGeom prst="ellipse">
                <a:avLst/>
              </a:prstGeom>
              <a:solidFill>
                <a:schemeClr val="tx1"/>
              </a:solidFill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58" name="Oval 1575"/>
              <p:cNvSpPr>
                <a:spLocks noChangeAspect="1"/>
              </p:cNvSpPr>
              <p:nvPr/>
            </p:nvSpPr>
            <p:spPr>
              <a:xfrm flipH="1">
                <a:off x="1179" y="1683"/>
                <a:ext cx="35" cy="56"/>
              </a:xfrm>
              <a:prstGeom prst="ellipse">
                <a:avLst/>
              </a:prstGeom>
              <a:solidFill>
                <a:schemeClr val="tx1"/>
              </a:solidFill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1159" name="Group 1576"/>
              <p:cNvGrpSpPr>
                <a:grpSpLocks noChangeAspect="1"/>
              </p:cNvGrpSpPr>
              <p:nvPr/>
            </p:nvGrpSpPr>
            <p:grpSpPr>
              <a:xfrm flipH="1">
                <a:off x="1184" y="1631"/>
                <a:ext cx="120" cy="58"/>
                <a:chOff x="2692" y="1378"/>
                <a:chExt cx="401" cy="120"/>
              </a:xfrm>
            </p:grpSpPr>
            <p:grpSp>
              <p:nvGrpSpPr>
                <p:cNvPr id="1177" name="Group 1577"/>
                <p:cNvGrpSpPr>
                  <a:grpSpLocks noChangeAspect="1"/>
                </p:cNvGrpSpPr>
                <p:nvPr/>
              </p:nvGrpSpPr>
              <p:grpSpPr>
                <a:xfrm>
                  <a:off x="2692" y="1378"/>
                  <a:ext cx="134" cy="120"/>
                  <a:chOff x="2692" y="1378"/>
                  <a:chExt cx="134" cy="120"/>
                </a:xfrm>
              </p:grpSpPr>
              <p:sp>
                <p:nvSpPr>
                  <p:cNvPr id="1186" name="Rectangle 1578"/>
                  <p:cNvSpPr>
                    <a:spLocks noChangeAspect="1"/>
                  </p:cNvSpPr>
                  <p:nvPr/>
                </p:nvSpPr>
                <p:spPr>
                  <a:xfrm>
                    <a:off x="2693" y="1379"/>
                    <a:ext cx="132" cy="118"/>
                  </a:xfrm>
                  <a:prstGeom prst="rect">
                    <a:avLst/>
                  </a:prstGeom>
                  <a:solidFill>
                    <a:srgbClr val="C0C0C0"/>
                  </a:solidFill>
                  <a:ln w="12700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wrap="none" anchor="ctr" anchorCtr="0"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187" name="Line 1579"/>
                  <p:cNvSpPr>
                    <a:spLocks noChangeAspect="1"/>
                  </p:cNvSpPr>
                  <p:nvPr/>
                </p:nvSpPr>
                <p:spPr>
                  <a:xfrm flipV="1">
                    <a:off x="2693" y="1379"/>
                    <a:ext cx="133" cy="119"/>
                  </a:xfrm>
                  <a:prstGeom prst="line">
                    <a:avLst/>
                  </a:prstGeom>
                  <a:ln w="12700" cap="flat" cmpd="sng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  <p:sp>
                <p:nvSpPr>
                  <p:cNvPr id="1188" name="Line 1580"/>
                  <p:cNvSpPr>
                    <a:spLocks noChangeAspect="1"/>
                  </p:cNvSpPr>
                  <p:nvPr/>
                </p:nvSpPr>
                <p:spPr>
                  <a:xfrm flipH="1" flipV="1">
                    <a:off x="2692" y="1378"/>
                    <a:ext cx="130" cy="116"/>
                  </a:xfrm>
                  <a:prstGeom prst="line">
                    <a:avLst/>
                  </a:prstGeom>
                  <a:ln w="12700" cap="flat" cmpd="sng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1178" name="Group 1581"/>
                <p:cNvGrpSpPr>
                  <a:grpSpLocks noChangeAspect="1"/>
                </p:cNvGrpSpPr>
                <p:nvPr/>
              </p:nvGrpSpPr>
              <p:grpSpPr>
                <a:xfrm>
                  <a:off x="2826" y="1378"/>
                  <a:ext cx="132" cy="120"/>
                  <a:chOff x="2826" y="1378"/>
                  <a:chExt cx="132" cy="120"/>
                </a:xfrm>
              </p:grpSpPr>
              <p:sp>
                <p:nvSpPr>
                  <p:cNvPr id="1183" name="Rectangle 1582"/>
                  <p:cNvSpPr>
                    <a:spLocks noChangeAspect="1"/>
                  </p:cNvSpPr>
                  <p:nvPr/>
                </p:nvSpPr>
                <p:spPr>
                  <a:xfrm>
                    <a:off x="2827" y="1379"/>
                    <a:ext cx="131" cy="118"/>
                  </a:xfrm>
                  <a:prstGeom prst="rect">
                    <a:avLst/>
                  </a:prstGeom>
                  <a:solidFill>
                    <a:srgbClr val="C0C0C0"/>
                  </a:solidFill>
                  <a:ln w="12700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wrap="none" anchor="ctr" anchorCtr="0"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184" name="Line 1583"/>
                  <p:cNvSpPr>
                    <a:spLocks noChangeAspect="1"/>
                  </p:cNvSpPr>
                  <p:nvPr/>
                </p:nvSpPr>
                <p:spPr>
                  <a:xfrm flipV="1">
                    <a:off x="2826" y="1379"/>
                    <a:ext cx="132" cy="119"/>
                  </a:xfrm>
                  <a:prstGeom prst="line">
                    <a:avLst/>
                  </a:prstGeom>
                  <a:ln w="12700" cap="flat" cmpd="sng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  <p:sp>
                <p:nvSpPr>
                  <p:cNvPr id="1185" name="Line 1584"/>
                  <p:cNvSpPr>
                    <a:spLocks noChangeAspect="1"/>
                  </p:cNvSpPr>
                  <p:nvPr/>
                </p:nvSpPr>
                <p:spPr>
                  <a:xfrm flipH="1" flipV="1">
                    <a:off x="2827" y="1378"/>
                    <a:ext cx="129" cy="116"/>
                  </a:xfrm>
                  <a:prstGeom prst="line">
                    <a:avLst/>
                  </a:prstGeom>
                  <a:ln w="12700" cap="flat" cmpd="sng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1179" name="Group 1585"/>
                <p:cNvGrpSpPr>
                  <a:grpSpLocks noChangeAspect="1"/>
                </p:cNvGrpSpPr>
                <p:nvPr/>
              </p:nvGrpSpPr>
              <p:grpSpPr>
                <a:xfrm>
                  <a:off x="2959" y="1378"/>
                  <a:ext cx="134" cy="120"/>
                  <a:chOff x="2959" y="1378"/>
                  <a:chExt cx="134" cy="120"/>
                </a:xfrm>
              </p:grpSpPr>
              <p:sp>
                <p:nvSpPr>
                  <p:cNvPr id="1180" name="Rectangle 1586"/>
                  <p:cNvSpPr>
                    <a:spLocks noChangeAspect="1"/>
                  </p:cNvSpPr>
                  <p:nvPr/>
                </p:nvSpPr>
                <p:spPr>
                  <a:xfrm>
                    <a:off x="2960" y="1379"/>
                    <a:ext cx="132" cy="118"/>
                  </a:xfrm>
                  <a:prstGeom prst="rect">
                    <a:avLst/>
                  </a:prstGeom>
                  <a:solidFill>
                    <a:srgbClr val="C0C0C0"/>
                  </a:solidFill>
                  <a:ln w="12700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wrap="none" anchor="ctr" anchorCtr="0"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181" name="Line 1587"/>
                  <p:cNvSpPr>
                    <a:spLocks noChangeAspect="1"/>
                  </p:cNvSpPr>
                  <p:nvPr/>
                </p:nvSpPr>
                <p:spPr>
                  <a:xfrm flipV="1">
                    <a:off x="2960" y="1379"/>
                    <a:ext cx="133" cy="119"/>
                  </a:xfrm>
                  <a:prstGeom prst="line">
                    <a:avLst/>
                  </a:prstGeom>
                  <a:ln w="12700" cap="flat" cmpd="sng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  <p:sp>
                <p:nvSpPr>
                  <p:cNvPr id="1182" name="Line 1588"/>
                  <p:cNvSpPr>
                    <a:spLocks noChangeAspect="1"/>
                  </p:cNvSpPr>
                  <p:nvPr/>
                </p:nvSpPr>
                <p:spPr>
                  <a:xfrm flipH="1" flipV="1">
                    <a:off x="2959" y="1378"/>
                    <a:ext cx="130" cy="116"/>
                  </a:xfrm>
                  <a:prstGeom prst="line">
                    <a:avLst/>
                  </a:prstGeom>
                  <a:ln w="12700" cap="flat" cmpd="sng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</p:grpSp>
          </p:grpSp>
          <p:cxnSp>
            <p:nvCxnSpPr>
              <p:cNvPr id="1160" name="AutoShape 1589"/>
              <p:cNvCxnSpPr/>
              <p:nvPr/>
            </p:nvCxnSpPr>
            <p:spPr>
              <a:xfrm>
                <a:off x="1315" y="1529"/>
                <a:ext cx="0" cy="169"/>
              </a:xfrm>
              <a:prstGeom prst="straightConnector1">
                <a:avLst/>
              </a:prstGeom>
              <a:ln w="50800" cap="flat" cmpd="sng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</p:cxnSp>
          <p:cxnSp>
            <p:nvCxnSpPr>
              <p:cNvPr id="1161" name="AutoShape 1590"/>
              <p:cNvCxnSpPr/>
              <p:nvPr/>
            </p:nvCxnSpPr>
            <p:spPr>
              <a:xfrm>
                <a:off x="1167" y="1529"/>
                <a:ext cx="0" cy="169"/>
              </a:xfrm>
              <a:prstGeom prst="straightConnector1">
                <a:avLst/>
              </a:prstGeom>
              <a:ln w="50800" cap="flat" cmpd="sng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</p:cxnSp>
          <p:sp>
            <p:nvSpPr>
              <p:cNvPr id="1162" name="Line 1591"/>
              <p:cNvSpPr>
                <a:spLocks noChangeAspect="1"/>
              </p:cNvSpPr>
              <p:nvPr/>
            </p:nvSpPr>
            <p:spPr>
              <a:xfrm flipH="1">
                <a:off x="1167" y="1526"/>
                <a:ext cx="144" cy="0"/>
              </a:xfrm>
              <a:prstGeom prst="line">
                <a:avLst/>
              </a:prstGeom>
              <a:ln w="50800" cap="flat" cmpd="sng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</p:sp>
          <p:grpSp>
            <p:nvGrpSpPr>
              <p:cNvPr id="1163" name="Group 1592"/>
              <p:cNvGrpSpPr>
                <a:grpSpLocks noChangeAspect="1"/>
              </p:cNvGrpSpPr>
              <p:nvPr/>
            </p:nvGrpSpPr>
            <p:grpSpPr>
              <a:xfrm flipH="1">
                <a:off x="1180" y="1562"/>
                <a:ext cx="121" cy="58"/>
                <a:chOff x="2692" y="1378"/>
                <a:chExt cx="401" cy="120"/>
              </a:xfrm>
            </p:grpSpPr>
            <p:grpSp>
              <p:nvGrpSpPr>
                <p:cNvPr id="1165" name="Group 1593"/>
                <p:cNvGrpSpPr>
                  <a:grpSpLocks noChangeAspect="1"/>
                </p:cNvGrpSpPr>
                <p:nvPr/>
              </p:nvGrpSpPr>
              <p:grpSpPr>
                <a:xfrm>
                  <a:off x="2692" y="1378"/>
                  <a:ext cx="134" cy="120"/>
                  <a:chOff x="2692" y="1378"/>
                  <a:chExt cx="134" cy="120"/>
                </a:xfrm>
              </p:grpSpPr>
              <p:sp>
                <p:nvSpPr>
                  <p:cNvPr id="1174" name="Rectangle 1594"/>
                  <p:cNvSpPr>
                    <a:spLocks noChangeAspect="1"/>
                  </p:cNvSpPr>
                  <p:nvPr/>
                </p:nvSpPr>
                <p:spPr>
                  <a:xfrm>
                    <a:off x="2693" y="1379"/>
                    <a:ext cx="132" cy="118"/>
                  </a:xfrm>
                  <a:prstGeom prst="rect">
                    <a:avLst/>
                  </a:prstGeom>
                  <a:solidFill>
                    <a:srgbClr val="C0C0C0"/>
                  </a:solidFill>
                  <a:ln w="12700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wrap="none" anchor="ctr" anchorCtr="0"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175" name="Line 1595"/>
                  <p:cNvSpPr>
                    <a:spLocks noChangeAspect="1"/>
                  </p:cNvSpPr>
                  <p:nvPr/>
                </p:nvSpPr>
                <p:spPr>
                  <a:xfrm flipV="1">
                    <a:off x="2693" y="1379"/>
                    <a:ext cx="133" cy="119"/>
                  </a:xfrm>
                  <a:prstGeom prst="line">
                    <a:avLst/>
                  </a:prstGeom>
                  <a:ln w="12700" cap="flat" cmpd="sng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  <p:sp>
                <p:nvSpPr>
                  <p:cNvPr id="1176" name="Line 1596"/>
                  <p:cNvSpPr>
                    <a:spLocks noChangeAspect="1"/>
                  </p:cNvSpPr>
                  <p:nvPr/>
                </p:nvSpPr>
                <p:spPr>
                  <a:xfrm flipH="1" flipV="1">
                    <a:off x="2692" y="1378"/>
                    <a:ext cx="130" cy="116"/>
                  </a:xfrm>
                  <a:prstGeom prst="line">
                    <a:avLst/>
                  </a:prstGeom>
                  <a:ln w="12700" cap="flat" cmpd="sng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1166" name="Group 1597"/>
                <p:cNvGrpSpPr>
                  <a:grpSpLocks noChangeAspect="1"/>
                </p:cNvGrpSpPr>
                <p:nvPr/>
              </p:nvGrpSpPr>
              <p:grpSpPr>
                <a:xfrm>
                  <a:off x="2826" y="1378"/>
                  <a:ext cx="132" cy="120"/>
                  <a:chOff x="2826" y="1378"/>
                  <a:chExt cx="132" cy="120"/>
                </a:xfrm>
              </p:grpSpPr>
              <p:sp>
                <p:nvSpPr>
                  <p:cNvPr id="1171" name="Rectangle 1598"/>
                  <p:cNvSpPr>
                    <a:spLocks noChangeAspect="1"/>
                  </p:cNvSpPr>
                  <p:nvPr/>
                </p:nvSpPr>
                <p:spPr>
                  <a:xfrm>
                    <a:off x="2827" y="1379"/>
                    <a:ext cx="131" cy="118"/>
                  </a:xfrm>
                  <a:prstGeom prst="rect">
                    <a:avLst/>
                  </a:prstGeom>
                  <a:solidFill>
                    <a:srgbClr val="C0C0C0"/>
                  </a:solidFill>
                  <a:ln w="12700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wrap="none" anchor="ctr" anchorCtr="0"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172" name="Line 1599"/>
                  <p:cNvSpPr>
                    <a:spLocks noChangeAspect="1"/>
                  </p:cNvSpPr>
                  <p:nvPr/>
                </p:nvSpPr>
                <p:spPr>
                  <a:xfrm flipV="1">
                    <a:off x="2826" y="1379"/>
                    <a:ext cx="132" cy="119"/>
                  </a:xfrm>
                  <a:prstGeom prst="line">
                    <a:avLst/>
                  </a:prstGeom>
                  <a:ln w="12700" cap="flat" cmpd="sng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  <p:sp>
                <p:nvSpPr>
                  <p:cNvPr id="1173" name="Line 1600"/>
                  <p:cNvSpPr>
                    <a:spLocks noChangeAspect="1"/>
                  </p:cNvSpPr>
                  <p:nvPr/>
                </p:nvSpPr>
                <p:spPr>
                  <a:xfrm flipH="1" flipV="1">
                    <a:off x="2827" y="1378"/>
                    <a:ext cx="129" cy="116"/>
                  </a:xfrm>
                  <a:prstGeom prst="line">
                    <a:avLst/>
                  </a:prstGeom>
                  <a:ln w="12700" cap="flat" cmpd="sng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1167" name="Group 1601"/>
                <p:cNvGrpSpPr>
                  <a:grpSpLocks noChangeAspect="1"/>
                </p:cNvGrpSpPr>
                <p:nvPr/>
              </p:nvGrpSpPr>
              <p:grpSpPr>
                <a:xfrm>
                  <a:off x="2959" y="1378"/>
                  <a:ext cx="134" cy="120"/>
                  <a:chOff x="2959" y="1378"/>
                  <a:chExt cx="134" cy="120"/>
                </a:xfrm>
              </p:grpSpPr>
              <p:sp>
                <p:nvSpPr>
                  <p:cNvPr id="1168" name="Rectangle 1602"/>
                  <p:cNvSpPr>
                    <a:spLocks noChangeAspect="1"/>
                  </p:cNvSpPr>
                  <p:nvPr/>
                </p:nvSpPr>
                <p:spPr>
                  <a:xfrm>
                    <a:off x="2960" y="1379"/>
                    <a:ext cx="132" cy="118"/>
                  </a:xfrm>
                  <a:prstGeom prst="rect">
                    <a:avLst/>
                  </a:prstGeom>
                  <a:solidFill>
                    <a:srgbClr val="C0C0C0"/>
                  </a:solidFill>
                  <a:ln w="12700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wrap="none" anchor="ctr" anchorCtr="0"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169" name="Line 1603"/>
                  <p:cNvSpPr>
                    <a:spLocks noChangeAspect="1"/>
                  </p:cNvSpPr>
                  <p:nvPr/>
                </p:nvSpPr>
                <p:spPr>
                  <a:xfrm flipV="1">
                    <a:off x="2960" y="1379"/>
                    <a:ext cx="133" cy="119"/>
                  </a:xfrm>
                  <a:prstGeom prst="line">
                    <a:avLst/>
                  </a:prstGeom>
                  <a:ln w="12700" cap="flat" cmpd="sng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  <p:sp>
                <p:nvSpPr>
                  <p:cNvPr id="1170" name="Line 1604"/>
                  <p:cNvSpPr>
                    <a:spLocks noChangeAspect="1"/>
                  </p:cNvSpPr>
                  <p:nvPr/>
                </p:nvSpPr>
                <p:spPr>
                  <a:xfrm flipH="1" flipV="1">
                    <a:off x="2959" y="1378"/>
                    <a:ext cx="130" cy="116"/>
                  </a:xfrm>
                  <a:prstGeom prst="line">
                    <a:avLst/>
                  </a:prstGeom>
                  <a:ln w="12700" cap="flat" cmpd="sng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</p:grpSp>
          </p:grpSp>
          <p:sp>
            <p:nvSpPr>
              <p:cNvPr id="1164" name="Line 1605"/>
              <p:cNvSpPr>
                <a:spLocks noChangeAspect="1"/>
              </p:cNvSpPr>
              <p:nvPr/>
            </p:nvSpPr>
            <p:spPr>
              <a:xfrm flipH="1">
                <a:off x="1167" y="1620"/>
                <a:ext cx="144" cy="0"/>
              </a:xfrm>
              <a:prstGeom prst="line">
                <a:avLst/>
              </a:prstGeom>
              <a:ln w="50800" cap="flat" cmpd="sng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</p:sp>
        </p:grpSp>
        <p:sp>
          <p:nvSpPr>
            <p:cNvPr id="1155" name="Line 1606"/>
            <p:cNvSpPr/>
            <p:nvPr/>
          </p:nvSpPr>
          <p:spPr>
            <a:xfrm>
              <a:off x="909" y="2970"/>
              <a:ext cx="58" cy="0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1066" name="Text Box 668"/>
          <p:cNvSpPr txBox="1"/>
          <p:nvPr/>
        </p:nvSpPr>
        <p:spPr>
          <a:xfrm>
            <a:off x="7321550" y="4672013"/>
            <a:ext cx="1327150" cy="1524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en-US" altLang="zh-CN" sz="1000" dirty="0">
                <a:latin typeface="Arial" panose="020B0604020202020204" pitchFamily="34" charset="0"/>
              </a:rPr>
              <a:t>FJDA Production Buffer</a:t>
            </a:r>
            <a:endParaRPr lang="en-US" altLang="zh-CN" sz="1000" dirty="0">
              <a:latin typeface="Arial" panose="020B0604020202020204" pitchFamily="34" charset="0"/>
            </a:endParaRPr>
          </a:p>
        </p:txBody>
      </p:sp>
      <p:pic>
        <p:nvPicPr>
          <p:cNvPr id="1067" name="Picture 1613" descr="u=1876213319,3550315150&amp;fm=0&amp;gp=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 rot="-2562913" flipH="1">
            <a:off x="4770438" y="4454525"/>
            <a:ext cx="1333500" cy="828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68" name="Text Box 1614"/>
          <p:cNvSpPr txBox="1"/>
          <p:nvPr/>
        </p:nvSpPr>
        <p:spPr>
          <a:xfrm>
            <a:off x="2716213" y="5476875"/>
            <a:ext cx="223837" cy="1524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spcBef>
                <a:spcPct val="50000"/>
              </a:spcBef>
            </a:pPr>
            <a:r>
              <a:rPr lang="en-US" altLang="zh-CN" sz="1000" dirty="0">
                <a:latin typeface="Arial" panose="020B0604020202020204" pitchFamily="34" charset="0"/>
              </a:rPr>
              <a:t>Sea</a:t>
            </a:r>
            <a:endParaRPr lang="en-US" altLang="zh-CN" sz="1000" dirty="0">
              <a:latin typeface="Arial" panose="020B0604020202020204" pitchFamily="34" charset="0"/>
            </a:endParaRPr>
          </a:p>
        </p:txBody>
      </p:sp>
      <p:sp>
        <p:nvSpPr>
          <p:cNvPr id="1069" name="Text Box 1615"/>
          <p:cNvSpPr txBox="1"/>
          <p:nvPr/>
        </p:nvSpPr>
        <p:spPr>
          <a:xfrm>
            <a:off x="3813175" y="5397500"/>
            <a:ext cx="381000" cy="1524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spcBef>
                <a:spcPct val="50000"/>
              </a:spcBef>
            </a:pPr>
            <a:r>
              <a:rPr lang="en-US" altLang="zh-CN" sz="1000" dirty="0">
                <a:latin typeface="Arial" panose="020B0604020202020204" pitchFamily="34" charset="0"/>
              </a:rPr>
              <a:t>Trolley</a:t>
            </a:r>
            <a:endParaRPr lang="en-US" altLang="zh-CN" sz="1000" dirty="0">
              <a:latin typeface="Arial" panose="020B0604020202020204" pitchFamily="34" charset="0"/>
            </a:endParaRPr>
          </a:p>
        </p:txBody>
      </p:sp>
      <p:sp>
        <p:nvSpPr>
          <p:cNvPr id="1070" name="Text Box 1616"/>
          <p:cNvSpPr txBox="1"/>
          <p:nvPr/>
        </p:nvSpPr>
        <p:spPr>
          <a:xfrm>
            <a:off x="5387975" y="5087938"/>
            <a:ext cx="288925" cy="1524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spcBef>
                <a:spcPct val="50000"/>
              </a:spcBef>
            </a:pPr>
            <a:r>
              <a:rPr lang="en-US" altLang="zh-CN" sz="1000" dirty="0">
                <a:latin typeface="Arial" panose="020B0604020202020204" pitchFamily="34" charset="0"/>
              </a:rPr>
              <a:t>Train</a:t>
            </a:r>
            <a:endParaRPr lang="en-US" altLang="zh-CN" sz="1000" dirty="0">
              <a:latin typeface="Arial" panose="020B0604020202020204" pitchFamily="34" charset="0"/>
            </a:endParaRPr>
          </a:p>
        </p:txBody>
      </p:sp>
      <p:grpSp>
        <p:nvGrpSpPr>
          <p:cNvPr id="1071" name="Group 477"/>
          <p:cNvGrpSpPr/>
          <p:nvPr/>
        </p:nvGrpSpPr>
        <p:grpSpPr>
          <a:xfrm>
            <a:off x="3598863" y="963613"/>
            <a:ext cx="830262" cy="258762"/>
            <a:chOff x="2256" y="1574"/>
            <a:chExt cx="1296" cy="442"/>
          </a:xfrm>
        </p:grpSpPr>
        <p:sp>
          <p:nvSpPr>
            <p:cNvPr id="1119" name="Rectangle 478"/>
            <p:cNvSpPr/>
            <p:nvPr/>
          </p:nvSpPr>
          <p:spPr>
            <a:xfrm flipH="1">
              <a:off x="2256" y="1574"/>
              <a:ext cx="1035" cy="276"/>
            </a:xfrm>
            <a:prstGeom prst="rect">
              <a:avLst/>
            </a:prstGeom>
            <a:solidFill>
              <a:srgbClr val="EAEAEA"/>
            </a:solidFill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20" name="Rectangle 479"/>
            <p:cNvSpPr/>
            <p:nvPr/>
          </p:nvSpPr>
          <p:spPr>
            <a:xfrm>
              <a:off x="2256" y="1803"/>
              <a:ext cx="1035" cy="103"/>
            </a:xfrm>
            <a:prstGeom prst="rect">
              <a:avLst/>
            </a:prstGeom>
            <a:solidFill>
              <a:srgbClr val="C0C0C0"/>
            </a:solidFill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1121" name="Group 480"/>
            <p:cNvGrpSpPr/>
            <p:nvPr/>
          </p:nvGrpSpPr>
          <p:grpSpPr>
            <a:xfrm>
              <a:off x="2308" y="1890"/>
              <a:ext cx="116" cy="126"/>
              <a:chOff x="2352" y="1944"/>
              <a:chExt cx="96" cy="96"/>
            </a:xfrm>
          </p:grpSpPr>
          <p:sp>
            <p:nvSpPr>
              <p:cNvPr id="1134" name="Oval 481"/>
              <p:cNvSpPr/>
              <p:nvPr/>
            </p:nvSpPr>
            <p:spPr>
              <a:xfrm>
                <a:off x="2352" y="194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35" name="Oval 482"/>
              <p:cNvSpPr/>
              <p:nvPr/>
            </p:nvSpPr>
            <p:spPr>
              <a:xfrm>
                <a:off x="2376" y="196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22" name="Group 483"/>
            <p:cNvGrpSpPr/>
            <p:nvPr/>
          </p:nvGrpSpPr>
          <p:grpSpPr>
            <a:xfrm>
              <a:off x="2463" y="1890"/>
              <a:ext cx="116" cy="126"/>
              <a:chOff x="2352" y="1944"/>
              <a:chExt cx="96" cy="96"/>
            </a:xfrm>
          </p:grpSpPr>
          <p:sp>
            <p:nvSpPr>
              <p:cNvPr id="1132" name="Oval 484"/>
              <p:cNvSpPr/>
              <p:nvPr/>
            </p:nvSpPr>
            <p:spPr>
              <a:xfrm>
                <a:off x="2352" y="194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33" name="Oval 485"/>
              <p:cNvSpPr/>
              <p:nvPr/>
            </p:nvSpPr>
            <p:spPr>
              <a:xfrm>
                <a:off x="2376" y="196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123" name="AutoShape 486"/>
            <p:cNvSpPr/>
            <p:nvPr/>
          </p:nvSpPr>
          <p:spPr>
            <a:xfrm rot="5400000">
              <a:off x="3320" y="1690"/>
              <a:ext cx="238" cy="221"/>
            </a:xfrm>
            <a:prstGeom prst="flowChartManualInput">
              <a:avLst/>
            </a:prstGeom>
            <a:solidFill>
              <a:schemeClr val="accent1"/>
            </a:solidFill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vert="eaVert" wrap="none" anchor="ctr" anchorCtr="0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24" name="Rectangle 487"/>
            <p:cNvSpPr/>
            <p:nvPr/>
          </p:nvSpPr>
          <p:spPr>
            <a:xfrm>
              <a:off x="3331" y="1786"/>
              <a:ext cx="214" cy="132"/>
            </a:xfrm>
            <a:prstGeom prst="rect">
              <a:avLst/>
            </a:prstGeom>
            <a:solidFill>
              <a:srgbClr val="C0C0C0"/>
            </a:solidFill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25" name="Rectangle 488"/>
            <p:cNvSpPr/>
            <p:nvPr/>
          </p:nvSpPr>
          <p:spPr>
            <a:xfrm>
              <a:off x="2971" y="1918"/>
              <a:ext cx="581" cy="47"/>
            </a:xfrm>
            <a:prstGeom prst="rect">
              <a:avLst/>
            </a:prstGeom>
            <a:solidFill>
              <a:srgbClr val="969696"/>
            </a:solidFill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1126" name="Group 489"/>
            <p:cNvGrpSpPr/>
            <p:nvPr/>
          </p:nvGrpSpPr>
          <p:grpSpPr>
            <a:xfrm>
              <a:off x="3360" y="1890"/>
              <a:ext cx="116" cy="126"/>
              <a:chOff x="2352" y="1944"/>
              <a:chExt cx="96" cy="96"/>
            </a:xfrm>
          </p:grpSpPr>
          <p:sp>
            <p:nvSpPr>
              <p:cNvPr id="1130" name="Oval 490"/>
              <p:cNvSpPr/>
              <p:nvPr/>
            </p:nvSpPr>
            <p:spPr>
              <a:xfrm>
                <a:off x="2352" y="194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31" name="Oval 491"/>
              <p:cNvSpPr/>
              <p:nvPr/>
            </p:nvSpPr>
            <p:spPr>
              <a:xfrm>
                <a:off x="2376" y="196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27" name="Group 492"/>
            <p:cNvGrpSpPr/>
            <p:nvPr/>
          </p:nvGrpSpPr>
          <p:grpSpPr>
            <a:xfrm>
              <a:off x="3024" y="1890"/>
              <a:ext cx="116" cy="126"/>
              <a:chOff x="2352" y="1944"/>
              <a:chExt cx="96" cy="96"/>
            </a:xfrm>
          </p:grpSpPr>
          <p:sp>
            <p:nvSpPr>
              <p:cNvPr id="1128" name="Oval 493"/>
              <p:cNvSpPr/>
              <p:nvPr/>
            </p:nvSpPr>
            <p:spPr>
              <a:xfrm>
                <a:off x="2352" y="194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29" name="Oval 494"/>
              <p:cNvSpPr/>
              <p:nvPr/>
            </p:nvSpPr>
            <p:spPr>
              <a:xfrm>
                <a:off x="2376" y="196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1072" name="AutoShape 1639"/>
          <p:cNvSpPr/>
          <p:nvPr/>
        </p:nvSpPr>
        <p:spPr>
          <a:xfrm>
            <a:off x="6756400" y="1752600"/>
            <a:ext cx="2339975" cy="525463"/>
          </a:xfrm>
          <a:prstGeom prst="wedgeRoundRectCallout">
            <a:avLst>
              <a:gd name="adj1" fmla="val 19741"/>
              <a:gd name="adj2" fmla="val 148491"/>
              <a:gd name="adj3" fmla="val 16667"/>
            </a:avLst>
          </a:prstGeom>
          <a:gradFill rotWithShape="1">
            <a:gsLst>
              <a:gs pos="0">
                <a:srgbClr val="F8F8F8"/>
              </a:gs>
              <a:gs pos="100000">
                <a:srgbClr val="A4A4A4"/>
              </a:gs>
            </a:gsLst>
            <a:lin ang="18900000" scaled="1"/>
            <a:tileRect/>
          </a:gradFill>
          <a:ln w="9525" cap="flat" cmpd="sng">
            <a:solidFill>
              <a:srgbClr val="96969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5720" tIns="46800" rIns="45720" bIns="46800" anchor="ctr" anchorCtr="0"/>
          <a:p>
            <a:pPr algn="ctr"/>
            <a:r>
              <a:rPr lang="en-US" altLang="zh-CN" sz="1000" dirty="0">
                <a:latin typeface="Arial" panose="020B0604020202020204" pitchFamily="34" charset="0"/>
              </a:rPr>
              <a:t>FJDA already have warehouse inside and will certain safety stock for each part base on the lead time.</a:t>
            </a:r>
            <a:endParaRPr lang="en-US" altLang="zh-CN" sz="1000" dirty="0">
              <a:latin typeface="Arial" panose="020B0604020202020204" pitchFamily="34" charset="0"/>
            </a:endParaRPr>
          </a:p>
        </p:txBody>
      </p:sp>
      <p:grpSp>
        <p:nvGrpSpPr>
          <p:cNvPr id="1073" name="Group 477"/>
          <p:cNvGrpSpPr/>
          <p:nvPr/>
        </p:nvGrpSpPr>
        <p:grpSpPr>
          <a:xfrm>
            <a:off x="2416175" y="1797050"/>
            <a:ext cx="830263" cy="258763"/>
            <a:chOff x="2256" y="1574"/>
            <a:chExt cx="1296" cy="442"/>
          </a:xfrm>
        </p:grpSpPr>
        <p:sp>
          <p:nvSpPr>
            <p:cNvPr id="1102" name="Rectangle 478"/>
            <p:cNvSpPr/>
            <p:nvPr/>
          </p:nvSpPr>
          <p:spPr>
            <a:xfrm flipH="1">
              <a:off x="2256" y="1574"/>
              <a:ext cx="1035" cy="276"/>
            </a:xfrm>
            <a:prstGeom prst="rect">
              <a:avLst/>
            </a:prstGeom>
            <a:solidFill>
              <a:srgbClr val="EAEAEA"/>
            </a:solidFill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03" name="Rectangle 479"/>
            <p:cNvSpPr/>
            <p:nvPr/>
          </p:nvSpPr>
          <p:spPr>
            <a:xfrm>
              <a:off x="2256" y="1803"/>
              <a:ext cx="1035" cy="103"/>
            </a:xfrm>
            <a:prstGeom prst="rect">
              <a:avLst/>
            </a:prstGeom>
            <a:solidFill>
              <a:srgbClr val="C0C0C0"/>
            </a:solidFill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1104" name="Group 480"/>
            <p:cNvGrpSpPr/>
            <p:nvPr/>
          </p:nvGrpSpPr>
          <p:grpSpPr>
            <a:xfrm>
              <a:off x="2308" y="1890"/>
              <a:ext cx="116" cy="126"/>
              <a:chOff x="2352" y="1944"/>
              <a:chExt cx="96" cy="96"/>
            </a:xfrm>
          </p:grpSpPr>
          <p:sp>
            <p:nvSpPr>
              <p:cNvPr id="1117" name="Oval 481"/>
              <p:cNvSpPr/>
              <p:nvPr/>
            </p:nvSpPr>
            <p:spPr>
              <a:xfrm>
                <a:off x="2352" y="194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18" name="Oval 482"/>
              <p:cNvSpPr/>
              <p:nvPr/>
            </p:nvSpPr>
            <p:spPr>
              <a:xfrm>
                <a:off x="2376" y="196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05" name="Group 483"/>
            <p:cNvGrpSpPr/>
            <p:nvPr/>
          </p:nvGrpSpPr>
          <p:grpSpPr>
            <a:xfrm>
              <a:off x="2463" y="1890"/>
              <a:ext cx="116" cy="126"/>
              <a:chOff x="2352" y="1944"/>
              <a:chExt cx="96" cy="96"/>
            </a:xfrm>
          </p:grpSpPr>
          <p:sp>
            <p:nvSpPr>
              <p:cNvPr id="1115" name="Oval 484"/>
              <p:cNvSpPr/>
              <p:nvPr/>
            </p:nvSpPr>
            <p:spPr>
              <a:xfrm>
                <a:off x="2352" y="194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16" name="Oval 485"/>
              <p:cNvSpPr/>
              <p:nvPr/>
            </p:nvSpPr>
            <p:spPr>
              <a:xfrm>
                <a:off x="2376" y="196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106" name="AutoShape 486"/>
            <p:cNvSpPr/>
            <p:nvPr/>
          </p:nvSpPr>
          <p:spPr>
            <a:xfrm rot="5400000">
              <a:off x="3320" y="1690"/>
              <a:ext cx="238" cy="221"/>
            </a:xfrm>
            <a:prstGeom prst="flowChartManualInput">
              <a:avLst/>
            </a:prstGeom>
            <a:solidFill>
              <a:schemeClr val="accent1"/>
            </a:solidFill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vert="eaVert" wrap="none" anchor="ctr" anchorCtr="0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07" name="Rectangle 487"/>
            <p:cNvSpPr/>
            <p:nvPr/>
          </p:nvSpPr>
          <p:spPr>
            <a:xfrm>
              <a:off x="3331" y="1786"/>
              <a:ext cx="214" cy="132"/>
            </a:xfrm>
            <a:prstGeom prst="rect">
              <a:avLst/>
            </a:prstGeom>
            <a:solidFill>
              <a:srgbClr val="C0C0C0"/>
            </a:solidFill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08" name="Rectangle 488"/>
            <p:cNvSpPr/>
            <p:nvPr/>
          </p:nvSpPr>
          <p:spPr>
            <a:xfrm>
              <a:off x="2971" y="1918"/>
              <a:ext cx="581" cy="47"/>
            </a:xfrm>
            <a:prstGeom prst="rect">
              <a:avLst/>
            </a:prstGeom>
            <a:solidFill>
              <a:srgbClr val="969696"/>
            </a:solidFill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1109" name="Group 489"/>
            <p:cNvGrpSpPr/>
            <p:nvPr/>
          </p:nvGrpSpPr>
          <p:grpSpPr>
            <a:xfrm>
              <a:off x="3360" y="1890"/>
              <a:ext cx="116" cy="126"/>
              <a:chOff x="2352" y="1944"/>
              <a:chExt cx="96" cy="96"/>
            </a:xfrm>
          </p:grpSpPr>
          <p:sp>
            <p:nvSpPr>
              <p:cNvPr id="1113" name="Oval 490"/>
              <p:cNvSpPr/>
              <p:nvPr/>
            </p:nvSpPr>
            <p:spPr>
              <a:xfrm>
                <a:off x="2352" y="194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14" name="Oval 491"/>
              <p:cNvSpPr/>
              <p:nvPr/>
            </p:nvSpPr>
            <p:spPr>
              <a:xfrm>
                <a:off x="2376" y="196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10" name="Group 492"/>
            <p:cNvGrpSpPr/>
            <p:nvPr/>
          </p:nvGrpSpPr>
          <p:grpSpPr>
            <a:xfrm>
              <a:off x="3024" y="1890"/>
              <a:ext cx="116" cy="126"/>
              <a:chOff x="2352" y="1944"/>
              <a:chExt cx="96" cy="96"/>
            </a:xfrm>
          </p:grpSpPr>
          <p:sp>
            <p:nvSpPr>
              <p:cNvPr id="1111" name="Oval 493"/>
              <p:cNvSpPr/>
              <p:nvPr/>
            </p:nvSpPr>
            <p:spPr>
              <a:xfrm>
                <a:off x="2352" y="194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12" name="Oval 494"/>
              <p:cNvSpPr/>
              <p:nvPr/>
            </p:nvSpPr>
            <p:spPr>
              <a:xfrm>
                <a:off x="2376" y="196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074" name="Group 1726"/>
          <p:cNvGrpSpPr/>
          <p:nvPr/>
        </p:nvGrpSpPr>
        <p:grpSpPr>
          <a:xfrm rot="-768256">
            <a:off x="3209925" y="5988050"/>
            <a:ext cx="1474788" cy="342900"/>
            <a:chOff x="3380" y="2562"/>
            <a:chExt cx="1573" cy="421"/>
          </a:xfrm>
        </p:grpSpPr>
        <p:pic>
          <p:nvPicPr>
            <p:cNvPr id="1093" name="Picture 1727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rcRect t="23703" b="23703"/>
            <a:stretch>
              <a:fillRect/>
            </a:stretch>
          </p:blipFill>
          <p:spPr>
            <a:xfrm>
              <a:off x="3380" y="2562"/>
              <a:ext cx="1573" cy="421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094" name="Rectangle 1728"/>
            <p:cNvSpPr/>
            <p:nvPr/>
          </p:nvSpPr>
          <p:spPr>
            <a:xfrm>
              <a:off x="4376" y="2680"/>
              <a:ext cx="96" cy="160"/>
            </a:xfrm>
            <a:prstGeom prst="rect">
              <a:avLst/>
            </a:prstGeom>
            <a:solidFill>
              <a:schemeClr val="bg2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95" name="Rectangle 1729"/>
            <p:cNvSpPr/>
            <p:nvPr/>
          </p:nvSpPr>
          <p:spPr>
            <a:xfrm>
              <a:off x="4248" y="2680"/>
              <a:ext cx="96" cy="160"/>
            </a:xfrm>
            <a:prstGeom prst="rect">
              <a:avLst/>
            </a:prstGeom>
            <a:solidFill>
              <a:schemeClr val="bg2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96" name="Rectangle 1730"/>
            <p:cNvSpPr/>
            <p:nvPr/>
          </p:nvSpPr>
          <p:spPr>
            <a:xfrm>
              <a:off x="4120" y="2680"/>
              <a:ext cx="96" cy="160"/>
            </a:xfrm>
            <a:prstGeom prst="rect">
              <a:avLst/>
            </a:prstGeom>
            <a:solidFill>
              <a:schemeClr val="bg2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97" name="Rectangle 1731"/>
            <p:cNvSpPr/>
            <p:nvPr/>
          </p:nvSpPr>
          <p:spPr>
            <a:xfrm>
              <a:off x="3992" y="2680"/>
              <a:ext cx="96" cy="160"/>
            </a:xfrm>
            <a:prstGeom prst="rect">
              <a:avLst/>
            </a:prstGeom>
            <a:solidFill>
              <a:schemeClr val="bg2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98" name="Rectangle 1732"/>
            <p:cNvSpPr/>
            <p:nvPr/>
          </p:nvSpPr>
          <p:spPr>
            <a:xfrm>
              <a:off x="3872" y="2680"/>
              <a:ext cx="96" cy="160"/>
            </a:xfrm>
            <a:prstGeom prst="rect">
              <a:avLst/>
            </a:prstGeom>
            <a:solidFill>
              <a:schemeClr val="bg2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99" name="Rectangle 1733"/>
            <p:cNvSpPr/>
            <p:nvPr/>
          </p:nvSpPr>
          <p:spPr>
            <a:xfrm>
              <a:off x="3736" y="2680"/>
              <a:ext cx="96" cy="160"/>
            </a:xfrm>
            <a:prstGeom prst="rect">
              <a:avLst/>
            </a:prstGeom>
            <a:solidFill>
              <a:schemeClr val="bg2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00" name="Rectangle 1734"/>
            <p:cNvSpPr/>
            <p:nvPr/>
          </p:nvSpPr>
          <p:spPr>
            <a:xfrm>
              <a:off x="3608" y="2680"/>
              <a:ext cx="96" cy="160"/>
            </a:xfrm>
            <a:prstGeom prst="rect">
              <a:avLst/>
            </a:prstGeom>
            <a:solidFill>
              <a:schemeClr val="bg2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01" name="Rectangle 1735"/>
            <p:cNvSpPr/>
            <p:nvPr/>
          </p:nvSpPr>
          <p:spPr>
            <a:xfrm>
              <a:off x="3480" y="2680"/>
              <a:ext cx="96" cy="160"/>
            </a:xfrm>
            <a:prstGeom prst="rect">
              <a:avLst/>
            </a:prstGeom>
            <a:solidFill>
              <a:schemeClr val="bg2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075" name="Group 477"/>
          <p:cNvGrpSpPr/>
          <p:nvPr/>
        </p:nvGrpSpPr>
        <p:grpSpPr>
          <a:xfrm>
            <a:off x="5659438" y="3235325"/>
            <a:ext cx="830262" cy="258763"/>
            <a:chOff x="2256" y="1574"/>
            <a:chExt cx="1296" cy="442"/>
          </a:xfrm>
        </p:grpSpPr>
        <p:sp>
          <p:nvSpPr>
            <p:cNvPr id="1076" name="Rectangle 478"/>
            <p:cNvSpPr/>
            <p:nvPr/>
          </p:nvSpPr>
          <p:spPr>
            <a:xfrm flipH="1">
              <a:off x="2256" y="1574"/>
              <a:ext cx="1035" cy="276"/>
            </a:xfrm>
            <a:prstGeom prst="rect">
              <a:avLst/>
            </a:prstGeom>
            <a:solidFill>
              <a:srgbClr val="EAEAEA"/>
            </a:solidFill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77" name="Rectangle 479"/>
            <p:cNvSpPr/>
            <p:nvPr/>
          </p:nvSpPr>
          <p:spPr>
            <a:xfrm>
              <a:off x="2256" y="1803"/>
              <a:ext cx="1035" cy="103"/>
            </a:xfrm>
            <a:prstGeom prst="rect">
              <a:avLst/>
            </a:prstGeom>
            <a:solidFill>
              <a:srgbClr val="C0C0C0"/>
            </a:solidFill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1078" name="Group 480"/>
            <p:cNvGrpSpPr/>
            <p:nvPr/>
          </p:nvGrpSpPr>
          <p:grpSpPr>
            <a:xfrm>
              <a:off x="2308" y="1890"/>
              <a:ext cx="116" cy="126"/>
              <a:chOff x="2352" y="1944"/>
              <a:chExt cx="96" cy="96"/>
            </a:xfrm>
          </p:grpSpPr>
          <p:sp>
            <p:nvSpPr>
              <p:cNvPr id="1091" name="Oval 481"/>
              <p:cNvSpPr/>
              <p:nvPr/>
            </p:nvSpPr>
            <p:spPr>
              <a:xfrm>
                <a:off x="2352" y="194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92" name="Oval 482"/>
              <p:cNvSpPr/>
              <p:nvPr/>
            </p:nvSpPr>
            <p:spPr>
              <a:xfrm>
                <a:off x="2376" y="196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79" name="Group 483"/>
            <p:cNvGrpSpPr/>
            <p:nvPr/>
          </p:nvGrpSpPr>
          <p:grpSpPr>
            <a:xfrm>
              <a:off x="2463" y="1890"/>
              <a:ext cx="116" cy="126"/>
              <a:chOff x="2352" y="1944"/>
              <a:chExt cx="96" cy="96"/>
            </a:xfrm>
          </p:grpSpPr>
          <p:sp>
            <p:nvSpPr>
              <p:cNvPr id="1089" name="Oval 484"/>
              <p:cNvSpPr/>
              <p:nvPr/>
            </p:nvSpPr>
            <p:spPr>
              <a:xfrm>
                <a:off x="2352" y="194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90" name="Oval 485"/>
              <p:cNvSpPr/>
              <p:nvPr/>
            </p:nvSpPr>
            <p:spPr>
              <a:xfrm>
                <a:off x="2376" y="196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080" name="AutoShape 486"/>
            <p:cNvSpPr/>
            <p:nvPr/>
          </p:nvSpPr>
          <p:spPr>
            <a:xfrm rot="5400000">
              <a:off x="3320" y="1690"/>
              <a:ext cx="238" cy="221"/>
            </a:xfrm>
            <a:prstGeom prst="flowChartManualInput">
              <a:avLst/>
            </a:prstGeom>
            <a:solidFill>
              <a:schemeClr val="accent1"/>
            </a:solidFill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vert="eaVert" wrap="none" anchor="ctr" anchorCtr="0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81" name="Rectangle 487"/>
            <p:cNvSpPr/>
            <p:nvPr/>
          </p:nvSpPr>
          <p:spPr>
            <a:xfrm>
              <a:off x="3331" y="1786"/>
              <a:ext cx="214" cy="132"/>
            </a:xfrm>
            <a:prstGeom prst="rect">
              <a:avLst/>
            </a:prstGeom>
            <a:solidFill>
              <a:srgbClr val="C0C0C0"/>
            </a:solidFill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82" name="Rectangle 488"/>
            <p:cNvSpPr/>
            <p:nvPr/>
          </p:nvSpPr>
          <p:spPr>
            <a:xfrm>
              <a:off x="2971" y="1918"/>
              <a:ext cx="581" cy="47"/>
            </a:xfrm>
            <a:prstGeom prst="rect">
              <a:avLst/>
            </a:prstGeom>
            <a:solidFill>
              <a:srgbClr val="969696"/>
            </a:solidFill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1083" name="Group 489"/>
            <p:cNvGrpSpPr/>
            <p:nvPr/>
          </p:nvGrpSpPr>
          <p:grpSpPr>
            <a:xfrm>
              <a:off x="3360" y="1890"/>
              <a:ext cx="116" cy="126"/>
              <a:chOff x="2352" y="1944"/>
              <a:chExt cx="96" cy="96"/>
            </a:xfrm>
          </p:grpSpPr>
          <p:sp>
            <p:nvSpPr>
              <p:cNvPr id="1087" name="Oval 490"/>
              <p:cNvSpPr/>
              <p:nvPr/>
            </p:nvSpPr>
            <p:spPr>
              <a:xfrm>
                <a:off x="2352" y="194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88" name="Oval 491"/>
              <p:cNvSpPr/>
              <p:nvPr/>
            </p:nvSpPr>
            <p:spPr>
              <a:xfrm>
                <a:off x="2376" y="196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84" name="Group 492"/>
            <p:cNvGrpSpPr/>
            <p:nvPr/>
          </p:nvGrpSpPr>
          <p:grpSpPr>
            <a:xfrm>
              <a:off x="3024" y="1890"/>
              <a:ext cx="116" cy="126"/>
              <a:chOff x="2352" y="1944"/>
              <a:chExt cx="96" cy="96"/>
            </a:xfrm>
          </p:grpSpPr>
          <p:sp>
            <p:nvSpPr>
              <p:cNvPr id="1085" name="Oval 493"/>
              <p:cNvSpPr/>
              <p:nvPr/>
            </p:nvSpPr>
            <p:spPr>
              <a:xfrm>
                <a:off x="2352" y="194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86" name="Oval 494"/>
              <p:cNvSpPr/>
              <p:nvPr/>
            </p:nvSpPr>
            <p:spPr>
              <a:xfrm>
                <a:off x="2376" y="196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圆角矩形 3"/>
          <p:cNvSpPr/>
          <p:nvPr/>
        </p:nvSpPr>
        <p:spPr>
          <a:xfrm>
            <a:off x="1066800" y="76200"/>
            <a:ext cx="2005330" cy="304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200" tIns="7200" rIns="7200" bIns="720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产前物流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·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集货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1066800"/>
            <a:ext cx="7239000" cy="3048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>
            <a:normAutofit fontScale="92500" lnSpcReduction="20000"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1.  </a:t>
            </a:r>
            <a:r>
              <a:rPr kumimoji="0" lang="zh-CN" altLang="en-US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全国共</a:t>
            </a:r>
            <a:r>
              <a:rPr kumimoji="0" lang="en-US" altLang="zh-CN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75</a:t>
            </a:r>
            <a:r>
              <a:rPr kumimoji="0" lang="zh-CN" altLang="en-US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家供应商，分布在</a:t>
            </a:r>
            <a:r>
              <a:rPr kumimoji="0" lang="en-US" altLang="zh-CN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22</a:t>
            </a:r>
            <a:r>
              <a:rPr kumimoji="0" lang="zh-CN" altLang="en-US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个大中城市。</a:t>
            </a:r>
            <a:endParaRPr kumimoji="0" lang="en-US" altLang="zh-CN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1447800"/>
            <a:ext cx="7239000" cy="3048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>
            <a:normAutofit fontScale="92500" lnSpcReduction="20000"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kern="1200" cap="none" spc="0" normalizeH="0" baseline="0" noProof="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2. 191</a:t>
            </a:r>
            <a:r>
              <a:rPr kumimoji="0" lang="zh-CN" altLang="en-US" kern="1200" cap="none" spc="0" normalizeH="0" baseline="0" noProof="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类物料。折合成运输包装体积，工厂每天需求每天</a:t>
            </a:r>
            <a:r>
              <a:rPr kumimoji="0" lang="en-US" altLang="zh-CN" kern="1200" cap="none" spc="0" normalizeH="0" baseline="0" noProof="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2532</a:t>
            </a:r>
            <a:r>
              <a:rPr kumimoji="0" lang="zh-CN" altLang="en-US" kern="1200" cap="none" spc="0" normalizeH="0" baseline="0" noProof="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立方米</a:t>
            </a:r>
            <a:endParaRPr kumimoji="0" lang="zh-CN" altLang="en-US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389" name="TextBox 6"/>
          <p:cNvSpPr txBox="1"/>
          <p:nvPr/>
        </p:nvSpPr>
        <p:spPr>
          <a:xfrm>
            <a:off x="1066800" y="533400"/>
            <a:ext cx="914400" cy="457200"/>
          </a:xfrm>
          <a:prstGeom prst="rect">
            <a:avLst/>
          </a:prstGeom>
          <a:noFill/>
          <a:ln w="9525">
            <a:noFill/>
          </a:ln>
        </p:spPr>
        <p:txBody>
          <a:bodyPr wrap="none"/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已知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1828800"/>
            <a:ext cx="7239000" cy="3048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>
            <a:normAutofit fontScale="92500" lnSpcReduction="20000"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kern="1200" cap="none" spc="0" normalizeH="0" baseline="0" noProof="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3. </a:t>
            </a:r>
            <a:r>
              <a:rPr kumimoji="0" lang="zh-CN" altLang="en-US" kern="1200" cap="none" spc="0" normalizeH="0" baseline="0" noProof="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运输包装编号、体积；包装物料单件含量；</a:t>
            </a:r>
            <a:endParaRPr kumimoji="0" lang="zh-CN" altLang="en-US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2209800"/>
            <a:ext cx="7239000" cy="3048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>
            <a:normAutofit fontScale="92500" lnSpcReduction="20000"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kern="1200" cap="none" spc="0" normalizeH="0" baseline="0" noProof="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4. </a:t>
            </a:r>
            <a:r>
              <a:rPr kumimoji="0" lang="zh-CN" altLang="en-US" kern="1200" cap="none" spc="0" normalizeH="0" baseline="0" noProof="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包装材料分一次性和循环使用两种；循环使用的需周期返回供应商</a:t>
            </a:r>
            <a:endParaRPr kumimoji="0" lang="zh-CN" altLang="en-US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2590800"/>
            <a:ext cx="7239000" cy="3048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>
            <a:normAutofit fontScale="92500" lnSpcReduction="20000"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kern="1200" cap="none" spc="0" normalizeH="0" baseline="0" noProof="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5. </a:t>
            </a:r>
            <a:r>
              <a:rPr kumimoji="0" lang="zh-CN" altLang="en-US" kern="1200" cap="none" spc="0" normalizeH="0" baseline="0" noProof="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物料单耗（既一辆车装配的某一物料的单体数量，如**）</a:t>
            </a:r>
            <a:endParaRPr kumimoji="0" lang="zh-CN" altLang="en-US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2971800"/>
            <a:ext cx="7239000" cy="3048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>
            <a:normAutofit fontScale="92500" lnSpcReduction="20000"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kern="1200" cap="none" spc="0" normalizeH="0" baseline="0" noProof="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6. </a:t>
            </a:r>
            <a:r>
              <a:rPr kumimoji="0" lang="zh-CN" altLang="en-US" kern="1200" cap="none" spc="0" normalizeH="0" baseline="0" noProof="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年度、月度生产计划（下线整车数量）</a:t>
            </a:r>
            <a:endParaRPr kumimoji="0" lang="zh-CN" altLang="en-US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9200" y="4495800"/>
            <a:ext cx="7239000" cy="3048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>
            <a:normAutofit fontScale="92500" lnSpcReduction="20000"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2.  </a:t>
            </a:r>
            <a:r>
              <a:rPr kumimoji="0" lang="zh-CN" altLang="en-US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集货区域及站点规划；</a:t>
            </a:r>
            <a:r>
              <a:rPr kumimoji="0" lang="en-US" altLang="zh-CN" kern="1200" cap="none" spc="0" normalizeH="0" baseline="0" noProof="0" dirty="0" err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Milkrun</a:t>
            </a:r>
            <a:r>
              <a:rPr kumimoji="0" lang="zh-CN" altLang="en-US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循环取货计划；</a:t>
            </a:r>
            <a:endParaRPr kumimoji="0" lang="en-US" altLang="zh-CN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19200" y="4876800"/>
            <a:ext cx="7239000" cy="3048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>
            <a:normAutofit fontScale="92500" lnSpcReduction="20000"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kern="1200" cap="none" spc="0" normalizeH="0" baseline="0" noProof="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3. </a:t>
            </a:r>
            <a:r>
              <a:rPr kumimoji="0" lang="zh-CN" altLang="en-US" kern="1200" cap="none" spc="0" normalizeH="0" baseline="0" noProof="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运输模式、运输计划</a:t>
            </a:r>
            <a:endParaRPr kumimoji="0" lang="zh-CN" altLang="en-US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396" name="TextBox 17"/>
          <p:cNvSpPr txBox="1"/>
          <p:nvPr/>
        </p:nvSpPr>
        <p:spPr>
          <a:xfrm>
            <a:off x="1066800" y="3657600"/>
            <a:ext cx="914400" cy="457200"/>
          </a:xfrm>
          <a:prstGeom prst="rect">
            <a:avLst/>
          </a:prstGeom>
          <a:noFill/>
          <a:ln w="9525">
            <a:noFill/>
          </a:ln>
        </p:spPr>
        <p:txBody>
          <a:bodyPr wrap="none"/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求解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19200" y="5257800"/>
            <a:ext cx="7239000" cy="3048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>
            <a:normAutofit fontScale="92500" lnSpcReduction="20000"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kern="1200" cap="none" spc="0" normalizeH="0" baseline="0" noProof="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4. </a:t>
            </a:r>
            <a:r>
              <a:rPr kumimoji="0" lang="zh-CN" altLang="en-US" kern="1200" cap="none" spc="0" normalizeH="0" baseline="0" noProof="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空箱返回计划</a:t>
            </a:r>
            <a:endParaRPr kumimoji="0" lang="zh-CN" altLang="en-US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19200" y="5638800"/>
            <a:ext cx="7239000" cy="3048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>
            <a:normAutofit fontScale="92500" lnSpcReduction="20000"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kern="1200" cap="none" spc="0" normalizeH="0" baseline="0" noProof="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5. </a:t>
            </a:r>
            <a:r>
              <a:rPr kumimoji="0" lang="zh-CN" altLang="en-US" kern="1200" cap="none" spc="0" normalizeH="0" baseline="0" noProof="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紧急响应机制</a:t>
            </a:r>
            <a:endParaRPr kumimoji="0" lang="zh-CN" altLang="en-US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9200" y="4114800"/>
            <a:ext cx="7239000" cy="3048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>
            <a:normAutofit fontScale="92500" lnSpcReduction="20000"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1.  </a:t>
            </a:r>
            <a:r>
              <a:rPr kumimoji="0" lang="zh-CN" altLang="en-US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库存及安全库存</a:t>
            </a:r>
            <a:endParaRPr kumimoji="0" lang="en-US" altLang="zh-CN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Freeform 5"/>
          <p:cNvSpPr>
            <a:spLocks noChangeAspect="1"/>
          </p:cNvSpPr>
          <p:nvPr/>
        </p:nvSpPr>
        <p:spPr>
          <a:xfrm>
            <a:off x="5189538" y="242888"/>
            <a:ext cx="1438275" cy="1066800"/>
          </a:xfrm>
          <a:custGeom>
            <a:avLst/>
            <a:gdLst>
              <a:gd name="txL" fmla="*/ 0 w 1658"/>
              <a:gd name="txT" fmla="*/ 0 h 1700"/>
              <a:gd name="txR" fmla="*/ 1658 w 1658"/>
              <a:gd name="txB" fmla="*/ 1700 h 1700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658" h="1700">
                <a:moveTo>
                  <a:pt x="4" y="1195"/>
                </a:moveTo>
                <a:cubicBezTo>
                  <a:pt x="2" y="1189"/>
                  <a:pt x="84" y="1200"/>
                  <a:pt x="106" y="1205"/>
                </a:cubicBezTo>
                <a:cubicBezTo>
                  <a:pt x="118" y="1208"/>
                  <a:pt x="142" y="1217"/>
                  <a:pt x="142" y="1217"/>
                </a:cubicBezTo>
                <a:cubicBezTo>
                  <a:pt x="145" y="1213"/>
                  <a:pt x="146" y="1208"/>
                  <a:pt x="150" y="1205"/>
                </a:cubicBezTo>
                <a:cubicBezTo>
                  <a:pt x="157" y="1201"/>
                  <a:pt x="174" y="1197"/>
                  <a:pt x="174" y="1197"/>
                </a:cubicBezTo>
                <a:cubicBezTo>
                  <a:pt x="214" y="1202"/>
                  <a:pt x="259" y="1208"/>
                  <a:pt x="298" y="1221"/>
                </a:cubicBezTo>
                <a:cubicBezTo>
                  <a:pt x="301" y="1229"/>
                  <a:pt x="298" y="1243"/>
                  <a:pt x="306" y="1245"/>
                </a:cubicBezTo>
                <a:cubicBezTo>
                  <a:pt x="358" y="1258"/>
                  <a:pt x="389" y="1265"/>
                  <a:pt x="446" y="1269"/>
                </a:cubicBezTo>
                <a:cubicBezTo>
                  <a:pt x="475" y="1276"/>
                  <a:pt x="459" y="1292"/>
                  <a:pt x="486" y="1301"/>
                </a:cubicBezTo>
                <a:cubicBezTo>
                  <a:pt x="505" y="1296"/>
                  <a:pt x="514" y="1280"/>
                  <a:pt x="530" y="1269"/>
                </a:cubicBezTo>
                <a:cubicBezTo>
                  <a:pt x="535" y="1254"/>
                  <a:pt x="562" y="1254"/>
                  <a:pt x="578" y="1249"/>
                </a:cubicBezTo>
                <a:cubicBezTo>
                  <a:pt x="612" y="1215"/>
                  <a:pt x="664" y="1209"/>
                  <a:pt x="710" y="1205"/>
                </a:cubicBezTo>
                <a:cubicBezTo>
                  <a:pt x="730" y="1198"/>
                  <a:pt x="768" y="1201"/>
                  <a:pt x="786" y="1189"/>
                </a:cubicBezTo>
                <a:cubicBezTo>
                  <a:pt x="798" y="1181"/>
                  <a:pt x="814" y="1169"/>
                  <a:pt x="826" y="1161"/>
                </a:cubicBezTo>
                <a:cubicBezTo>
                  <a:pt x="830" y="1158"/>
                  <a:pt x="830" y="1149"/>
                  <a:pt x="830" y="1149"/>
                </a:cubicBezTo>
                <a:cubicBezTo>
                  <a:pt x="833" y="1145"/>
                  <a:pt x="843" y="1132"/>
                  <a:pt x="846" y="1129"/>
                </a:cubicBezTo>
                <a:cubicBezTo>
                  <a:pt x="849" y="1126"/>
                  <a:pt x="847" y="1133"/>
                  <a:pt x="850" y="1129"/>
                </a:cubicBezTo>
                <a:cubicBezTo>
                  <a:pt x="853" y="1126"/>
                  <a:pt x="851" y="1120"/>
                  <a:pt x="854" y="1117"/>
                </a:cubicBezTo>
                <a:cubicBezTo>
                  <a:pt x="861" y="1110"/>
                  <a:pt x="878" y="1101"/>
                  <a:pt x="878" y="1101"/>
                </a:cubicBezTo>
                <a:cubicBezTo>
                  <a:pt x="888" y="1087"/>
                  <a:pt x="891" y="1075"/>
                  <a:pt x="906" y="1065"/>
                </a:cubicBezTo>
                <a:cubicBezTo>
                  <a:pt x="915" y="1051"/>
                  <a:pt x="942" y="1056"/>
                  <a:pt x="922" y="1049"/>
                </a:cubicBezTo>
                <a:cubicBezTo>
                  <a:pt x="911" y="1016"/>
                  <a:pt x="899" y="1021"/>
                  <a:pt x="894" y="985"/>
                </a:cubicBezTo>
                <a:cubicBezTo>
                  <a:pt x="898" y="964"/>
                  <a:pt x="909" y="928"/>
                  <a:pt x="930" y="921"/>
                </a:cubicBezTo>
                <a:cubicBezTo>
                  <a:pt x="950" y="928"/>
                  <a:pt x="968" y="930"/>
                  <a:pt x="990" y="933"/>
                </a:cubicBezTo>
                <a:cubicBezTo>
                  <a:pt x="1006" y="931"/>
                  <a:pt x="1027" y="936"/>
                  <a:pt x="1038" y="925"/>
                </a:cubicBezTo>
                <a:cubicBezTo>
                  <a:pt x="1055" y="908"/>
                  <a:pt x="1060" y="882"/>
                  <a:pt x="1074" y="865"/>
                </a:cubicBezTo>
                <a:cubicBezTo>
                  <a:pt x="1084" y="853"/>
                  <a:pt x="1101" y="855"/>
                  <a:pt x="1114" y="849"/>
                </a:cubicBezTo>
                <a:cubicBezTo>
                  <a:pt x="1128" y="842"/>
                  <a:pt x="1146" y="837"/>
                  <a:pt x="1162" y="809"/>
                </a:cubicBezTo>
                <a:cubicBezTo>
                  <a:pt x="1174" y="781"/>
                  <a:pt x="1160" y="774"/>
                  <a:pt x="1174" y="765"/>
                </a:cubicBezTo>
                <a:cubicBezTo>
                  <a:pt x="1181" y="761"/>
                  <a:pt x="1190" y="760"/>
                  <a:pt x="1198" y="757"/>
                </a:cubicBezTo>
                <a:cubicBezTo>
                  <a:pt x="1202" y="756"/>
                  <a:pt x="1210" y="753"/>
                  <a:pt x="1210" y="753"/>
                </a:cubicBezTo>
                <a:cubicBezTo>
                  <a:pt x="1219" y="740"/>
                  <a:pt x="1242" y="717"/>
                  <a:pt x="1242" y="717"/>
                </a:cubicBezTo>
                <a:cubicBezTo>
                  <a:pt x="1255" y="711"/>
                  <a:pt x="1276" y="708"/>
                  <a:pt x="1294" y="705"/>
                </a:cubicBezTo>
                <a:cubicBezTo>
                  <a:pt x="1312" y="702"/>
                  <a:pt x="1339" y="708"/>
                  <a:pt x="1350" y="697"/>
                </a:cubicBezTo>
                <a:cubicBezTo>
                  <a:pt x="1356" y="680"/>
                  <a:pt x="1366" y="677"/>
                  <a:pt x="1358" y="641"/>
                </a:cubicBezTo>
                <a:cubicBezTo>
                  <a:pt x="1326" y="617"/>
                  <a:pt x="1321" y="607"/>
                  <a:pt x="1294" y="589"/>
                </a:cubicBezTo>
                <a:cubicBezTo>
                  <a:pt x="1287" y="584"/>
                  <a:pt x="1278" y="584"/>
                  <a:pt x="1270" y="581"/>
                </a:cubicBezTo>
                <a:cubicBezTo>
                  <a:pt x="1266" y="580"/>
                  <a:pt x="1258" y="577"/>
                  <a:pt x="1258" y="577"/>
                </a:cubicBezTo>
                <a:cubicBezTo>
                  <a:pt x="1249" y="578"/>
                  <a:pt x="1239" y="577"/>
                  <a:pt x="1230" y="581"/>
                </a:cubicBezTo>
                <a:cubicBezTo>
                  <a:pt x="1213" y="589"/>
                  <a:pt x="1232" y="604"/>
                  <a:pt x="1206" y="613"/>
                </a:cubicBezTo>
                <a:cubicBezTo>
                  <a:pt x="1197" y="611"/>
                  <a:pt x="1173" y="604"/>
                  <a:pt x="1166" y="605"/>
                </a:cubicBezTo>
                <a:cubicBezTo>
                  <a:pt x="1147" y="607"/>
                  <a:pt x="1135" y="619"/>
                  <a:pt x="1118" y="625"/>
                </a:cubicBezTo>
                <a:cubicBezTo>
                  <a:pt x="1104" y="616"/>
                  <a:pt x="1099" y="609"/>
                  <a:pt x="1094" y="593"/>
                </a:cubicBezTo>
                <a:cubicBezTo>
                  <a:pt x="1095" y="584"/>
                  <a:pt x="1094" y="574"/>
                  <a:pt x="1098" y="565"/>
                </a:cubicBezTo>
                <a:cubicBezTo>
                  <a:pt x="1100" y="561"/>
                  <a:pt x="1108" y="561"/>
                  <a:pt x="1110" y="557"/>
                </a:cubicBezTo>
                <a:cubicBezTo>
                  <a:pt x="1114" y="550"/>
                  <a:pt x="1112" y="541"/>
                  <a:pt x="1114" y="533"/>
                </a:cubicBezTo>
                <a:cubicBezTo>
                  <a:pt x="1116" y="525"/>
                  <a:pt x="1122" y="509"/>
                  <a:pt x="1122" y="509"/>
                </a:cubicBezTo>
                <a:cubicBezTo>
                  <a:pt x="1124" y="494"/>
                  <a:pt x="1134" y="416"/>
                  <a:pt x="1154" y="413"/>
                </a:cubicBezTo>
                <a:cubicBezTo>
                  <a:pt x="1174" y="410"/>
                  <a:pt x="1194" y="410"/>
                  <a:pt x="1214" y="409"/>
                </a:cubicBezTo>
                <a:cubicBezTo>
                  <a:pt x="1227" y="400"/>
                  <a:pt x="1233" y="390"/>
                  <a:pt x="1246" y="381"/>
                </a:cubicBezTo>
                <a:cubicBezTo>
                  <a:pt x="1256" y="367"/>
                  <a:pt x="1264" y="366"/>
                  <a:pt x="1278" y="357"/>
                </a:cubicBezTo>
                <a:cubicBezTo>
                  <a:pt x="1289" y="312"/>
                  <a:pt x="1289" y="266"/>
                  <a:pt x="1302" y="221"/>
                </a:cubicBezTo>
                <a:cubicBezTo>
                  <a:pt x="1306" y="206"/>
                  <a:pt x="1308" y="191"/>
                  <a:pt x="1314" y="177"/>
                </a:cubicBezTo>
                <a:cubicBezTo>
                  <a:pt x="1318" y="168"/>
                  <a:pt x="1330" y="153"/>
                  <a:pt x="1330" y="153"/>
                </a:cubicBezTo>
                <a:cubicBezTo>
                  <a:pt x="1327" y="128"/>
                  <a:pt x="1324" y="112"/>
                  <a:pt x="1318" y="89"/>
                </a:cubicBezTo>
                <a:cubicBezTo>
                  <a:pt x="1316" y="74"/>
                  <a:pt x="1293" y="84"/>
                  <a:pt x="1294" y="73"/>
                </a:cubicBezTo>
                <a:cubicBezTo>
                  <a:pt x="1295" y="62"/>
                  <a:pt x="1311" y="33"/>
                  <a:pt x="1322" y="21"/>
                </a:cubicBezTo>
                <a:cubicBezTo>
                  <a:pt x="1333" y="9"/>
                  <a:pt x="1350" y="0"/>
                  <a:pt x="1358" y="1"/>
                </a:cubicBezTo>
                <a:cubicBezTo>
                  <a:pt x="1366" y="2"/>
                  <a:pt x="1369" y="12"/>
                  <a:pt x="1370" y="25"/>
                </a:cubicBezTo>
                <a:cubicBezTo>
                  <a:pt x="1371" y="38"/>
                  <a:pt x="1362" y="66"/>
                  <a:pt x="1362" y="77"/>
                </a:cubicBezTo>
                <a:cubicBezTo>
                  <a:pt x="1362" y="88"/>
                  <a:pt x="1362" y="84"/>
                  <a:pt x="1367" y="89"/>
                </a:cubicBezTo>
                <a:cubicBezTo>
                  <a:pt x="1372" y="94"/>
                  <a:pt x="1384" y="108"/>
                  <a:pt x="1393" y="107"/>
                </a:cubicBezTo>
                <a:cubicBezTo>
                  <a:pt x="1405" y="101"/>
                  <a:pt x="1414" y="85"/>
                  <a:pt x="1422" y="85"/>
                </a:cubicBezTo>
                <a:cubicBezTo>
                  <a:pt x="1430" y="85"/>
                  <a:pt x="1431" y="88"/>
                  <a:pt x="1442" y="105"/>
                </a:cubicBezTo>
                <a:cubicBezTo>
                  <a:pt x="1447" y="142"/>
                  <a:pt x="1454" y="168"/>
                  <a:pt x="1486" y="189"/>
                </a:cubicBezTo>
                <a:cubicBezTo>
                  <a:pt x="1515" y="183"/>
                  <a:pt x="1560" y="158"/>
                  <a:pt x="1586" y="141"/>
                </a:cubicBezTo>
                <a:cubicBezTo>
                  <a:pt x="1594" y="117"/>
                  <a:pt x="1588" y="146"/>
                  <a:pt x="1610" y="153"/>
                </a:cubicBezTo>
                <a:cubicBezTo>
                  <a:pt x="1624" y="167"/>
                  <a:pt x="1641" y="178"/>
                  <a:pt x="1658" y="189"/>
                </a:cubicBezTo>
                <a:cubicBezTo>
                  <a:pt x="1639" y="217"/>
                  <a:pt x="1633" y="233"/>
                  <a:pt x="1622" y="265"/>
                </a:cubicBezTo>
                <a:cubicBezTo>
                  <a:pt x="1628" y="296"/>
                  <a:pt x="1631" y="313"/>
                  <a:pt x="1634" y="349"/>
                </a:cubicBezTo>
                <a:cubicBezTo>
                  <a:pt x="1629" y="391"/>
                  <a:pt x="1624" y="374"/>
                  <a:pt x="1614" y="405"/>
                </a:cubicBezTo>
                <a:cubicBezTo>
                  <a:pt x="1610" y="419"/>
                  <a:pt x="1627" y="468"/>
                  <a:pt x="1622" y="477"/>
                </a:cubicBezTo>
                <a:cubicBezTo>
                  <a:pt x="1617" y="486"/>
                  <a:pt x="1593" y="458"/>
                  <a:pt x="1586" y="457"/>
                </a:cubicBezTo>
                <a:cubicBezTo>
                  <a:pt x="1580" y="456"/>
                  <a:pt x="1584" y="464"/>
                  <a:pt x="1579" y="473"/>
                </a:cubicBezTo>
                <a:cubicBezTo>
                  <a:pt x="1574" y="482"/>
                  <a:pt x="1569" y="492"/>
                  <a:pt x="1558" y="509"/>
                </a:cubicBezTo>
                <a:cubicBezTo>
                  <a:pt x="1555" y="514"/>
                  <a:pt x="1523" y="568"/>
                  <a:pt x="1514" y="577"/>
                </a:cubicBezTo>
                <a:cubicBezTo>
                  <a:pt x="1513" y="581"/>
                  <a:pt x="1509" y="585"/>
                  <a:pt x="1510" y="589"/>
                </a:cubicBezTo>
                <a:cubicBezTo>
                  <a:pt x="1512" y="594"/>
                  <a:pt x="1517" y="598"/>
                  <a:pt x="1522" y="601"/>
                </a:cubicBezTo>
                <a:cubicBezTo>
                  <a:pt x="1529" y="605"/>
                  <a:pt x="1539" y="604"/>
                  <a:pt x="1546" y="609"/>
                </a:cubicBezTo>
                <a:cubicBezTo>
                  <a:pt x="1553" y="612"/>
                  <a:pt x="1558" y="621"/>
                  <a:pt x="1566" y="625"/>
                </a:cubicBezTo>
                <a:cubicBezTo>
                  <a:pt x="1573" y="628"/>
                  <a:pt x="1581" y="625"/>
                  <a:pt x="1586" y="626"/>
                </a:cubicBezTo>
                <a:cubicBezTo>
                  <a:pt x="1591" y="627"/>
                  <a:pt x="1593" y="629"/>
                  <a:pt x="1594" y="633"/>
                </a:cubicBezTo>
                <a:cubicBezTo>
                  <a:pt x="1597" y="637"/>
                  <a:pt x="1595" y="644"/>
                  <a:pt x="1591" y="649"/>
                </a:cubicBezTo>
                <a:cubicBezTo>
                  <a:pt x="1587" y="654"/>
                  <a:pt x="1574" y="658"/>
                  <a:pt x="1570" y="661"/>
                </a:cubicBezTo>
                <a:cubicBezTo>
                  <a:pt x="1566" y="667"/>
                  <a:pt x="1572" y="657"/>
                  <a:pt x="1568" y="670"/>
                </a:cubicBezTo>
                <a:cubicBezTo>
                  <a:pt x="1569" y="676"/>
                  <a:pt x="1581" y="686"/>
                  <a:pt x="1577" y="697"/>
                </a:cubicBezTo>
                <a:cubicBezTo>
                  <a:pt x="1573" y="708"/>
                  <a:pt x="1554" y="731"/>
                  <a:pt x="1546" y="737"/>
                </a:cubicBezTo>
                <a:cubicBezTo>
                  <a:pt x="1541" y="736"/>
                  <a:pt x="1535" y="733"/>
                  <a:pt x="1530" y="733"/>
                </a:cubicBezTo>
                <a:cubicBezTo>
                  <a:pt x="1489" y="733"/>
                  <a:pt x="1482" y="747"/>
                  <a:pt x="1514" y="769"/>
                </a:cubicBezTo>
                <a:cubicBezTo>
                  <a:pt x="1519" y="777"/>
                  <a:pt x="1529" y="783"/>
                  <a:pt x="1530" y="793"/>
                </a:cubicBezTo>
                <a:cubicBezTo>
                  <a:pt x="1534" y="804"/>
                  <a:pt x="1531" y="825"/>
                  <a:pt x="1534" y="837"/>
                </a:cubicBezTo>
                <a:cubicBezTo>
                  <a:pt x="1537" y="849"/>
                  <a:pt x="1541" y="854"/>
                  <a:pt x="1546" y="865"/>
                </a:cubicBezTo>
                <a:cubicBezTo>
                  <a:pt x="1551" y="876"/>
                  <a:pt x="1559" y="898"/>
                  <a:pt x="1566" y="901"/>
                </a:cubicBezTo>
                <a:cubicBezTo>
                  <a:pt x="1594" y="894"/>
                  <a:pt x="1566" y="889"/>
                  <a:pt x="1590" y="881"/>
                </a:cubicBezTo>
                <a:cubicBezTo>
                  <a:pt x="1603" y="862"/>
                  <a:pt x="1606" y="870"/>
                  <a:pt x="1614" y="885"/>
                </a:cubicBezTo>
                <a:cubicBezTo>
                  <a:pt x="1630" y="913"/>
                  <a:pt x="1628" y="900"/>
                  <a:pt x="1634" y="921"/>
                </a:cubicBezTo>
                <a:cubicBezTo>
                  <a:pt x="1638" y="936"/>
                  <a:pt x="1635" y="954"/>
                  <a:pt x="1646" y="965"/>
                </a:cubicBezTo>
                <a:cubicBezTo>
                  <a:pt x="1649" y="968"/>
                  <a:pt x="1654" y="968"/>
                  <a:pt x="1658" y="969"/>
                </a:cubicBezTo>
                <a:cubicBezTo>
                  <a:pt x="1650" y="1025"/>
                  <a:pt x="1638" y="1025"/>
                  <a:pt x="1590" y="1033"/>
                </a:cubicBezTo>
                <a:cubicBezTo>
                  <a:pt x="1578" y="1046"/>
                  <a:pt x="1586" y="1040"/>
                  <a:pt x="1583" y="1043"/>
                </a:cubicBezTo>
                <a:cubicBezTo>
                  <a:pt x="1580" y="1046"/>
                  <a:pt x="1576" y="1046"/>
                  <a:pt x="1574" y="1049"/>
                </a:cubicBezTo>
                <a:cubicBezTo>
                  <a:pt x="1571" y="1052"/>
                  <a:pt x="1573" y="1059"/>
                  <a:pt x="1570" y="1061"/>
                </a:cubicBezTo>
                <a:cubicBezTo>
                  <a:pt x="1563" y="1066"/>
                  <a:pt x="1553" y="1064"/>
                  <a:pt x="1546" y="1069"/>
                </a:cubicBezTo>
                <a:cubicBezTo>
                  <a:pt x="1517" y="1088"/>
                  <a:pt x="1529" y="1078"/>
                  <a:pt x="1510" y="1097"/>
                </a:cubicBezTo>
                <a:cubicBezTo>
                  <a:pt x="1503" y="1104"/>
                  <a:pt x="1507" y="1102"/>
                  <a:pt x="1504" y="1105"/>
                </a:cubicBezTo>
                <a:cubicBezTo>
                  <a:pt x="1501" y="1108"/>
                  <a:pt x="1500" y="1106"/>
                  <a:pt x="1494" y="1113"/>
                </a:cubicBezTo>
                <a:cubicBezTo>
                  <a:pt x="1447" y="1160"/>
                  <a:pt x="1500" y="1122"/>
                  <a:pt x="1466" y="1145"/>
                </a:cubicBezTo>
                <a:cubicBezTo>
                  <a:pt x="1465" y="1149"/>
                  <a:pt x="1464" y="1160"/>
                  <a:pt x="1458" y="1161"/>
                </a:cubicBezTo>
                <a:cubicBezTo>
                  <a:pt x="1453" y="1162"/>
                  <a:pt x="1448" y="1155"/>
                  <a:pt x="1442" y="1149"/>
                </a:cubicBezTo>
                <a:cubicBezTo>
                  <a:pt x="1436" y="1143"/>
                  <a:pt x="1427" y="1127"/>
                  <a:pt x="1422" y="1125"/>
                </a:cubicBezTo>
                <a:cubicBezTo>
                  <a:pt x="1417" y="1124"/>
                  <a:pt x="1412" y="1132"/>
                  <a:pt x="1409" y="1139"/>
                </a:cubicBezTo>
                <a:cubicBezTo>
                  <a:pt x="1407" y="1146"/>
                  <a:pt x="1411" y="1159"/>
                  <a:pt x="1411" y="1166"/>
                </a:cubicBezTo>
                <a:cubicBezTo>
                  <a:pt x="1411" y="1173"/>
                  <a:pt x="1410" y="1174"/>
                  <a:pt x="1409" y="1181"/>
                </a:cubicBezTo>
                <a:cubicBezTo>
                  <a:pt x="1408" y="1188"/>
                  <a:pt x="1408" y="1207"/>
                  <a:pt x="1408" y="1210"/>
                </a:cubicBezTo>
                <a:cubicBezTo>
                  <a:pt x="1408" y="1213"/>
                  <a:pt x="1409" y="1202"/>
                  <a:pt x="1409" y="1199"/>
                </a:cubicBezTo>
                <a:cubicBezTo>
                  <a:pt x="1409" y="1196"/>
                  <a:pt x="1408" y="1180"/>
                  <a:pt x="1408" y="1190"/>
                </a:cubicBezTo>
                <a:cubicBezTo>
                  <a:pt x="1403" y="1233"/>
                  <a:pt x="1415" y="1238"/>
                  <a:pt x="1350" y="1221"/>
                </a:cubicBezTo>
                <a:cubicBezTo>
                  <a:pt x="1343" y="1219"/>
                  <a:pt x="1332" y="1165"/>
                  <a:pt x="1330" y="1161"/>
                </a:cubicBezTo>
                <a:cubicBezTo>
                  <a:pt x="1326" y="1152"/>
                  <a:pt x="1319" y="1145"/>
                  <a:pt x="1314" y="1137"/>
                </a:cubicBezTo>
                <a:cubicBezTo>
                  <a:pt x="1311" y="1133"/>
                  <a:pt x="1306" y="1125"/>
                  <a:pt x="1306" y="1125"/>
                </a:cubicBezTo>
                <a:cubicBezTo>
                  <a:pt x="1292" y="1127"/>
                  <a:pt x="1276" y="1125"/>
                  <a:pt x="1266" y="1137"/>
                </a:cubicBezTo>
                <a:cubicBezTo>
                  <a:pt x="1260" y="1144"/>
                  <a:pt x="1250" y="1161"/>
                  <a:pt x="1250" y="1161"/>
                </a:cubicBezTo>
                <a:cubicBezTo>
                  <a:pt x="1253" y="1170"/>
                  <a:pt x="1260" y="1183"/>
                  <a:pt x="1250" y="1193"/>
                </a:cubicBezTo>
                <a:cubicBezTo>
                  <a:pt x="1241" y="1202"/>
                  <a:pt x="1188" y="1211"/>
                  <a:pt x="1174" y="1213"/>
                </a:cubicBezTo>
                <a:cubicBezTo>
                  <a:pt x="1161" y="1222"/>
                  <a:pt x="1155" y="1232"/>
                  <a:pt x="1142" y="1241"/>
                </a:cubicBezTo>
                <a:cubicBezTo>
                  <a:pt x="1123" y="1235"/>
                  <a:pt x="1127" y="1217"/>
                  <a:pt x="1110" y="1205"/>
                </a:cubicBezTo>
                <a:cubicBezTo>
                  <a:pt x="1077" y="1212"/>
                  <a:pt x="1089" y="1220"/>
                  <a:pt x="1082" y="1253"/>
                </a:cubicBezTo>
                <a:cubicBezTo>
                  <a:pt x="1080" y="1261"/>
                  <a:pt x="1077" y="1269"/>
                  <a:pt x="1074" y="1277"/>
                </a:cubicBezTo>
                <a:cubicBezTo>
                  <a:pt x="1073" y="1281"/>
                  <a:pt x="1070" y="1289"/>
                  <a:pt x="1070" y="1289"/>
                </a:cubicBezTo>
                <a:cubicBezTo>
                  <a:pt x="1074" y="1324"/>
                  <a:pt x="1076" y="1326"/>
                  <a:pt x="1090" y="1353"/>
                </a:cubicBezTo>
                <a:cubicBezTo>
                  <a:pt x="1078" y="1361"/>
                  <a:pt x="1066" y="1369"/>
                  <a:pt x="1054" y="1377"/>
                </a:cubicBezTo>
                <a:cubicBezTo>
                  <a:pt x="1047" y="1382"/>
                  <a:pt x="1030" y="1385"/>
                  <a:pt x="1030" y="1385"/>
                </a:cubicBezTo>
                <a:cubicBezTo>
                  <a:pt x="1029" y="1381"/>
                  <a:pt x="1030" y="1374"/>
                  <a:pt x="1026" y="1373"/>
                </a:cubicBezTo>
                <a:cubicBezTo>
                  <a:pt x="1012" y="1369"/>
                  <a:pt x="1014" y="1389"/>
                  <a:pt x="1010" y="1393"/>
                </a:cubicBezTo>
                <a:cubicBezTo>
                  <a:pt x="1001" y="1402"/>
                  <a:pt x="986" y="1399"/>
                  <a:pt x="974" y="1401"/>
                </a:cubicBezTo>
                <a:cubicBezTo>
                  <a:pt x="963" y="1417"/>
                  <a:pt x="963" y="1440"/>
                  <a:pt x="950" y="1453"/>
                </a:cubicBezTo>
                <a:cubicBezTo>
                  <a:pt x="940" y="1463"/>
                  <a:pt x="926" y="1465"/>
                  <a:pt x="914" y="1469"/>
                </a:cubicBezTo>
                <a:cubicBezTo>
                  <a:pt x="909" y="1471"/>
                  <a:pt x="906" y="1475"/>
                  <a:pt x="902" y="1477"/>
                </a:cubicBezTo>
                <a:cubicBezTo>
                  <a:pt x="876" y="1489"/>
                  <a:pt x="884" y="1484"/>
                  <a:pt x="858" y="1497"/>
                </a:cubicBezTo>
                <a:cubicBezTo>
                  <a:pt x="848" y="1502"/>
                  <a:pt x="849" y="1501"/>
                  <a:pt x="842" y="1507"/>
                </a:cubicBezTo>
                <a:cubicBezTo>
                  <a:pt x="838" y="1512"/>
                  <a:pt x="836" y="1520"/>
                  <a:pt x="832" y="1525"/>
                </a:cubicBezTo>
                <a:cubicBezTo>
                  <a:pt x="828" y="1530"/>
                  <a:pt x="820" y="1531"/>
                  <a:pt x="818" y="1535"/>
                </a:cubicBezTo>
                <a:cubicBezTo>
                  <a:pt x="816" y="1539"/>
                  <a:pt x="818" y="1549"/>
                  <a:pt x="818" y="1552"/>
                </a:cubicBezTo>
                <a:cubicBezTo>
                  <a:pt x="818" y="1555"/>
                  <a:pt x="818" y="1550"/>
                  <a:pt x="817" y="1553"/>
                </a:cubicBezTo>
                <a:cubicBezTo>
                  <a:pt x="816" y="1556"/>
                  <a:pt x="821" y="1560"/>
                  <a:pt x="814" y="1569"/>
                </a:cubicBezTo>
                <a:cubicBezTo>
                  <a:pt x="809" y="1585"/>
                  <a:pt x="786" y="1597"/>
                  <a:pt x="774" y="1609"/>
                </a:cubicBezTo>
                <a:cubicBezTo>
                  <a:pt x="769" y="1625"/>
                  <a:pt x="774" y="1636"/>
                  <a:pt x="758" y="1641"/>
                </a:cubicBezTo>
                <a:cubicBezTo>
                  <a:pt x="753" y="1657"/>
                  <a:pt x="758" y="1664"/>
                  <a:pt x="742" y="1669"/>
                </a:cubicBezTo>
                <a:cubicBezTo>
                  <a:pt x="732" y="1673"/>
                  <a:pt x="707" y="1664"/>
                  <a:pt x="698" y="1663"/>
                </a:cubicBezTo>
                <a:cubicBezTo>
                  <a:pt x="689" y="1662"/>
                  <a:pt x="690" y="1662"/>
                  <a:pt x="686" y="1661"/>
                </a:cubicBezTo>
                <a:cubicBezTo>
                  <a:pt x="682" y="1660"/>
                  <a:pt x="674" y="1657"/>
                  <a:pt x="674" y="1657"/>
                </a:cubicBezTo>
                <a:cubicBezTo>
                  <a:pt x="660" y="1643"/>
                  <a:pt x="644" y="1627"/>
                  <a:pt x="626" y="1621"/>
                </a:cubicBezTo>
                <a:cubicBezTo>
                  <a:pt x="613" y="1601"/>
                  <a:pt x="619" y="1583"/>
                  <a:pt x="626" y="1561"/>
                </a:cubicBezTo>
                <a:cubicBezTo>
                  <a:pt x="622" y="1526"/>
                  <a:pt x="632" y="1506"/>
                  <a:pt x="598" y="1513"/>
                </a:cubicBezTo>
                <a:cubicBezTo>
                  <a:pt x="591" y="1510"/>
                  <a:pt x="571" y="1534"/>
                  <a:pt x="566" y="1541"/>
                </a:cubicBezTo>
                <a:cubicBezTo>
                  <a:pt x="561" y="1551"/>
                  <a:pt x="566" y="1533"/>
                  <a:pt x="566" y="1573"/>
                </a:cubicBezTo>
                <a:cubicBezTo>
                  <a:pt x="554" y="1608"/>
                  <a:pt x="555" y="1655"/>
                  <a:pt x="522" y="1677"/>
                </a:cubicBezTo>
                <a:cubicBezTo>
                  <a:pt x="510" y="1697"/>
                  <a:pt x="505" y="1694"/>
                  <a:pt x="499" y="1697"/>
                </a:cubicBezTo>
                <a:cubicBezTo>
                  <a:pt x="493" y="1700"/>
                  <a:pt x="490" y="1697"/>
                  <a:pt x="484" y="1696"/>
                </a:cubicBezTo>
                <a:cubicBezTo>
                  <a:pt x="473" y="1700"/>
                  <a:pt x="469" y="1691"/>
                  <a:pt x="464" y="1691"/>
                </a:cubicBezTo>
                <a:cubicBezTo>
                  <a:pt x="459" y="1691"/>
                  <a:pt x="459" y="1696"/>
                  <a:pt x="452" y="1693"/>
                </a:cubicBezTo>
                <a:cubicBezTo>
                  <a:pt x="432" y="1681"/>
                  <a:pt x="427" y="1683"/>
                  <a:pt x="424" y="1675"/>
                </a:cubicBezTo>
                <a:cubicBezTo>
                  <a:pt x="420" y="1669"/>
                  <a:pt x="407" y="1661"/>
                  <a:pt x="404" y="1654"/>
                </a:cubicBezTo>
                <a:cubicBezTo>
                  <a:pt x="401" y="1647"/>
                  <a:pt x="404" y="1639"/>
                  <a:pt x="406" y="1631"/>
                </a:cubicBezTo>
                <a:cubicBezTo>
                  <a:pt x="408" y="1624"/>
                  <a:pt x="410" y="1612"/>
                  <a:pt x="415" y="1606"/>
                </a:cubicBezTo>
                <a:cubicBezTo>
                  <a:pt x="420" y="1600"/>
                  <a:pt x="431" y="1599"/>
                  <a:pt x="434" y="1593"/>
                </a:cubicBezTo>
                <a:cubicBezTo>
                  <a:pt x="437" y="1584"/>
                  <a:pt x="429" y="1577"/>
                  <a:pt x="434" y="1569"/>
                </a:cubicBezTo>
                <a:cubicBezTo>
                  <a:pt x="437" y="1565"/>
                  <a:pt x="437" y="1558"/>
                  <a:pt x="437" y="1558"/>
                </a:cubicBezTo>
                <a:cubicBezTo>
                  <a:pt x="436" y="1549"/>
                  <a:pt x="448" y="1545"/>
                  <a:pt x="442" y="1538"/>
                </a:cubicBezTo>
                <a:cubicBezTo>
                  <a:pt x="440" y="1534"/>
                  <a:pt x="442" y="1528"/>
                  <a:pt x="439" y="1525"/>
                </a:cubicBezTo>
                <a:cubicBezTo>
                  <a:pt x="436" y="1522"/>
                  <a:pt x="428" y="1521"/>
                  <a:pt x="424" y="1519"/>
                </a:cubicBezTo>
                <a:cubicBezTo>
                  <a:pt x="419" y="1517"/>
                  <a:pt x="415" y="1515"/>
                  <a:pt x="412" y="1514"/>
                </a:cubicBezTo>
                <a:cubicBezTo>
                  <a:pt x="409" y="1513"/>
                  <a:pt x="406" y="1510"/>
                  <a:pt x="403" y="1510"/>
                </a:cubicBezTo>
                <a:cubicBezTo>
                  <a:pt x="398" y="1509"/>
                  <a:pt x="394" y="1511"/>
                  <a:pt x="391" y="1511"/>
                </a:cubicBezTo>
                <a:cubicBezTo>
                  <a:pt x="388" y="1511"/>
                  <a:pt x="386" y="1512"/>
                  <a:pt x="383" y="1513"/>
                </a:cubicBezTo>
                <a:cubicBezTo>
                  <a:pt x="380" y="1514"/>
                  <a:pt x="377" y="1516"/>
                  <a:pt x="373" y="1519"/>
                </a:cubicBezTo>
                <a:cubicBezTo>
                  <a:pt x="369" y="1522"/>
                  <a:pt x="363" y="1525"/>
                  <a:pt x="358" y="1529"/>
                </a:cubicBezTo>
                <a:cubicBezTo>
                  <a:pt x="353" y="1533"/>
                  <a:pt x="353" y="1540"/>
                  <a:pt x="343" y="1544"/>
                </a:cubicBezTo>
                <a:cubicBezTo>
                  <a:pt x="320" y="1553"/>
                  <a:pt x="317" y="1562"/>
                  <a:pt x="295" y="1555"/>
                </a:cubicBezTo>
                <a:cubicBezTo>
                  <a:pt x="285" y="1552"/>
                  <a:pt x="251" y="1549"/>
                  <a:pt x="251" y="1541"/>
                </a:cubicBezTo>
                <a:cubicBezTo>
                  <a:pt x="244" y="1534"/>
                  <a:pt x="232" y="1533"/>
                  <a:pt x="226" y="1525"/>
                </a:cubicBezTo>
                <a:cubicBezTo>
                  <a:pt x="220" y="1517"/>
                  <a:pt x="219" y="1500"/>
                  <a:pt x="215" y="1495"/>
                </a:cubicBezTo>
                <a:cubicBezTo>
                  <a:pt x="207" y="1488"/>
                  <a:pt x="204" y="1494"/>
                  <a:pt x="199" y="1492"/>
                </a:cubicBezTo>
                <a:cubicBezTo>
                  <a:pt x="194" y="1490"/>
                  <a:pt x="188" y="1485"/>
                  <a:pt x="181" y="1481"/>
                </a:cubicBezTo>
                <a:cubicBezTo>
                  <a:pt x="174" y="1477"/>
                  <a:pt x="164" y="1473"/>
                  <a:pt x="160" y="1468"/>
                </a:cubicBezTo>
                <a:cubicBezTo>
                  <a:pt x="156" y="1463"/>
                  <a:pt x="159" y="1458"/>
                  <a:pt x="158" y="1454"/>
                </a:cubicBezTo>
                <a:cubicBezTo>
                  <a:pt x="159" y="1450"/>
                  <a:pt x="147" y="1447"/>
                  <a:pt x="152" y="1441"/>
                </a:cubicBezTo>
                <a:cubicBezTo>
                  <a:pt x="157" y="1435"/>
                  <a:pt x="179" y="1428"/>
                  <a:pt x="186" y="1421"/>
                </a:cubicBezTo>
                <a:cubicBezTo>
                  <a:pt x="193" y="1414"/>
                  <a:pt x="192" y="1405"/>
                  <a:pt x="193" y="1399"/>
                </a:cubicBezTo>
                <a:cubicBezTo>
                  <a:pt x="194" y="1393"/>
                  <a:pt x="192" y="1390"/>
                  <a:pt x="190" y="1385"/>
                </a:cubicBezTo>
                <a:cubicBezTo>
                  <a:pt x="188" y="1377"/>
                  <a:pt x="183" y="1370"/>
                  <a:pt x="179" y="1367"/>
                </a:cubicBezTo>
                <a:cubicBezTo>
                  <a:pt x="175" y="1364"/>
                  <a:pt x="172" y="1367"/>
                  <a:pt x="166" y="1366"/>
                </a:cubicBezTo>
                <a:cubicBezTo>
                  <a:pt x="156" y="1363"/>
                  <a:pt x="151" y="1361"/>
                  <a:pt x="142" y="1361"/>
                </a:cubicBezTo>
                <a:cubicBezTo>
                  <a:pt x="133" y="1361"/>
                  <a:pt x="121" y="1361"/>
                  <a:pt x="113" y="1363"/>
                </a:cubicBezTo>
                <a:cubicBezTo>
                  <a:pt x="110" y="1366"/>
                  <a:pt x="95" y="1370"/>
                  <a:pt x="92" y="1372"/>
                </a:cubicBezTo>
                <a:cubicBezTo>
                  <a:pt x="85" y="1377"/>
                  <a:pt x="76" y="1385"/>
                  <a:pt x="76" y="1385"/>
                </a:cubicBezTo>
                <a:cubicBezTo>
                  <a:pt x="69" y="1383"/>
                  <a:pt x="54" y="1383"/>
                  <a:pt x="50" y="1376"/>
                </a:cubicBezTo>
                <a:cubicBezTo>
                  <a:pt x="50" y="1376"/>
                  <a:pt x="28" y="1351"/>
                  <a:pt x="26" y="1345"/>
                </a:cubicBezTo>
                <a:cubicBezTo>
                  <a:pt x="20" y="1334"/>
                  <a:pt x="8" y="1324"/>
                  <a:pt x="4" y="1315"/>
                </a:cubicBezTo>
                <a:cubicBezTo>
                  <a:pt x="0" y="1306"/>
                  <a:pt x="1" y="1300"/>
                  <a:pt x="2" y="1291"/>
                </a:cubicBezTo>
                <a:cubicBezTo>
                  <a:pt x="4" y="1276"/>
                  <a:pt x="9" y="1271"/>
                  <a:pt x="10" y="1258"/>
                </a:cubicBezTo>
                <a:cubicBezTo>
                  <a:pt x="11" y="1245"/>
                  <a:pt x="6" y="1224"/>
                  <a:pt x="6" y="1213"/>
                </a:cubicBezTo>
                <a:cubicBezTo>
                  <a:pt x="8" y="1209"/>
                  <a:pt x="2" y="1189"/>
                  <a:pt x="10" y="1190"/>
                </a:cubicBezTo>
                <a:cubicBezTo>
                  <a:pt x="13" y="1189"/>
                  <a:pt x="7" y="1198"/>
                  <a:pt x="4" y="1195"/>
                </a:cubicBezTo>
                <a:close/>
              </a:path>
            </a:pathLst>
          </a:custGeom>
          <a:solidFill>
            <a:srgbClr val="C8C8C8">
              <a:alpha val="100000"/>
            </a:srgbClr>
          </a:solidFill>
          <a:ln w="6350" cap="flat" cmpd="sng">
            <a:solidFill>
              <a:srgbClr val="80808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11" name="Freeform 6">
            <a:hlinkClick r:id="rId1" tooltip="Ningxia" action="ppaction://hlinkpres?slideindex=1&amp;slidetitle="/>
          </p:cNvPr>
          <p:cNvSpPr>
            <a:spLocks noChangeAspect="1"/>
          </p:cNvSpPr>
          <p:nvPr/>
        </p:nvSpPr>
        <p:spPr>
          <a:xfrm>
            <a:off x="5603875" y="1192213"/>
            <a:ext cx="157163" cy="244475"/>
          </a:xfrm>
          <a:custGeom>
            <a:avLst/>
            <a:gdLst>
              <a:gd name="txL" fmla="*/ 0 w 181"/>
              <a:gd name="txT" fmla="*/ 0 h 387"/>
              <a:gd name="txR" fmla="*/ 181 w 181"/>
              <a:gd name="txB" fmla="*/ 387 h 387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81" h="387">
                <a:moveTo>
                  <a:pt x="125" y="1"/>
                </a:moveTo>
                <a:cubicBezTo>
                  <a:pt x="129" y="0"/>
                  <a:pt x="134" y="0"/>
                  <a:pt x="137" y="1"/>
                </a:cubicBezTo>
                <a:cubicBezTo>
                  <a:pt x="140" y="2"/>
                  <a:pt x="145" y="3"/>
                  <a:pt x="146" y="8"/>
                </a:cubicBezTo>
                <a:cubicBezTo>
                  <a:pt x="147" y="13"/>
                  <a:pt x="146" y="22"/>
                  <a:pt x="146" y="29"/>
                </a:cubicBezTo>
                <a:cubicBezTo>
                  <a:pt x="146" y="36"/>
                  <a:pt x="148" y="42"/>
                  <a:pt x="148" y="50"/>
                </a:cubicBezTo>
                <a:cubicBezTo>
                  <a:pt x="148" y="58"/>
                  <a:pt x="144" y="69"/>
                  <a:pt x="143" y="76"/>
                </a:cubicBezTo>
                <a:cubicBezTo>
                  <a:pt x="142" y="83"/>
                  <a:pt x="141" y="87"/>
                  <a:pt x="142" y="92"/>
                </a:cubicBezTo>
                <a:cubicBezTo>
                  <a:pt x="142" y="101"/>
                  <a:pt x="144" y="103"/>
                  <a:pt x="149" y="107"/>
                </a:cubicBezTo>
                <a:cubicBezTo>
                  <a:pt x="154" y="111"/>
                  <a:pt x="165" y="115"/>
                  <a:pt x="170" y="119"/>
                </a:cubicBezTo>
                <a:cubicBezTo>
                  <a:pt x="173" y="123"/>
                  <a:pt x="181" y="124"/>
                  <a:pt x="181" y="129"/>
                </a:cubicBezTo>
                <a:cubicBezTo>
                  <a:pt x="181" y="145"/>
                  <a:pt x="177" y="196"/>
                  <a:pt x="176" y="212"/>
                </a:cubicBezTo>
                <a:cubicBezTo>
                  <a:pt x="175" y="227"/>
                  <a:pt x="175" y="216"/>
                  <a:pt x="175" y="217"/>
                </a:cubicBezTo>
                <a:cubicBezTo>
                  <a:pt x="175" y="218"/>
                  <a:pt x="176" y="221"/>
                  <a:pt x="175" y="220"/>
                </a:cubicBezTo>
                <a:cubicBezTo>
                  <a:pt x="174" y="219"/>
                  <a:pt x="170" y="214"/>
                  <a:pt x="167" y="212"/>
                </a:cubicBezTo>
                <a:cubicBezTo>
                  <a:pt x="164" y="210"/>
                  <a:pt x="163" y="209"/>
                  <a:pt x="158" y="209"/>
                </a:cubicBezTo>
                <a:cubicBezTo>
                  <a:pt x="153" y="209"/>
                  <a:pt x="143" y="206"/>
                  <a:pt x="139" y="215"/>
                </a:cubicBezTo>
                <a:cubicBezTo>
                  <a:pt x="130" y="233"/>
                  <a:pt x="136" y="235"/>
                  <a:pt x="134" y="263"/>
                </a:cubicBezTo>
                <a:cubicBezTo>
                  <a:pt x="133" y="272"/>
                  <a:pt x="131" y="269"/>
                  <a:pt x="134" y="275"/>
                </a:cubicBezTo>
                <a:cubicBezTo>
                  <a:pt x="137" y="281"/>
                  <a:pt x="147" y="291"/>
                  <a:pt x="151" y="299"/>
                </a:cubicBezTo>
                <a:cubicBezTo>
                  <a:pt x="153" y="308"/>
                  <a:pt x="161" y="319"/>
                  <a:pt x="161" y="325"/>
                </a:cubicBezTo>
                <a:cubicBezTo>
                  <a:pt x="161" y="331"/>
                  <a:pt x="154" y="330"/>
                  <a:pt x="154" y="334"/>
                </a:cubicBezTo>
                <a:cubicBezTo>
                  <a:pt x="154" y="338"/>
                  <a:pt x="161" y="349"/>
                  <a:pt x="161" y="352"/>
                </a:cubicBezTo>
                <a:cubicBezTo>
                  <a:pt x="161" y="356"/>
                  <a:pt x="159" y="352"/>
                  <a:pt x="157" y="352"/>
                </a:cubicBezTo>
                <a:cubicBezTo>
                  <a:pt x="155" y="352"/>
                  <a:pt x="151" y="354"/>
                  <a:pt x="148" y="355"/>
                </a:cubicBezTo>
                <a:cubicBezTo>
                  <a:pt x="145" y="356"/>
                  <a:pt x="139" y="356"/>
                  <a:pt x="136" y="358"/>
                </a:cubicBezTo>
                <a:cubicBezTo>
                  <a:pt x="133" y="360"/>
                  <a:pt x="131" y="364"/>
                  <a:pt x="131" y="367"/>
                </a:cubicBezTo>
                <a:cubicBezTo>
                  <a:pt x="131" y="370"/>
                  <a:pt x="135" y="373"/>
                  <a:pt x="134" y="376"/>
                </a:cubicBezTo>
                <a:cubicBezTo>
                  <a:pt x="133" y="379"/>
                  <a:pt x="128" y="383"/>
                  <a:pt x="124" y="385"/>
                </a:cubicBezTo>
                <a:cubicBezTo>
                  <a:pt x="120" y="387"/>
                  <a:pt x="116" y="385"/>
                  <a:pt x="112" y="385"/>
                </a:cubicBezTo>
                <a:cubicBezTo>
                  <a:pt x="107" y="382"/>
                  <a:pt x="101" y="385"/>
                  <a:pt x="98" y="383"/>
                </a:cubicBezTo>
                <a:cubicBezTo>
                  <a:pt x="95" y="381"/>
                  <a:pt x="95" y="375"/>
                  <a:pt x="92" y="371"/>
                </a:cubicBezTo>
                <a:cubicBezTo>
                  <a:pt x="87" y="368"/>
                  <a:pt x="73" y="345"/>
                  <a:pt x="77" y="361"/>
                </a:cubicBezTo>
                <a:cubicBezTo>
                  <a:pt x="74" y="358"/>
                  <a:pt x="69" y="351"/>
                  <a:pt x="65" y="350"/>
                </a:cubicBezTo>
                <a:cubicBezTo>
                  <a:pt x="62" y="346"/>
                  <a:pt x="57" y="344"/>
                  <a:pt x="55" y="340"/>
                </a:cubicBezTo>
                <a:cubicBezTo>
                  <a:pt x="53" y="336"/>
                  <a:pt x="50" y="333"/>
                  <a:pt x="50" y="328"/>
                </a:cubicBezTo>
                <a:cubicBezTo>
                  <a:pt x="49" y="324"/>
                  <a:pt x="55" y="317"/>
                  <a:pt x="55" y="311"/>
                </a:cubicBezTo>
                <a:cubicBezTo>
                  <a:pt x="55" y="305"/>
                  <a:pt x="54" y="297"/>
                  <a:pt x="52" y="290"/>
                </a:cubicBezTo>
                <a:cubicBezTo>
                  <a:pt x="50" y="283"/>
                  <a:pt x="49" y="275"/>
                  <a:pt x="44" y="266"/>
                </a:cubicBezTo>
                <a:cubicBezTo>
                  <a:pt x="39" y="257"/>
                  <a:pt x="29" y="245"/>
                  <a:pt x="22" y="233"/>
                </a:cubicBezTo>
                <a:cubicBezTo>
                  <a:pt x="18" y="220"/>
                  <a:pt x="5" y="204"/>
                  <a:pt x="1" y="191"/>
                </a:cubicBezTo>
                <a:cubicBezTo>
                  <a:pt x="0" y="182"/>
                  <a:pt x="11" y="192"/>
                  <a:pt x="17" y="188"/>
                </a:cubicBezTo>
                <a:cubicBezTo>
                  <a:pt x="22" y="186"/>
                  <a:pt x="30" y="182"/>
                  <a:pt x="34" y="179"/>
                </a:cubicBezTo>
                <a:cubicBezTo>
                  <a:pt x="38" y="176"/>
                  <a:pt x="41" y="175"/>
                  <a:pt x="43" y="172"/>
                </a:cubicBezTo>
                <a:cubicBezTo>
                  <a:pt x="45" y="169"/>
                  <a:pt x="45" y="165"/>
                  <a:pt x="47" y="163"/>
                </a:cubicBezTo>
                <a:cubicBezTo>
                  <a:pt x="49" y="161"/>
                  <a:pt x="54" y="164"/>
                  <a:pt x="58" y="158"/>
                </a:cubicBezTo>
                <a:cubicBezTo>
                  <a:pt x="62" y="152"/>
                  <a:pt x="66" y="144"/>
                  <a:pt x="71" y="128"/>
                </a:cubicBezTo>
                <a:cubicBezTo>
                  <a:pt x="76" y="112"/>
                  <a:pt x="86" y="75"/>
                  <a:pt x="88" y="59"/>
                </a:cubicBezTo>
                <a:cubicBezTo>
                  <a:pt x="90" y="43"/>
                  <a:pt x="82" y="38"/>
                  <a:pt x="86" y="29"/>
                </a:cubicBezTo>
                <a:cubicBezTo>
                  <a:pt x="100" y="16"/>
                  <a:pt x="103" y="12"/>
                  <a:pt x="110" y="7"/>
                </a:cubicBezTo>
                <a:cubicBezTo>
                  <a:pt x="117" y="2"/>
                  <a:pt x="121" y="2"/>
                  <a:pt x="125" y="1"/>
                </a:cubicBezTo>
                <a:close/>
              </a:path>
            </a:pathLst>
          </a:custGeom>
          <a:solidFill>
            <a:srgbClr val="DDDDDD">
              <a:alpha val="100000"/>
            </a:srgbClr>
          </a:solidFill>
          <a:ln w="6350" cap="flat" cmpd="sng">
            <a:solidFill>
              <a:srgbClr val="80808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12" name="Freeform 7"/>
          <p:cNvSpPr>
            <a:spLocks noChangeAspect="1"/>
          </p:cNvSpPr>
          <p:nvPr/>
        </p:nvSpPr>
        <p:spPr>
          <a:xfrm>
            <a:off x="5145088" y="1831975"/>
            <a:ext cx="585787" cy="495300"/>
          </a:xfrm>
          <a:custGeom>
            <a:avLst/>
            <a:gdLst>
              <a:gd name="txL" fmla="*/ 0 w 674"/>
              <a:gd name="txT" fmla="*/ 0 h 789"/>
              <a:gd name="txR" fmla="*/ 674 w 674"/>
              <a:gd name="txB" fmla="*/ 789 h 789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674" h="789">
                <a:moveTo>
                  <a:pt x="94" y="21"/>
                </a:moveTo>
                <a:cubicBezTo>
                  <a:pt x="122" y="2"/>
                  <a:pt x="110" y="20"/>
                  <a:pt x="123" y="0"/>
                </a:cubicBezTo>
                <a:cubicBezTo>
                  <a:pt x="129" y="3"/>
                  <a:pt x="132" y="8"/>
                  <a:pt x="135" y="12"/>
                </a:cubicBezTo>
                <a:cubicBezTo>
                  <a:pt x="138" y="16"/>
                  <a:pt x="136" y="18"/>
                  <a:pt x="138" y="25"/>
                </a:cubicBezTo>
                <a:cubicBezTo>
                  <a:pt x="140" y="32"/>
                  <a:pt x="144" y="45"/>
                  <a:pt x="146" y="53"/>
                </a:cubicBezTo>
                <a:cubicBezTo>
                  <a:pt x="150" y="65"/>
                  <a:pt x="148" y="69"/>
                  <a:pt x="153" y="72"/>
                </a:cubicBezTo>
                <a:cubicBezTo>
                  <a:pt x="157" y="76"/>
                  <a:pt x="164" y="78"/>
                  <a:pt x="168" y="78"/>
                </a:cubicBezTo>
                <a:cubicBezTo>
                  <a:pt x="172" y="78"/>
                  <a:pt x="174" y="75"/>
                  <a:pt x="178" y="73"/>
                </a:cubicBezTo>
                <a:cubicBezTo>
                  <a:pt x="197" y="67"/>
                  <a:pt x="175" y="76"/>
                  <a:pt x="191" y="66"/>
                </a:cubicBezTo>
                <a:cubicBezTo>
                  <a:pt x="195" y="65"/>
                  <a:pt x="202" y="59"/>
                  <a:pt x="204" y="60"/>
                </a:cubicBezTo>
                <a:cubicBezTo>
                  <a:pt x="206" y="61"/>
                  <a:pt x="206" y="69"/>
                  <a:pt x="206" y="75"/>
                </a:cubicBezTo>
                <a:cubicBezTo>
                  <a:pt x="206" y="81"/>
                  <a:pt x="206" y="88"/>
                  <a:pt x="207" y="94"/>
                </a:cubicBezTo>
                <a:cubicBezTo>
                  <a:pt x="208" y="100"/>
                  <a:pt x="207" y="106"/>
                  <a:pt x="213" y="111"/>
                </a:cubicBezTo>
                <a:cubicBezTo>
                  <a:pt x="219" y="116"/>
                  <a:pt x="238" y="121"/>
                  <a:pt x="245" y="126"/>
                </a:cubicBezTo>
                <a:cubicBezTo>
                  <a:pt x="254" y="134"/>
                  <a:pt x="252" y="136"/>
                  <a:pt x="257" y="142"/>
                </a:cubicBezTo>
                <a:cubicBezTo>
                  <a:pt x="262" y="148"/>
                  <a:pt x="267" y="156"/>
                  <a:pt x="272" y="165"/>
                </a:cubicBezTo>
                <a:cubicBezTo>
                  <a:pt x="277" y="174"/>
                  <a:pt x="280" y="183"/>
                  <a:pt x="285" y="193"/>
                </a:cubicBezTo>
                <a:cubicBezTo>
                  <a:pt x="289" y="206"/>
                  <a:pt x="302" y="225"/>
                  <a:pt x="302" y="225"/>
                </a:cubicBezTo>
                <a:cubicBezTo>
                  <a:pt x="308" y="239"/>
                  <a:pt x="316" y="272"/>
                  <a:pt x="323" y="283"/>
                </a:cubicBezTo>
                <a:cubicBezTo>
                  <a:pt x="330" y="294"/>
                  <a:pt x="340" y="288"/>
                  <a:pt x="347" y="289"/>
                </a:cubicBezTo>
                <a:cubicBezTo>
                  <a:pt x="357" y="289"/>
                  <a:pt x="358" y="291"/>
                  <a:pt x="366" y="289"/>
                </a:cubicBezTo>
                <a:cubicBezTo>
                  <a:pt x="374" y="287"/>
                  <a:pt x="390" y="280"/>
                  <a:pt x="390" y="280"/>
                </a:cubicBezTo>
                <a:cubicBezTo>
                  <a:pt x="397" y="278"/>
                  <a:pt x="406" y="284"/>
                  <a:pt x="411" y="283"/>
                </a:cubicBezTo>
                <a:cubicBezTo>
                  <a:pt x="416" y="282"/>
                  <a:pt x="419" y="281"/>
                  <a:pt x="422" y="277"/>
                </a:cubicBezTo>
                <a:cubicBezTo>
                  <a:pt x="425" y="273"/>
                  <a:pt x="428" y="263"/>
                  <a:pt x="428" y="256"/>
                </a:cubicBezTo>
                <a:cubicBezTo>
                  <a:pt x="429" y="249"/>
                  <a:pt x="422" y="243"/>
                  <a:pt x="422" y="237"/>
                </a:cubicBezTo>
                <a:cubicBezTo>
                  <a:pt x="422" y="231"/>
                  <a:pt x="426" y="225"/>
                  <a:pt x="426" y="219"/>
                </a:cubicBezTo>
                <a:cubicBezTo>
                  <a:pt x="426" y="213"/>
                  <a:pt x="426" y="205"/>
                  <a:pt x="425" y="199"/>
                </a:cubicBezTo>
                <a:cubicBezTo>
                  <a:pt x="424" y="193"/>
                  <a:pt x="419" y="191"/>
                  <a:pt x="422" y="183"/>
                </a:cubicBezTo>
                <a:cubicBezTo>
                  <a:pt x="425" y="175"/>
                  <a:pt x="440" y="160"/>
                  <a:pt x="446" y="153"/>
                </a:cubicBezTo>
                <a:cubicBezTo>
                  <a:pt x="451" y="145"/>
                  <a:pt x="455" y="146"/>
                  <a:pt x="459" y="141"/>
                </a:cubicBezTo>
                <a:cubicBezTo>
                  <a:pt x="463" y="136"/>
                  <a:pt x="469" y="132"/>
                  <a:pt x="470" y="125"/>
                </a:cubicBezTo>
                <a:cubicBezTo>
                  <a:pt x="471" y="118"/>
                  <a:pt x="465" y="106"/>
                  <a:pt x="465" y="100"/>
                </a:cubicBezTo>
                <a:cubicBezTo>
                  <a:pt x="465" y="94"/>
                  <a:pt x="468" y="92"/>
                  <a:pt x="470" y="89"/>
                </a:cubicBezTo>
                <a:cubicBezTo>
                  <a:pt x="473" y="86"/>
                  <a:pt x="470" y="81"/>
                  <a:pt x="474" y="80"/>
                </a:cubicBezTo>
                <a:cubicBezTo>
                  <a:pt x="475" y="76"/>
                  <a:pt x="480" y="67"/>
                  <a:pt x="480" y="67"/>
                </a:cubicBezTo>
                <a:cubicBezTo>
                  <a:pt x="483" y="63"/>
                  <a:pt x="488" y="54"/>
                  <a:pt x="492" y="51"/>
                </a:cubicBezTo>
                <a:cubicBezTo>
                  <a:pt x="496" y="48"/>
                  <a:pt x="500" y="49"/>
                  <a:pt x="504" y="51"/>
                </a:cubicBezTo>
                <a:cubicBezTo>
                  <a:pt x="508" y="53"/>
                  <a:pt x="515" y="58"/>
                  <a:pt x="518" y="63"/>
                </a:cubicBezTo>
                <a:cubicBezTo>
                  <a:pt x="521" y="69"/>
                  <a:pt x="522" y="73"/>
                  <a:pt x="524" y="78"/>
                </a:cubicBezTo>
                <a:cubicBezTo>
                  <a:pt x="526" y="83"/>
                  <a:pt x="527" y="93"/>
                  <a:pt x="531" y="96"/>
                </a:cubicBezTo>
                <a:cubicBezTo>
                  <a:pt x="535" y="99"/>
                  <a:pt x="541" y="98"/>
                  <a:pt x="548" y="98"/>
                </a:cubicBezTo>
                <a:cubicBezTo>
                  <a:pt x="556" y="95"/>
                  <a:pt x="563" y="100"/>
                  <a:pt x="571" y="97"/>
                </a:cubicBezTo>
                <a:cubicBezTo>
                  <a:pt x="577" y="97"/>
                  <a:pt x="582" y="93"/>
                  <a:pt x="586" y="94"/>
                </a:cubicBezTo>
                <a:cubicBezTo>
                  <a:pt x="590" y="95"/>
                  <a:pt x="591" y="100"/>
                  <a:pt x="593" y="102"/>
                </a:cubicBezTo>
                <a:cubicBezTo>
                  <a:pt x="599" y="108"/>
                  <a:pt x="596" y="103"/>
                  <a:pt x="598" y="106"/>
                </a:cubicBezTo>
                <a:cubicBezTo>
                  <a:pt x="600" y="108"/>
                  <a:pt x="603" y="112"/>
                  <a:pt x="603" y="116"/>
                </a:cubicBezTo>
                <a:cubicBezTo>
                  <a:pt x="601" y="119"/>
                  <a:pt x="586" y="120"/>
                  <a:pt x="583" y="126"/>
                </a:cubicBezTo>
                <a:cubicBezTo>
                  <a:pt x="581" y="132"/>
                  <a:pt x="585" y="144"/>
                  <a:pt x="584" y="151"/>
                </a:cubicBezTo>
                <a:cubicBezTo>
                  <a:pt x="583" y="158"/>
                  <a:pt x="582" y="167"/>
                  <a:pt x="577" y="170"/>
                </a:cubicBezTo>
                <a:cubicBezTo>
                  <a:pt x="572" y="173"/>
                  <a:pt x="563" y="170"/>
                  <a:pt x="556" y="169"/>
                </a:cubicBezTo>
                <a:cubicBezTo>
                  <a:pt x="549" y="168"/>
                  <a:pt x="542" y="164"/>
                  <a:pt x="537" y="164"/>
                </a:cubicBezTo>
                <a:cubicBezTo>
                  <a:pt x="528" y="163"/>
                  <a:pt x="530" y="165"/>
                  <a:pt x="526" y="166"/>
                </a:cubicBezTo>
                <a:cubicBezTo>
                  <a:pt x="522" y="167"/>
                  <a:pt x="515" y="168"/>
                  <a:pt x="513" y="168"/>
                </a:cubicBezTo>
                <a:cubicBezTo>
                  <a:pt x="511" y="168"/>
                  <a:pt x="513" y="168"/>
                  <a:pt x="511" y="168"/>
                </a:cubicBezTo>
                <a:cubicBezTo>
                  <a:pt x="507" y="169"/>
                  <a:pt x="504" y="168"/>
                  <a:pt x="501" y="170"/>
                </a:cubicBezTo>
                <a:cubicBezTo>
                  <a:pt x="497" y="172"/>
                  <a:pt x="490" y="173"/>
                  <a:pt x="485" y="177"/>
                </a:cubicBezTo>
                <a:cubicBezTo>
                  <a:pt x="480" y="181"/>
                  <a:pt x="475" y="188"/>
                  <a:pt x="472" y="192"/>
                </a:cubicBezTo>
                <a:cubicBezTo>
                  <a:pt x="469" y="196"/>
                  <a:pt x="466" y="195"/>
                  <a:pt x="466" y="199"/>
                </a:cubicBezTo>
                <a:cubicBezTo>
                  <a:pt x="466" y="203"/>
                  <a:pt x="470" y="211"/>
                  <a:pt x="472" y="216"/>
                </a:cubicBezTo>
                <a:cubicBezTo>
                  <a:pt x="473" y="221"/>
                  <a:pt x="472" y="227"/>
                  <a:pt x="476" y="232"/>
                </a:cubicBezTo>
                <a:cubicBezTo>
                  <a:pt x="478" y="236"/>
                  <a:pt x="481" y="242"/>
                  <a:pt x="485" y="244"/>
                </a:cubicBezTo>
                <a:cubicBezTo>
                  <a:pt x="489" y="246"/>
                  <a:pt x="495" y="246"/>
                  <a:pt x="499" y="246"/>
                </a:cubicBezTo>
                <a:cubicBezTo>
                  <a:pt x="505" y="248"/>
                  <a:pt x="507" y="244"/>
                  <a:pt x="511" y="244"/>
                </a:cubicBezTo>
                <a:cubicBezTo>
                  <a:pt x="515" y="244"/>
                  <a:pt x="522" y="242"/>
                  <a:pt x="526" y="244"/>
                </a:cubicBezTo>
                <a:cubicBezTo>
                  <a:pt x="532" y="245"/>
                  <a:pt x="536" y="247"/>
                  <a:pt x="538" y="255"/>
                </a:cubicBezTo>
                <a:cubicBezTo>
                  <a:pt x="540" y="263"/>
                  <a:pt x="538" y="285"/>
                  <a:pt x="536" y="295"/>
                </a:cubicBezTo>
                <a:cubicBezTo>
                  <a:pt x="534" y="303"/>
                  <a:pt x="523" y="318"/>
                  <a:pt x="523" y="318"/>
                </a:cubicBezTo>
                <a:cubicBezTo>
                  <a:pt x="520" y="346"/>
                  <a:pt x="521" y="359"/>
                  <a:pt x="545" y="375"/>
                </a:cubicBezTo>
                <a:cubicBezTo>
                  <a:pt x="549" y="395"/>
                  <a:pt x="536" y="421"/>
                  <a:pt x="536" y="436"/>
                </a:cubicBezTo>
                <a:cubicBezTo>
                  <a:pt x="536" y="451"/>
                  <a:pt x="536" y="460"/>
                  <a:pt x="544" y="466"/>
                </a:cubicBezTo>
                <a:cubicBezTo>
                  <a:pt x="552" y="472"/>
                  <a:pt x="571" y="469"/>
                  <a:pt x="581" y="474"/>
                </a:cubicBezTo>
                <a:cubicBezTo>
                  <a:pt x="590" y="478"/>
                  <a:pt x="590" y="492"/>
                  <a:pt x="602" y="498"/>
                </a:cubicBezTo>
                <a:cubicBezTo>
                  <a:pt x="614" y="504"/>
                  <a:pt x="644" y="506"/>
                  <a:pt x="655" y="510"/>
                </a:cubicBezTo>
                <a:cubicBezTo>
                  <a:pt x="666" y="514"/>
                  <a:pt x="668" y="517"/>
                  <a:pt x="670" y="523"/>
                </a:cubicBezTo>
                <a:cubicBezTo>
                  <a:pt x="670" y="530"/>
                  <a:pt x="674" y="540"/>
                  <a:pt x="670" y="546"/>
                </a:cubicBezTo>
                <a:cubicBezTo>
                  <a:pt x="669" y="552"/>
                  <a:pt x="667" y="558"/>
                  <a:pt x="664" y="562"/>
                </a:cubicBezTo>
                <a:cubicBezTo>
                  <a:pt x="661" y="566"/>
                  <a:pt x="657" y="567"/>
                  <a:pt x="650" y="568"/>
                </a:cubicBezTo>
                <a:cubicBezTo>
                  <a:pt x="641" y="571"/>
                  <a:pt x="634" y="567"/>
                  <a:pt x="625" y="570"/>
                </a:cubicBezTo>
                <a:cubicBezTo>
                  <a:pt x="616" y="573"/>
                  <a:pt x="608" y="576"/>
                  <a:pt x="594" y="585"/>
                </a:cubicBezTo>
                <a:cubicBezTo>
                  <a:pt x="572" y="618"/>
                  <a:pt x="580" y="614"/>
                  <a:pt x="539" y="624"/>
                </a:cubicBezTo>
                <a:cubicBezTo>
                  <a:pt x="536" y="628"/>
                  <a:pt x="527" y="633"/>
                  <a:pt x="523" y="636"/>
                </a:cubicBezTo>
                <a:cubicBezTo>
                  <a:pt x="516" y="640"/>
                  <a:pt x="509" y="648"/>
                  <a:pt x="509" y="648"/>
                </a:cubicBezTo>
                <a:cubicBezTo>
                  <a:pt x="485" y="632"/>
                  <a:pt x="496" y="626"/>
                  <a:pt x="462" y="649"/>
                </a:cubicBezTo>
                <a:cubicBezTo>
                  <a:pt x="453" y="648"/>
                  <a:pt x="464" y="631"/>
                  <a:pt x="459" y="632"/>
                </a:cubicBezTo>
                <a:cubicBezTo>
                  <a:pt x="454" y="633"/>
                  <a:pt x="444" y="652"/>
                  <a:pt x="434" y="653"/>
                </a:cubicBezTo>
                <a:cubicBezTo>
                  <a:pt x="424" y="656"/>
                  <a:pt x="411" y="634"/>
                  <a:pt x="399" y="636"/>
                </a:cubicBezTo>
                <a:cubicBezTo>
                  <a:pt x="387" y="638"/>
                  <a:pt x="371" y="659"/>
                  <a:pt x="360" y="665"/>
                </a:cubicBezTo>
                <a:cubicBezTo>
                  <a:pt x="344" y="669"/>
                  <a:pt x="338" y="663"/>
                  <a:pt x="334" y="671"/>
                </a:cubicBezTo>
                <a:cubicBezTo>
                  <a:pt x="330" y="679"/>
                  <a:pt x="333" y="695"/>
                  <a:pt x="334" y="713"/>
                </a:cubicBezTo>
                <a:cubicBezTo>
                  <a:pt x="329" y="753"/>
                  <a:pt x="340" y="747"/>
                  <a:pt x="340" y="781"/>
                </a:cubicBezTo>
                <a:cubicBezTo>
                  <a:pt x="337" y="789"/>
                  <a:pt x="322" y="781"/>
                  <a:pt x="322" y="781"/>
                </a:cubicBezTo>
                <a:cubicBezTo>
                  <a:pt x="314" y="780"/>
                  <a:pt x="304" y="782"/>
                  <a:pt x="298" y="777"/>
                </a:cubicBezTo>
                <a:cubicBezTo>
                  <a:pt x="292" y="771"/>
                  <a:pt x="299" y="769"/>
                  <a:pt x="296" y="761"/>
                </a:cubicBezTo>
                <a:cubicBezTo>
                  <a:pt x="294" y="753"/>
                  <a:pt x="290" y="738"/>
                  <a:pt x="284" y="733"/>
                </a:cubicBezTo>
                <a:cubicBezTo>
                  <a:pt x="278" y="728"/>
                  <a:pt x="267" y="728"/>
                  <a:pt x="258" y="731"/>
                </a:cubicBezTo>
                <a:cubicBezTo>
                  <a:pt x="264" y="743"/>
                  <a:pt x="233" y="749"/>
                  <a:pt x="228" y="753"/>
                </a:cubicBezTo>
                <a:cubicBezTo>
                  <a:pt x="223" y="757"/>
                  <a:pt x="230" y="756"/>
                  <a:pt x="226" y="755"/>
                </a:cubicBezTo>
                <a:cubicBezTo>
                  <a:pt x="222" y="754"/>
                  <a:pt x="211" y="755"/>
                  <a:pt x="204" y="749"/>
                </a:cubicBezTo>
                <a:cubicBezTo>
                  <a:pt x="197" y="738"/>
                  <a:pt x="189" y="729"/>
                  <a:pt x="186" y="717"/>
                </a:cubicBezTo>
                <a:cubicBezTo>
                  <a:pt x="184" y="709"/>
                  <a:pt x="188" y="698"/>
                  <a:pt x="182" y="693"/>
                </a:cubicBezTo>
                <a:cubicBezTo>
                  <a:pt x="175" y="687"/>
                  <a:pt x="163" y="690"/>
                  <a:pt x="154" y="689"/>
                </a:cubicBezTo>
                <a:cubicBezTo>
                  <a:pt x="146" y="686"/>
                  <a:pt x="128" y="693"/>
                  <a:pt x="128" y="679"/>
                </a:cubicBezTo>
                <a:cubicBezTo>
                  <a:pt x="126" y="674"/>
                  <a:pt x="138" y="663"/>
                  <a:pt x="140" y="655"/>
                </a:cubicBezTo>
                <a:cubicBezTo>
                  <a:pt x="142" y="647"/>
                  <a:pt x="138" y="638"/>
                  <a:pt x="140" y="629"/>
                </a:cubicBezTo>
                <a:cubicBezTo>
                  <a:pt x="142" y="620"/>
                  <a:pt x="160" y="610"/>
                  <a:pt x="154" y="603"/>
                </a:cubicBezTo>
                <a:cubicBezTo>
                  <a:pt x="142" y="585"/>
                  <a:pt x="125" y="591"/>
                  <a:pt x="106" y="585"/>
                </a:cubicBezTo>
                <a:cubicBezTo>
                  <a:pt x="99" y="574"/>
                  <a:pt x="104" y="549"/>
                  <a:pt x="104" y="549"/>
                </a:cubicBezTo>
                <a:cubicBezTo>
                  <a:pt x="100" y="535"/>
                  <a:pt x="105" y="508"/>
                  <a:pt x="98" y="499"/>
                </a:cubicBezTo>
                <a:cubicBezTo>
                  <a:pt x="91" y="490"/>
                  <a:pt x="73" y="496"/>
                  <a:pt x="62" y="497"/>
                </a:cubicBezTo>
                <a:cubicBezTo>
                  <a:pt x="51" y="498"/>
                  <a:pt x="39" y="505"/>
                  <a:pt x="30" y="505"/>
                </a:cubicBezTo>
                <a:cubicBezTo>
                  <a:pt x="13" y="511"/>
                  <a:pt x="12" y="513"/>
                  <a:pt x="6" y="495"/>
                </a:cubicBezTo>
                <a:cubicBezTo>
                  <a:pt x="9" y="487"/>
                  <a:pt x="18" y="477"/>
                  <a:pt x="12" y="467"/>
                </a:cubicBezTo>
                <a:cubicBezTo>
                  <a:pt x="13" y="459"/>
                  <a:pt x="0" y="455"/>
                  <a:pt x="0" y="447"/>
                </a:cubicBezTo>
                <a:cubicBezTo>
                  <a:pt x="0" y="439"/>
                  <a:pt x="7" y="430"/>
                  <a:pt x="10" y="421"/>
                </a:cubicBezTo>
                <a:cubicBezTo>
                  <a:pt x="13" y="412"/>
                  <a:pt x="20" y="393"/>
                  <a:pt x="20" y="393"/>
                </a:cubicBezTo>
                <a:cubicBezTo>
                  <a:pt x="25" y="369"/>
                  <a:pt x="31" y="372"/>
                  <a:pt x="50" y="361"/>
                </a:cubicBezTo>
                <a:cubicBezTo>
                  <a:pt x="58" y="356"/>
                  <a:pt x="60" y="348"/>
                  <a:pt x="68" y="343"/>
                </a:cubicBezTo>
                <a:cubicBezTo>
                  <a:pt x="72" y="340"/>
                  <a:pt x="78" y="329"/>
                  <a:pt x="78" y="329"/>
                </a:cubicBezTo>
                <a:cubicBezTo>
                  <a:pt x="88" y="315"/>
                  <a:pt x="100" y="318"/>
                  <a:pt x="94" y="301"/>
                </a:cubicBezTo>
                <a:cubicBezTo>
                  <a:pt x="99" y="262"/>
                  <a:pt x="119" y="180"/>
                  <a:pt x="86" y="153"/>
                </a:cubicBezTo>
                <a:cubicBezTo>
                  <a:pt x="79" y="147"/>
                  <a:pt x="85" y="142"/>
                  <a:pt x="78" y="137"/>
                </a:cubicBezTo>
                <a:cubicBezTo>
                  <a:pt x="77" y="130"/>
                  <a:pt x="49" y="91"/>
                  <a:pt x="66" y="81"/>
                </a:cubicBezTo>
                <a:cubicBezTo>
                  <a:pt x="65" y="71"/>
                  <a:pt x="81" y="67"/>
                  <a:pt x="86" y="66"/>
                </a:cubicBezTo>
                <a:cubicBezTo>
                  <a:pt x="91" y="65"/>
                  <a:pt x="92" y="74"/>
                  <a:pt x="94" y="74"/>
                </a:cubicBezTo>
                <a:cubicBezTo>
                  <a:pt x="96" y="74"/>
                  <a:pt x="98" y="74"/>
                  <a:pt x="100" y="69"/>
                </a:cubicBezTo>
                <a:cubicBezTo>
                  <a:pt x="102" y="64"/>
                  <a:pt x="104" y="54"/>
                  <a:pt x="104" y="46"/>
                </a:cubicBezTo>
                <a:cubicBezTo>
                  <a:pt x="104" y="38"/>
                  <a:pt x="99" y="25"/>
                  <a:pt x="98" y="19"/>
                </a:cubicBezTo>
              </a:path>
            </a:pathLst>
          </a:custGeom>
          <a:solidFill>
            <a:srgbClr val="DDDDDD">
              <a:alpha val="100000"/>
            </a:srgbClr>
          </a:solidFill>
          <a:ln w="6350" cap="flat" cmpd="sng">
            <a:solidFill>
              <a:srgbClr val="80808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13" name="Freeform 8"/>
          <p:cNvSpPr>
            <a:spLocks noChangeAspect="1"/>
          </p:cNvSpPr>
          <p:nvPr/>
        </p:nvSpPr>
        <p:spPr>
          <a:xfrm>
            <a:off x="5608638" y="1984375"/>
            <a:ext cx="512762" cy="309563"/>
          </a:xfrm>
          <a:custGeom>
            <a:avLst/>
            <a:gdLst>
              <a:gd name="txL" fmla="*/ 0 w 591"/>
              <a:gd name="txT" fmla="*/ 0 h 489"/>
              <a:gd name="txR" fmla="*/ 591 w 591"/>
              <a:gd name="txB" fmla="*/ 489 h 489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591" h="489">
                <a:moveTo>
                  <a:pt x="57" y="169"/>
                </a:moveTo>
                <a:cubicBezTo>
                  <a:pt x="59" y="170"/>
                  <a:pt x="65" y="172"/>
                  <a:pt x="70" y="175"/>
                </a:cubicBezTo>
                <a:cubicBezTo>
                  <a:pt x="75" y="178"/>
                  <a:pt x="81" y="183"/>
                  <a:pt x="88" y="186"/>
                </a:cubicBezTo>
                <a:cubicBezTo>
                  <a:pt x="95" y="189"/>
                  <a:pt x="108" y="194"/>
                  <a:pt x="114" y="193"/>
                </a:cubicBezTo>
                <a:cubicBezTo>
                  <a:pt x="119" y="189"/>
                  <a:pt x="121" y="181"/>
                  <a:pt x="123" y="177"/>
                </a:cubicBezTo>
                <a:cubicBezTo>
                  <a:pt x="125" y="173"/>
                  <a:pt x="125" y="170"/>
                  <a:pt x="128" y="166"/>
                </a:cubicBezTo>
                <a:cubicBezTo>
                  <a:pt x="132" y="160"/>
                  <a:pt x="132" y="155"/>
                  <a:pt x="138" y="151"/>
                </a:cubicBezTo>
                <a:cubicBezTo>
                  <a:pt x="144" y="146"/>
                  <a:pt x="155" y="142"/>
                  <a:pt x="162" y="136"/>
                </a:cubicBezTo>
                <a:cubicBezTo>
                  <a:pt x="169" y="130"/>
                  <a:pt x="176" y="120"/>
                  <a:pt x="183" y="114"/>
                </a:cubicBezTo>
                <a:cubicBezTo>
                  <a:pt x="190" y="108"/>
                  <a:pt x="198" y="101"/>
                  <a:pt x="205" y="102"/>
                </a:cubicBezTo>
                <a:cubicBezTo>
                  <a:pt x="208" y="102"/>
                  <a:pt x="219" y="112"/>
                  <a:pt x="225" y="118"/>
                </a:cubicBezTo>
                <a:cubicBezTo>
                  <a:pt x="232" y="122"/>
                  <a:pt x="243" y="127"/>
                  <a:pt x="249" y="129"/>
                </a:cubicBezTo>
                <a:cubicBezTo>
                  <a:pt x="256" y="131"/>
                  <a:pt x="258" y="129"/>
                  <a:pt x="262" y="130"/>
                </a:cubicBezTo>
                <a:cubicBezTo>
                  <a:pt x="265" y="130"/>
                  <a:pt x="265" y="131"/>
                  <a:pt x="267" y="129"/>
                </a:cubicBezTo>
                <a:cubicBezTo>
                  <a:pt x="269" y="127"/>
                  <a:pt x="270" y="125"/>
                  <a:pt x="274" y="120"/>
                </a:cubicBezTo>
                <a:cubicBezTo>
                  <a:pt x="279" y="113"/>
                  <a:pt x="281" y="105"/>
                  <a:pt x="289" y="96"/>
                </a:cubicBezTo>
                <a:cubicBezTo>
                  <a:pt x="303" y="99"/>
                  <a:pt x="305" y="100"/>
                  <a:pt x="318" y="102"/>
                </a:cubicBezTo>
                <a:cubicBezTo>
                  <a:pt x="321" y="103"/>
                  <a:pt x="311" y="94"/>
                  <a:pt x="324" y="90"/>
                </a:cubicBezTo>
                <a:cubicBezTo>
                  <a:pt x="327" y="88"/>
                  <a:pt x="334" y="87"/>
                  <a:pt x="337" y="85"/>
                </a:cubicBezTo>
                <a:cubicBezTo>
                  <a:pt x="340" y="83"/>
                  <a:pt x="342" y="84"/>
                  <a:pt x="344" y="80"/>
                </a:cubicBezTo>
                <a:cubicBezTo>
                  <a:pt x="351" y="80"/>
                  <a:pt x="348" y="68"/>
                  <a:pt x="351" y="64"/>
                </a:cubicBezTo>
                <a:cubicBezTo>
                  <a:pt x="353" y="60"/>
                  <a:pt x="366" y="57"/>
                  <a:pt x="370" y="55"/>
                </a:cubicBezTo>
                <a:cubicBezTo>
                  <a:pt x="369" y="52"/>
                  <a:pt x="381" y="43"/>
                  <a:pt x="382" y="42"/>
                </a:cubicBezTo>
                <a:cubicBezTo>
                  <a:pt x="383" y="41"/>
                  <a:pt x="370" y="49"/>
                  <a:pt x="374" y="48"/>
                </a:cubicBezTo>
                <a:cubicBezTo>
                  <a:pt x="378" y="35"/>
                  <a:pt x="392" y="42"/>
                  <a:pt x="404" y="38"/>
                </a:cubicBezTo>
                <a:cubicBezTo>
                  <a:pt x="408" y="32"/>
                  <a:pt x="416" y="20"/>
                  <a:pt x="416" y="20"/>
                </a:cubicBezTo>
                <a:cubicBezTo>
                  <a:pt x="422" y="28"/>
                  <a:pt x="422" y="37"/>
                  <a:pt x="432" y="40"/>
                </a:cubicBezTo>
                <a:cubicBezTo>
                  <a:pt x="442" y="25"/>
                  <a:pt x="455" y="18"/>
                  <a:pt x="470" y="8"/>
                </a:cubicBezTo>
                <a:cubicBezTo>
                  <a:pt x="473" y="6"/>
                  <a:pt x="484" y="4"/>
                  <a:pt x="486" y="4"/>
                </a:cubicBezTo>
                <a:cubicBezTo>
                  <a:pt x="490" y="3"/>
                  <a:pt x="498" y="0"/>
                  <a:pt x="498" y="0"/>
                </a:cubicBezTo>
                <a:cubicBezTo>
                  <a:pt x="506" y="6"/>
                  <a:pt x="507" y="13"/>
                  <a:pt x="510" y="22"/>
                </a:cubicBezTo>
                <a:cubicBezTo>
                  <a:pt x="511" y="26"/>
                  <a:pt x="510" y="33"/>
                  <a:pt x="514" y="34"/>
                </a:cubicBezTo>
                <a:cubicBezTo>
                  <a:pt x="518" y="35"/>
                  <a:pt x="526" y="38"/>
                  <a:pt x="526" y="38"/>
                </a:cubicBezTo>
                <a:cubicBezTo>
                  <a:pt x="538" y="57"/>
                  <a:pt x="517" y="81"/>
                  <a:pt x="514" y="100"/>
                </a:cubicBezTo>
                <a:cubicBezTo>
                  <a:pt x="512" y="112"/>
                  <a:pt x="514" y="110"/>
                  <a:pt x="513" y="114"/>
                </a:cubicBezTo>
                <a:cubicBezTo>
                  <a:pt x="512" y="118"/>
                  <a:pt x="509" y="123"/>
                  <a:pt x="508" y="126"/>
                </a:cubicBezTo>
                <a:cubicBezTo>
                  <a:pt x="507" y="128"/>
                  <a:pt x="504" y="133"/>
                  <a:pt x="506" y="132"/>
                </a:cubicBezTo>
                <a:cubicBezTo>
                  <a:pt x="514" y="129"/>
                  <a:pt x="529" y="123"/>
                  <a:pt x="529" y="123"/>
                </a:cubicBezTo>
                <a:cubicBezTo>
                  <a:pt x="534" y="125"/>
                  <a:pt x="537" y="136"/>
                  <a:pt x="540" y="141"/>
                </a:cubicBezTo>
                <a:cubicBezTo>
                  <a:pt x="543" y="146"/>
                  <a:pt x="540" y="148"/>
                  <a:pt x="548" y="154"/>
                </a:cubicBezTo>
                <a:cubicBezTo>
                  <a:pt x="578" y="146"/>
                  <a:pt x="581" y="156"/>
                  <a:pt x="589" y="178"/>
                </a:cubicBezTo>
                <a:cubicBezTo>
                  <a:pt x="591" y="184"/>
                  <a:pt x="586" y="194"/>
                  <a:pt x="586" y="194"/>
                </a:cubicBezTo>
                <a:cubicBezTo>
                  <a:pt x="582" y="205"/>
                  <a:pt x="578" y="202"/>
                  <a:pt x="576" y="216"/>
                </a:cubicBezTo>
                <a:cubicBezTo>
                  <a:pt x="574" y="240"/>
                  <a:pt x="578" y="241"/>
                  <a:pt x="562" y="252"/>
                </a:cubicBezTo>
                <a:cubicBezTo>
                  <a:pt x="559" y="260"/>
                  <a:pt x="552" y="268"/>
                  <a:pt x="546" y="274"/>
                </a:cubicBezTo>
                <a:cubicBezTo>
                  <a:pt x="542" y="285"/>
                  <a:pt x="544" y="295"/>
                  <a:pt x="540" y="306"/>
                </a:cubicBezTo>
                <a:cubicBezTo>
                  <a:pt x="539" y="316"/>
                  <a:pt x="540" y="326"/>
                  <a:pt x="538" y="336"/>
                </a:cubicBezTo>
                <a:cubicBezTo>
                  <a:pt x="537" y="342"/>
                  <a:pt x="521" y="358"/>
                  <a:pt x="519" y="360"/>
                </a:cubicBezTo>
                <a:cubicBezTo>
                  <a:pt x="514" y="368"/>
                  <a:pt x="505" y="369"/>
                  <a:pt x="502" y="376"/>
                </a:cubicBezTo>
                <a:cubicBezTo>
                  <a:pt x="499" y="383"/>
                  <a:pt x="504" y="396"/>
                  <a:pt x="500" y="404"/>
                </a:cubicBezTo>
                <a:cubicBezTo>
                  <a:pt x="496" y="412"/>
                  <a:pt x="486" y="415"/>
                  <a:pt x="476" y="422"/>
                </a:cubicBezTo>
                <a:cubicBezTo>
                  <a:pt x="468" y="446"/>
                  <a:pt x="461" y="441"/>
                  <a:pt x="440" y="448"/>
                </a:cubicBezTo>
                <a:cubicBezTo>
                  <a:pt x="434" y="457"/>
                  <a:pt x="437" y="473"/>
                  <a:pt x="430" y="480"/>
                </a:cubicBezTo>
                <a:cubicBezTo>
                  <a:pt x="421" y="489"/>
                  <a:pt x="392" y="486"/>
                  <a:pt x="392" y="486"/>
                </a:cubicBezTo>
                <a:cubicBezTo>
                  <a:pt x="362" y="483"/>
                  <a:pt x="371" y="483"/>
                  <a:pt x="352" y="470"/>
                </a:cubicBezTo>
                <a:cubicBezTo>
                  <a:pt x="346" y="461"/>
                  <a:pt x="338" y="457"/>
                  <a:pt x="328" y="454"/>
                </a:cubicBezTo>
                <a:cubicBezTo>
                  <a:pt x="314" y="457"/>
                  <a:pt x="313" y="463"/>
                  <a:pt x="302" y="470"/>
                </a:cubicBezTo>
                <a:cubicBezTo>
                  <a:pt x="299" y="480"/>
                  <a:pt x="292" y="481"/>
                  <a:pt x="282" y="484"/>
                </a:cubicBezTo>
                <a:cubicBezTo>
                  <a:pt x="280" y="485"/>
                  <a:pt x="276" y="486"/>
                  <a:pt x="276" y="486"/>
                </a:cubicBezTo>
                <a:cubicBezTo>
                  <a:pt x="262" y="485"/>
                  <a:pt x="248" y="486"/>
                  <a:pt x="234" y="484"/>
                </a:cubicBezTo>
                <a:cubicBezTo>
                  <a:pt x="219" y="482"/>
                  <a:pt x="209" y="467"/>
                  <a:pt x="198" y="460"/>
                </a:cubicBezTo>
                <a:cubicBezTo>
                  <a:pt x="196" y="453"/>
                  <a:pt x="202" y="466"/>
                  <a:pt x="188" y="452"/>
                </a:cubicBezTo>
                <a:cubicBezTo>
                  <a:pt x="184" y="450"/>
                  <a:pt x="172" y="434"/>
                  <a:pt x="172" y="434"/>
                </a:cubicBezTo>
                <a:cubicBezTo>
                  <a:pt x="167" y="416"/>
                  <a:pt x="173" y="402"/>
                  <a:pt x="178" y="386"/>
                </a:cubicBezTo>
                <a:cubicBezTo>
                  <a:pt x="174" y="358"/>
                  <a:pt x="175" y="364"/>
                  <a:pt x="142" y="362"/>
                </a:cubicBezTo>
                <a:cubicBezTo>
                  <a:pt x="135" y="352"/>
                  <a:pt x="127" y="358"/>
                  <a:pt x="116" y="362"/>
                </a:cubicBezTo>
                <a:cubicBezTo>
                  <a:pt x="112" y="363"/>
                  <a:pt x="104" y="366"/>
                  <a:pt x="104" y="366"/>
                </a:cubicBezTo>
                <a:cubicBezTo>
                  <a:pt x="98" y="362"/>
                  <a:pt x="95" y="357"/>
                  <a:pt x="92" y="350"/>
                </a:cubicBezTo>
                <a:cubicBezTo>
                  <a:pt x="90" y="346"/>
                  <a:pt x="88" y="338"/>
                  <a:pt x="88" y="338"/>
                </a:cubicBezTo>
                <a:cubicBezTo>
                  <a:pt x="89" y="325"/>
                  <a:pt x="92" y="333"/>
                  <a:pt x="102" y="326"/>
                </a:cubicBezTo>
                <a:cubicBezTo>
                  <a:pt x="105" y="322"/>
                  <a:pt x="112" y="325"/>
                  <a:pt x="117" y="324"/>
                </a:cubicBezTo>
                <a:cubicBezTo>
                  <a:pt x="122" y="323"/>
                  <a:pt x="132" y="321"/>
                  <a:pt x="135" y="317"/>
                </a:cubicBezTo>
                <a:cubicBezTo>
                  <a:pt x="138" y="313"/>
                  <a:pt x="135" y="309"/>
                  <a:pt x="135" y="303"/>
                </a:cubicBezTo>
                <a:cubicBezTo>
                  <a:pt x="141" y="294"/>
                  <a:pt x="136" y="288"/>
                  <a:pt x="134" y="278"/>
                </a:cubicBezTo>
                <a:cubicBezTo>
                  <a:pt x="138" y="264"/>
                  <a:pt x="116" y="270"/>
                  <a:pt x="104" y="266"/>
                </a:cubicBezTo>
                <a:cubicBezTo>
                  <a:pt x="92" y="262"/>
                  <a:pt x="76" y="263"/>
                  <a:pt x="65" y="255"/>
                </a:cubicBezTo>
                <a:cubicBezTo>
                  <a:pt x="57" y="252"/>
                  <a:pt x="62" y="244"/>
                  <a:pt x="54" y="242"/>
                </a:cubicBezTo>
                <a:cubicBezTo>
                  <a:pt x="48" y="240"/>
                  <a:pt x="50" y="233"/>
                  <a:pt x="45" y="231"/>
                </a:cubicBezTo>
                <a:cubicBezTo>
                  <a:pt x="40" y="228"/>
                  <a:pt x="27" y="227"/>
                  <a:pt x="21" y="226"/>
                </a:cubicBezTo>
                <a:cubicBezTo>
                  <a:pt x="15" y="225"/>
                  <a:pt x="9" y="227"/>
                  <a:pt x="6" y="224"/>
                </a:cubicBezTo>
                <a:cubicBezTo>
                  <a:pt x="0" y="222"/>
                  <a:pt x="3" y="210"/>
                  <a:pt x="3" y="210"/>
                </a:cubicBezTo>
                <a:cubicBezTo>
                  <a:pt x="3" y="205"/>
                  <a:pt x="1" y="185"/>
                  <a:pt x="4" y="181"/>
                </a:cubicBezTo>
                <a:cubicBezTo>
                  <a:pt x="7" y="177"/>
                  <a:pt x="14" y="186"/>
                  <a:pt x="19" y="186"/>
                </a:cubicBezTo>
                <a:cubicBezTo>
                  <a:pt x="28" y="183"/>
                  <a:pt x="26" y="186"/>
                  <a:pt x="33" y="181"/>
                </a:cubicBezTo>
                <a:cubicBezTo>
                  <a:pt x="37" y="178"/>
                  <a:pt x="42" y="174"/>
                  <a:pt x="42" y="174"/>
                </a:cubicBezTo>
                <a:cubicBezTo>
                  <a:pt x="44" y="175"/>
                  <a:pt x="54" y="174"/>
                  <a:pt x="51" y="174"/>
                </a:cubicBezTo>
                <a:cubicBezTo>
                  <a:pt x="51" y="174"/>
                  <a:pt x="59" y="170"/>
                  <a:pt x="57" y="169"/>
                </a:cubicBezTo>
                <a:close/>
              </a:path>
            </a:pathLst>
          </a:custGeom>
          <a:solidFill>
            <a:srgbClr val="DDDDDD">
              <a:alpha val="100000"/>
            </a:srgbClr>
          </a:solidFill>
          <a:ln w="6350" cap="flat" cmpd="sng">
            <a:solidFill>
              <a:srgbClr val="80808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14" name="Freeform 9"/>
          <p:cNvSpPr>
            <a:spLocks noChangeAspect="1"/>
          </p:cNvSpPr>
          <p:nvPr/>
        </p:nvSpPr>
        <p:spPr>
          <a:xfrm>
            <a:off x="5546725" y="1822450"/>
            <a:ext cx="396875" cy="285750"/>
          </a:xfrm>
          <a:custGeom>
            <a:avLst/>
            <a:gdLst>
              <a:gd name="txL" fmla="*/ 0 w 455"/>
              <a:gd name="txT" fmla="*/ 0 h 453"/>
              <a:gd name="txR" fmla="*/ 455 w 455"/>
              <a:gd name="txB" fmla="*/ 453 h 453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455" h="453">
                <a:moveTo>
                  <a:pt x="173" y="39"/>
                </a:moveTo>
                <a:cubicBezTo>
                  <a:pt x="171" y="39"/>
                  <a:pt x="164" y="29"/>
                  <a:pt x="160" y="35"/>
                </a:cubicBezTo>
                <a:cubicBezTo>
                  <a:pt x="157" y="37"/>
                  <a:pt x="157" y="43"/>
                  <a:pt x="155" y="50"/>
                </a:cubicBezTo>
                <a:cubicBezTo>
                  <a:pt x="153" y="57"/>
                  <a:pt x="148" y="72"/>
                  <a:pt x="149" y="78"/>
                </a:cubicBezTo>
                <a:cubicBezTo>
                  <a:pt x="149" y="83"/>
                  <a:pt x="155" y="83"/>
                  <a:pt x="159" y="85"/>
                </a:cubicBezTo>
                <a:cubicBezTo>
                  <a:pt x="163" y="87"/>
                  <a:pt x="170" y="89"/>
                  <a:pt x="176" y="93"/>
                </a:cubicBezTo>
                <a:cubicBezTo>
                  <a:pt x="183" y="98"/>
                  <a:pt x="195" y="107"/>
                  <a:pt x="195" y="107"/>
                </a:cubicBezTo>
                <a:cubicBezTo>
                  <a:pt x="197" y="114"/>
                  <a:pt x="196" y="117"/>
                  <a:pt x="198" y="125"/>
                </a:cubicBezTo>
                <a:cubicBezTo>
                  <a:pt x="196" y="129"/>
                  <a:pt x="188" y="124"/>
                  <a:pt x="176" y="126"/>
                </a:cubicBezTo>
                <a:cubicBezTo>
                  <a:pt x="169" y="127"/>
                  <a:pt x="167" y="128"/>
                  <a:pt x="158" y="130"/>
                </a:cubicBezTo>
                <a:cubicBezTo>
                  <a:pt x="149" y="132"/>
                  <a:pt x="130" y="132"/>
                  <a:pt x="124" y="135"/>
                </a:cubicBezTo>
                <a:cubicBezTo>
                  <a:pt x="118" y="138"/>
                  <a:pt x="121" y="143"/>
                  <a:pt x="121" y="147"/>
                </a:cubicBezTo>
                <a:cubicBezTo>
                  <a:pt x="120" y="151"/>
                  <a:pt x="123" y="156"/>
                  <a:pt x="122" y="161"/>
                </a:cubicBezTo>
                <a:cubicBezTo>
                  <a:pt x="121" y="166"/>
                  <a:pt x="118" y="175"/>
                  <a:pt x="115" y="179"/>
                </a:cubicBezTo>
                <a:cubicBezTo>
                  <a:pt x="112" y="183"/>
                  <a:pt x="107" y="187"/>
                  <a:pt x="101" y="188"/>
                </a:cubicBezTo>
                <a:cubicBezTo>
                  <a:pt x="95" y="189"/>
                  <a:pt x="85" y="188"/>
                  <a:pt x="81" y="187"/>
                </a:cubicBezTo>
                <a:cubicBezTo>
                  <a:pt x="74" y="188"/>
                  <a:pt x="80" y="183"/>
                  <a:pt x="76" y="182"/>
                </a:cubicBezTo>
                <a:cubicBezTo>
                  <a:pt x="72" y="181"/>
                  <a:pt x="62" y="181"/>
                  <a:pt x="58" y="182"/>
                </a:cubicBezTo>
                <a:cubicBezTo>
                  <a:pt x="54" y="183"/>
                  <a:pt x="51" y="184"/>
                  <a:pt x="50" y="185"/>
                </a:cubicBezTo>
                <a:cubicBezTo>
                  <a:pt x="49" y="186"/>
                  <a:pt x="52" y="187"/>
                  <a:pt x="50" y="187"/>
                </a:cubicBezTo>
                <a:cubicBezTo>
                  <a:pt x="48" y="187"/>
                  <a:pt x="42" y="187"/>
                  <a:pt x="37" y="188"/>
                </a:cubicBezTo>
                <a:cubicBezTo>
                  <a:pt x="28" y="185"/>
                  <a:pt x="26" y="185"/>
                  <a:pt x="17" y="191"/>
                </a:cubicBezTo>
                <a:cubicBezTo>
                  <a:pt x="14" y="195"/>
                  <a:pt x="10" y="199"/>
                  <a:pt x="8" y="203"/>
                </a:cubicBezTo>
                <a:cubicBezTo>
                  <a:pt x="6" y="207"/>
                  <a:pt x="0" y="213"/>
                  <a:pt x="0" y="213"/>
                </a:cubicBezTo>
                <a:cubicBezTo>
                  <a:pt x="1" y="217"/>
                  <a:pt x="3" y="227"/>
                  <a:pt x="4" y="231"/>
                </a:cubicBezTo>
                <a:cubicBezTo>
                  <a:pt x="4" y="237"/>
                  <a:pt x="9" y="246"/>
                  <a:pt x="12" y="251"/>
                </a:cubicBezTo>
                <a:cubicBezTo>
                  <a:pt x="15" y="256"/>
                  <a:pt x="19" y="259"/>
                  <a:pt x="22" y="261"/>
                </a:cubicBezTo>
                <a:cubicBezTo>
                  <a:pt x="24" y="262"/>
                  <a:pt x="23" y="265"/>
                  <a:pt x="28" y="264"/>
                </a:cubicBezTo>
                <a:cubicBezTo>
                  <a:pt x="32" y="264"/>
                  <a:pt x="40" y="264"/>
                  <a:pt x="44" y="263"/>
                </a:cubicBezTo>
                <a:cubicBezTo>
                  <a:pt x="48" y="262"/>
                  <a:pt x="48" y="258"/>
                  <a:pt x="52" y="258"/>
                </a:cubicBezTo>
                <a:cubicBezTo>
                  <a:pt x="59" y="259"/>
                  <a:pt x="66" y="260"/>
                  <a:pt x="69" y="265"/>
                </a:cubicBezTo>
                <a:cubicBezTo>
                  <a:pt x="72" y="270"/>
                  <a:pt x="72" y="281"/>
                  <a:pt x="72" y="289"/>
                </a:cubicBezTo>
                <a:cubicBezTo>
                  <a:pt x="72" y="297"/>
                  <a:pt x="70" y="305"/>
                  <a:pt x="68" y="313"/>
                </a:cubicBezTo>
                <a:cubicBezTo>
                  <a:pt x="67" y="321"/>
                  <a:pt x="62" y="329"/>
                  <a:pt x="61" y="335"/>
                </a:cubicBezTo>
                <a:cubicBezTo>
                  <a:pt x="60" y="341"/>
                  <a:pt x="62" y="343"/>
                  <a:pt x="61" y="348"/>
                </a:cubicBezTo>
                <a:cubicBezTo>
                  <a:pt x="60" y="353"/>
                  <a:pt x="56" y="360"/>
                  <a:pt x="57" y="365"/>
                </a:cubicBezTo>
                <a:cubicBezTo>
                  <a:pt x="57" y="366"/>
                  <a:pt x="67" y="376"/>
                  <a:pt x="69" y="379"/>
                </a:cubicBezTo>
                <a:cubicBezTo>
                  <a:pt x="72" y="383"/>
                  <a:pt x="77" y="391"/>
                  <a:pt x="77" y="391"/>
                </a:cubicBezTo>
                <a:cubicBezTo>
                  <a:pt x="78" y="395"/>
                  <a:pt x="83" y="395"/>
                  <a:pt x="83" y="402"/>
                </a:cubicBezTo>
                <a:cubicBezTo>
                  <a:pt x="83" y="409"/>
                  <a:pt x="75" y="424"/>
                  <a:pt x="76" y="431"/>
                </a:cubicBezTo>
                <a:cubicBezTo>
                  <a:pt x="79" y="443"/>
                  <a:pt x="80" y="439"/>
                  <a:pt x="91" y="443"/>
                </a:cubicBezTo>
                <a:cubicBezTo>
                  <a:pt x="98" y="441"/>
                  <a:pt x="105" y="440"/>
                  <a:pt x="111" y="435"/>
                </a:cubicBezTo>
                <a:cubicBezTo>
                  <a:pt x="115" y="431"/>
                  <a:pt x="123" y="423"/>
                  <a:pt x="123" y="423"/>
                </a:cubicBezTo>
                <a:cubicBezTo>
                  <a:pt x="138" y="428"/>
                  <a:pt x="149" y="440"/>
                  <a:pt x="165" y="445"/>
                </a:cubicBezTo>
                <a:cubicBezTo>
                  <a:pt x="171" y="447"/>
                  <a:pt x="177" y="449"/>
                  <a:pt x="183" y="451"/>
                </a:cubicBezTo>
                <a:cubicBezTo>
                  <a:pt x="185" y="452"/>
                  <a:pt x="189" y="453"/>
                  <a:pt x="189" y="453"/>
                </a:cubicBezTo>
                <a:cubicBezTo>
                  <a:pt x="197" y="441"/>
                  <a:pt x="195" y="423"/>
                  <a:pt x="205" y="413"/>
                </a:cubicBezTo>
                <a:cubicBezTo>
                  <a:pt x="212" y="406"/>
                  <a:pt x="210" y="411"/>
                  <a:pt x="217" y="407"/>
                </a:cubicBezTo>
                <a:cubicBezTo>
                  <a:pt x="221" y="405"/>
                  <a:pt x="229" y="399"/>
                  <a:pt x="229" y="399"/>
                </a:cubicBezTo>
                <a:cubicBezTo>
                  <a:pt x="234" y="392"/>
                  <a:pt x="241" y="384"/>
                  <a:pt x="249" y="381"/>
                </a:cubicBezTo>
                <a:cubicBezTo>
                  <a:pt x="253" y="375"/>
                  <a:pt x="262" y="367"/>
                  <a:pt x="269" y="365"/>
                </a:cubicBezTo>
                <a:cubicBezTo>
                  <a:pt x="281" y="347"/>
                  <a:pt x="277" y="367"/>
                  <a:pt x="287" y="373"/>
                </a:cubicBezTo>
                <a:cubicBezTo>
                  <a:pt x="294" y="377"/>
                  <a:pt x="305" y="379"/>
                  <a:pt x="313" y="383"/>
                </a:cubicBezTo>
                <a:cubicBezTo>
                  <a:pt x="319" y="386"/>
                  <a:pt x="331" y="389"/>
                  <a:pt x="331" y="389"/>
                </a:cubicBezTo>
                <a:cubicBezTo>
                  <a:pt x="348" y="383"/>
                  <a:pt x="350" y="366"/>
                  <a:pt x="359" y="353"/>
                </a:cubicBezTo>
                <a:cubicBezTo>
                  <a:pt x="368" y="355"/>
                  <a:pt x="378" y="359"/>
                  <a:pt x="387" y="361"/>
                </a:cubicBezTo>
                <a:cubicBezTo>
                  <a:pt x="404" y="355"/>
                  <a:pt x="379" y="366"/>
                  <a:pt x="395" y="347"/>
                </a:cubicBezTo>
                <a:cubicBezTo>
                  <a:pt x="397" y="345"/>
                  <a:pt x="413" y="342"/>
                  <a:pt x="417" y="341"/>
                </a:cubicBezTo>
                <a:cubicBezTo>
                  <a:pt x="420" y="331"/>
                  <a:pt x="421" y="322"/>
                  <a:pt x="431" y="317"/>
                </a:cubicBezTo>
                <a:cubicBezTo>
                  <a:pt x="437" y="314"/>
                  <a:pt x="449" y="307"/>
                  <a:pt x="449" y="307"/>
                </a:cubicBezTo>
                <a:cubicBezTo>
                  <a:pt x="453" y="296"/>
                  <a:pt x="455" y="288"/>
                  <a:pt x="447" y="277"/>
                </a:cubicBezTo>
                <a:cubicBezTo>
                  <a:pt x="443" y="272"/>
                  <a:pt x="439" y="259"/>
                  <a:pt x="439" y="259"/>
                </a:cubicBezTo>
                <a:cubicBezTo>
                  <a:pt x="438" y="253"/>
                  <a:pt x="439" y="256"/>
                  <a:pt x="437" y="243"/>
                </a:cubicBezTo>
                <a:cubicBezTo>
                  <a:pt x="438" y="233"/>
                  <a:pt x="447" y="209"/>
                  <a:pt x="445" y="199"/>
                </a:cubicBezTo>
                <a:cubicBezTo>
                  <a:pt x="443" y="189"/>
                  <a:pt x="434" y="184"/>
                  <a:pt x="427" y="183"/>
                </a:cubicBezTo>
                <a:cubicBezTo>
                  <a:pt x="418" y="185"/>
                  <a:pt x="413" y="186"/>
                  <a:pt x="405" y="191"/>
                </a:cubicBezTo>
                <a:cubicBezTo>
                  <a:pt x="384" y="187"/>
                  <a:pt x="398" y="174"/>
                  <a:pt x="409" y="167"/>
                </a:cubicBezTo>
                <a:cubicBezTo>
                  <a:pt x="412" y="158"/>
                  <a:pt x="418" y="151"/>
                  <a:pt x="423" y="143"/>
                </a:cubicBezTo>
                <a:cubicBezTo>
                  <a:pt x="426" y="139"/>
                  <a:pt x="431" y="131"/>
                  <a:pt x="431" y="131"/>
                </a:cubicBezTo>
                <a:cubicBezTo>
                  <a:pt x="432" y="127"/>
                  <a:pt x="432" y="122"/>
                  <a:pt x="431" y="118"/>
                </a:cubicBezTo>
                <a:cubicBezTo>
                  <a:pt x="430" y="114"/>
                  <a:pt x="425" y="111"/>
                  <a:pt x="423" y="107"/>
                </a:cubicBezTo>
                <a:cubicBezTo>
                  <a:pt x="422" y="103"/>
                  <a:pt x="419" y="95"/>
                  <a:pt x="419" y="95"/>
                </a:cubicBezTo>
                <a:cubicBezTo>
                  <a:pt x="418" y="88"/>
                  <a:pt x="418" y="80"/>
                  <a:pt x="417" y="73"/>
                </a:cubicBezTo>
                <a:cubicBezTo>
                  <a:pt x="417" y="71"/>
                  <a:pt x="417" y="67"/>
                  <a:pt x="415" y="67"/>
                </a:cubicBezTo>
                <a:cubicBezTo>
                  <a:pt x="407" y="68"/>
                  <a:pt x="402" y="76"/>
                  <a:pt x="395" y="79"/>
                </a:cubicBezTo>
                <a:cubicBezTo>
                  <a:pt x="391" y="81"/>
                  <a:pt x="383" y="83"/>
                  <a:pt x="383" y="83"/>
                </a:cubicBezTo>
                <a:cubicBezTo>
                  <a:pt x="380" y="75"/>
                  <a:pt x="372" y="68"/>
                  <a:pt x="365" y="63"/>
                </a:cubicBezTo>
                <a:cubicBezTo>
                  <a:pt x="362" y="55"/>
                  <a:pt x="349" y="38"/>
                  <a:pt x="343" y="29"/>
                </a:cubicBezTo>
                <a:cubicBezTo>
                  <a:pt x="338" y="5"/>
                  <a:pt x="349" y="0"/>
                  <a:pt x="319" y="3"/>
                </a:cubicBezTo>
                <a:cubicBezTo>
                  <a:pt x="315" y="4"/>
                  <a:pt x="311" y="5"/>
                  <a:pt x="307" y="7"/>
                </a:cubicBezTo>
                <a:cubicBezTo>
                  <a:pt x="303" y="10"/>
                  <a:pt x="295" y="15"/>
                  <a:pt x="295" y="15"/>
                </a:cubicBezTo>
                <a:cubicBezTo>
                  <a:pt x="291" y="4"/>
                  <a:pt x="288" y="5"/>
                  <a:pt x="277" y="7"/>
                </a:cubicBezTo>
                <a:cubicBezTo>
                  <a:pt x="271" y="16"/>
                  <a:pt x="276" y="27"/>
                  <a:pt x="265" y="31"/>
                </a:cubicBezTo>
                <a:cubicBezTo>
                  <a:pt x="228" y="24"/>
                  <a:pt x="243" y="52"/>
                  <a:pt x="217" y="61"/>
                </a:cubicBezTo>
                <a:cubicBezTo>
                  <a:pt x="207" y="58"/>
                  <a:pt x="187" y="55"/>
                  <a:pt x="187" y="55"/>
                </a:cubicBezTo>
                <a:cubicBezTo>
                  <a:pt x="185" y="54"/>
                  <a:pt x="183" y="53"/>
                  <a:pt x="181" y="51"/>
                </a:cubicBezTo>
                <a:cubicBezTo>
                  <a:pt x="180" y="49"/>
                  <a:pt x="181" y="46"/>
                  <a:pt x="179" y="45"/>
                </a:cubicBezTo>
                <a:cubicBezTo>
                  <a:pt x="177" y="44"/>
                  <a:pt x="170" y="36"/>
                  <a:pt x="169" y="35"/>
                </a:cubicBezTo>
                <a:cubicBezTo>
                  <a:pt x="168" y="34"/>
                  <a:pt x="172" y="38"/>
                  <a:pt x="173" y="39"/>
                </a:cubicBezTo>
                <a:close/>
              </a:path>
            </a:pathLst>
          </a:custGeom>
          <a:solidFill>
            <a:srgbClr val="C0C0C0">
              <a:alpha val="100000"/>
            </a:srgbClr>
          </a:solidFill>
          <a:ln w="6350" cap="flat" cmpd="sng">
            <a:solidFill>
              <a:srgbClr val="80808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15" name="Freeform 10"/>
          <p:cNvSpPr>
            <a:spLocks noChangeAspect="1"/>
          </p:cNvSpPr>
          <p:nvPr/>
        </p:nvSpPr>
        <p:spPr>
          <a:xfrm>
            <a:off x="5683250" y="1171575"/>
            <a:ext cx="315913" cy="482600"/>
          </a:xfrm>
          <a:custGeom>
            <a:avLst/>
            <a:gdLst>
              <a:gd name="txL" fmla="*/ 0 w 364"/>
              <a:gd name="txT" fmla="*/ 0 h 767"/>
              <a:gd name="txR" fmla="*/ 364 w 364"/>
              <a:gd name="txB" fmla="*/ 767 h 767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364" h="767">
                <a:moveTo>
                  <a:pt x="319" y="0"/>
                </a:moveTo>
                <a:cubicBezTo>
                  <a:pt x="313" y="10"/>
                  <a:pt x="306" y="6"/>
                  <a:pt x="300" y="10"/>
                </a:cubicBezTo>
                <a:cubicBezTo>
                  <a:pt x="291" y="15"/>
                  <a:pt x="283" y="23"/>
                  <a:pt x="275" y="24"/>
                </a:cubicBezTo>
                <a:cubicBezTo>
                  <a:pt x="267" y="26"/>
                  <a:pt x="268" y="35"/>
                  <a:pt x="264" y="40"/>
                </a:cubicBezTo>
                <a:cubicBezTo>
                  <a:pt x="260" y="45"/>
                  <a:pt x="254" y="49"/>
                  <a:pt x="251" y="54"/>
                </a:cubicBezTo>
                <a:cubicBezTo>
                  <a:pt x="247" y="59"/>
                  <a:pt x="243" y="72"/>
                  <a:pt x="243" y="72"/>
                </a:cubicBezTo>
                <a:cubicBezTo>
                  <a:pt x="249" y="89"/>
                  <a:pt x="246" y="90"/>
                  <a:pt x="238" y="104"/>
                </a:cubicBezTo>
                <a:cubicBezTo>
                  <a:pt x="228" y="107"/>
                  <a:pt x="213" y="120"/>
                  <a:pt x="205" y="128"/>
                </a:cubicBezTo>
                <a:cubicBezTo>
                  <a:pt x="201" y="139"/>
                  <a:pt x="203" y="156"/>
                  <a:pt x="192" y="158"/>
                </a:cubicBezTo>
                <a:cubicBezTo>
                  <a:pt x="187" y="166"/>
                  <a:pt x="188" y="181"/>
                  <a:pt x="182" y="186"/>
                </a:cubicBezTo>
                <a:cubicBezTo>
                  <a:pt x="176" y="191"/>
                  <a:pt x="169" y="191"/>
                  <a:pt x="154" y="188"/>
                </a:cubicBezTo>
                <a:cubicBezTo>
                  <a:pt x="130" y="182"/>
                  <a:pt x="114" y="182"/>
                  <a:pt x="92" y="166"/>
                </a:cubicBezTo>
                <a:cubicBezTo>
                  <a:pt x="86" y="190"/>
                  <a:pt x="87" y="227"/>
                  <a:pt x="83" y="246"/>
                </a:cubicBezTo>
                <a:cubicBezTo>
                  <a:pt x="85" y="252"/>
                  <a:pt x="90" y="253"/>
                  <a:pt x="92" y="259"/>
                </a:cubicBezTo>
                <a:cubicBezTo>
                  <a:pt x="93" y="261"/>
                  <a:pt x="102" y="261"/>
                  <a:pt x="104" y="262"/>
                </a:cubicBezTo>
                <a:cubicBezTo>
                  <a:pt x="107" y="264"/>
                  <a:pt x="116" y="270"/>
                  <a:pt x="119" y="274"/>
                </a:cubicBezTo>
                <a:cubicBezTo>
                  <a:pt x="123" y="277"/>
                  <a:pt x="125" y="276"/>
                  <a:pt x="128" y="278"/>
                </a:cubicBezTo>
                <a:cubicBezTo>
                  <a:pt x="135" y="282"/>
                  <a:pt x="133" y="285"/>
                  <a:pt x="136" y="287"/>
                </a:cubicBezTo>
                <a:cubicBezTo>
                  <a:pt x="140" y="289"/>
                  <a:pt x="149" y="288"/>
                  <a:pt x="152" y="290"/>
                </a:cubicBezTo>
                <a:cubicBezTo>
                  <a:pt x="156" y="292"/>
                  <a:pt x="154" y="298"/>
                  <a:pt x="154" y="298"/>
                </a:cubicBezTo>
                <a:cubicBezTo>
                  <a:pt x="156" y="301"/>
                  <a:pt x="162" y="298"/>
                  <a:pt x="166" y="302"/>
                </a:cubicBezTo>
                <a:cubicBezTo>
                  <a:pt x="171" y="305"/>
                  <a:pt x="177" y="310"/>
                  <a:pt x="182" y="316"/>
                </a:cubicBezTo>
                <a:cubicBezTo>
                  <a:pt x="187" y="322"/>
                  <a:pt x="195" y="332"/>
                  <a:pt x="196" y="337"/>
                </a:cubicBezTo>
                <a:cubicBezTo>
                  <a:pt x="197" y="342"/>
                  <a:pt x="193" y="344"/>
                  <a:pt x="191" y="347"/>
                </a:cubicBezTo>
                <a:cubicBezTo>
                  <a:pt x="189" y="350"/>
                  <a:pt x="187" y="356"/>
                  <a:pt x="185" y="359"/>
                </a:cubicBezTo>
                <a:cubicBezTo>
                  <a:pt x="183" y="364"/>
                  <a:pt x="181" y="365"/>
                  <a:pt x="181" y="368"/>
                </a:cubicBezTo>
                <a:cubicBezTo>
                  <a:pt x="181" y="371"/>
                  <a:pt x="182" y="375"/>
                  <a:pt x="184" y="379"/>
                </a:cubicBezTo>
                <a:cubicBezTo>
                  <a:pt x="183" y="385"/>
                  <a:pt x="190" y="391"/>
                  <a:pt x="191" y="395"/>
                </a:cubicBezTo>
                <a:cubicBezTo>
                  <a:pt x="192" y="399"/>
                  <a:pt x="190" y="403"/>
                  <a:pt x="188" y="406"/>
                </a:cubicBezTo>
                <a:cubicBezTo>
                  <a:pt x="186" y="409"/>
                  <a:pt x="185" y="414"/>
                  <a:pt x="181" y="416"/>
                </a:cubicBezTo>
                <a:cubicBezTo>
                  <a:pt x="177" y="418"/>
                  <a:pt x="171" y="420"/>
                  <a:pt x="164" y="421"/>
                </a:cubicBezTo>
                <a:cubicBezTo>
                  <a:pt x="157" y="422"/>
                  <a:pt x="142" y="421"/>
                  <a:pt x="136" y="422"/>
                </a:cubicBezTo>
                <a:cubicBezTo>
                  <a:pt x="129" y="424"/>
                  <a:pt x="129" y="421"/>
                  <a:pt x="127" y="425"/>
                </a:cubicBezTo>
                <a:cubicBezTo>
                  <a:pt x="125" y="429"/>
                  <a:pt x="126" y="440"/>
                  <a:pt x="125" y="445"/>
                </a:cubicBezTo>
                <a:cubicBezTo>
                  <a:pt x="124" y="450"/>
                  <a:pt x="123" y="453"/>
                  <a:pt x="121" y="455"/>
                </a:cubicBezTo>
                <a:cubicBezTo>
                  <a:pt x="119" y="459"/>
                  <a:pt x="115" y="456"/>
                  <a:pt x="115" y="458"/>
                </a:cubicBezTo>
                <a:cubicBezTo>
                  <a:pt x="113" y="459"/>
                  <a:pt x="110" y="461"/>
                  <a:pt x="107" y="461"/>
                </a:cubicBezTo>
                <a:cubicBezTo>
                  <a:pt x="103" y="466"/>
                  <a:pt x="101" y="452"/>
                  <a:pt x="94" y="460"/>
                </a:cubicBezTo>
                <a:cubicBezTo>
                  <a:pt x="83" y="452"/>
                  <a:pt x="85" y="449"/>
                  <a:pt x="74" y="449"/>
                </a:cubicBezTo>
                <a:cubicBezTo>
                  <a:pt x="73" y="441"/>
                  <a:pt x="58" y="445"/>
                  <a:pt x="59" y="446"/>
                </a:cubicBezTo>
                <a:cubicBezTo>
                  <a:pt x="55" y="447"/>
                  <a:pt x="52" y="449"/>
                  <a:pt x="50" y="452"/>
                </a:cubicBezTo>
                <a:cubicBezTo>
                  <a:pt x="48" y="453"/>
                  <a:pt x="48" y="452"/>
                  <a:pt x="47" y="454"/>
                </a:cubicBezTo>
                <a:cubicBezTo>
                  <a:pt x="46" y="456"/>
                  <a:pt x="45" y="460"/>
                  <a:pt x="44" y="463"/>
                </a:cubicBezTo>
                <a:cubicBezTo>
                  <a:pt x="43" y="466"/>
                  <a:pt x="41" y="472"/>
                  <a:pt x="41" y="475"/>
                </a:cubicBezTo>
                <a:cubicBezTo>
                  <a:pt x="41" y="478"/>
                  <a:pt x="44" y="480"/>
                  <a:pt x="43" y="482"/>
                </a:cubicBezTo>
                <a:cubicBezTo>
                  <a:pt x="40" y="485"/>
                  <a:pt x="38" y="486"/>
                  <a:pt x="37" y="490"/>
                </a:cubicBezTo>
                <a:cubicBezTo>
                  <a:pt x="36" y="494"/>
                  <a:pt x="36" y="501"/>
                  <a:pt x="38" y="506"/>
                </a:cubicBezTo>
                <a:cubicBezTo>
                  <a:pt x="39" y="510"/>
                  <a:pt x="44" y="517"/>
                  <a:pt x="48" y="520"/>
                </a:cubicBezTo>
                <a:cubicBezTo>
                  <a:pt x="52" y="523"/>
                  <a:pt x="73" y="532"/>
                  <a:pt x="62" y="532"/>
                </a:cubicBezTo>
                <a:cubicBezTo>
                  <a:pt x="65" y="536"/>
                  <a:pt x="61" y="536"/>
                  <a:pt x="59" y="539"/>
                </a:cubicBezTo>
                <a:cubicBezTo>
                  <a:pt x="57" y="542"/>
                  <a:pt x="54" y="546"/>
                  <a:pt x="52" y="550"/>
                </a:cubicBezTo>
                <a:cubicBezTo>
                  <a:pt x="51" y="555"/>
                  <a:pt x="44" y="562"/>
                  <a:pt x="44" y="562"/>
                </a:cubicBezTo>
                <a:cubicBezTo>
                  <a:pt x="50" y="575"/>
                  <a:pt x="38" y="576"/>
                  <a:pt x="43" y="592"/>
                </a:cubicBezTo>
                <a:cubicBezTo>
                  <a:pt x="44" y="594"/>
                  <a:pt x="31" y="595"/>
                  <a:pt x="31" y="595"/>
                </a:cubicBezTo>
                <a:cubicBezTo>
                  <a:pt x="27" y="596"/>
                  <a:pt x="21" y="593"/>
                  <a:pt x="16" y="595"/>
                </a:cubicBezTo>
                <a:cubicBezTo>
                  <a:pt x="11" y="597"/>
                  <a:pt x="2" y="602"/>
                  <a:pt x="1" y="605"/>
                </a:cubicBezTo>
                <a:cubicBezTo>
                  <a:pt x="0" y="608"/>
                  <a:pt x="7" y="610"/>
                  <a:pt x="8" y="613"/>
                </a:cubicBezTo>
                <a:cubicBezTo>
                  <a:pt x="8" y="616"/>
                  <a:pt x="6" y="619"/>
                  <a:pt x="5" y="622"/>
                </a:cubicBezTo>
                <a:cubicBezTo>
                  <a:pt x="4" y="625"/>
                  <a:pt x="5" y="626"/>
                  <a:pt x="5" y="629"/>
                </a:cubicBezTo>
                <a:cubicBezTo>
                  <a:pt x="7" y="633"/>
                  <a:pt x="1" y="636"/>
                  <a:pt x="2" y="641"/>
                </a:cubicBezTo>
                <a:cubicBezTo>
                  <a:pt x="2" y="646"/>
                  <a:pt x="3" y="652"/>
                  <a:pt x="5" y="658"/>
                </a:cubicBezTo>
                <a:cubicBezTo>
                  <a:pt x="8" y="670"/>
                  <a:pt x="2" y="675"/>
                  <a:pt x="15" y="678"/>
                </a:cubicBezTo>
                <a:cubicBezTo>
                  <a:pt x="18" y="682"/>
                  <a:pt x="14" y="691"/>
                  <a:pt x="17" y="694"/>
                </a:cubicBezTo>
                <a:cubicBezTo>
                  <a:pt x="20" y="697"/>
                  <a:pt x="24" y="698"/>
                  <a:pt x="31" y="698"/>
                </a:cubicBezTo>
                <a:cubicBezTo>
                  <a:pt x="41" y="696"/>
                  <a:pt x="49" y="694"/>
                  <a:pt x="59" y="692"/>
                </a:cubicBezTo>
                <a:cubicBezTo>
                  <a:pt x="71" y="694"/>
                  <a:pt x="90" y="711"/>
                  <a:pt x="101" y="716"/>
                </a:cubicBezTo>
                <a:cubicBezTo>
                  <a:pt x="112" y="721"/>
                  <a:pt x="120" y="718"/>
                  <a:pt x="127" y="720"/>
                </a:cubicBezTo>
                <a:cubicBezTo>
                  <a:pt x="133" y="723"/>
                  <a:pt x="138" y="728"/>
                  <a:pt x="145" y="730"/>
                </a:cubicBezTo>
                <a:cubicBezTo>
                  <a:pt x="149" y="731"/>
                  <a:pt x="157" y="734"/>
                  <a:pt x="157" y="734"/>
                </a:cubicBezTo>
                <a:cubicBezTo>
                  <a:pt x="166" y="743"/>
                  <a:pt x="160" y="741"/>
                  <a:pt x="175" y="736"/>
                </a:cubicBezTo>
                <a:cubicBezTo>
                  <a:pt x="179" y="735"/>
                  <a:pt x="187" y="732"/>
                  <a:pt x="187" y="732"/>
                </a:cubicBezTo>
                <a:cubicBezTo>
                  <a:pt x="196" y="738"/>
                  <a:pt x="207" y="742"/>
                  <a:pt x="217" y="746"/>
                </a:cubicBezTo>
                <a:cubicBezTo>
                  <a:pt x="223" y="749"/>
                  <a:pt x="235" y="752"/>
                  <a:pt x="235" y="752"/>
                </a:cubicBezTo>
                <a:cubicBezTo>
                  <a:pt x="239" y="758"/>
                  <a:pt x="251" y="766"/>
                  <a:pt x="251" y="766"/>
                </a:cubicBezTo>
                <a:cubicBezTo>
                  <a:pt x="275" y="764"/>
                  <a:pt x="275" y="767"/>
                  <a:pt x="279" y="746"/>
                </a:cubicBezTo>
                <a:cubicBezTo>
                  <a:pt x="276" y="735"/>
                  <a:pt x="274" y="723"/>
                  <a:pt x="271" y="712"/>
                </a:cubicBezTo>
                <a:cubicBezTo>
                  <a:pt x="276" y="688"/>
                  <a:pt x="288" y="689"/>
                  <a:pt x="305" y="678"/>
                </a:cubicBezTo>
                <a:cubicBezTo>
                  <a:pt x="310" y="670"/>
                  <a:pt x="315" y="668"/>
                  <a:pt x="311" y="664"/>
                </a:cubicBezTo>
                <a:cubicBezTo>
                  <a:pt x="307" y="660"/>
                  <a:pt x="288" y="659"/>
                  <a:pt x="279" y="654"/>
                </a:cubicBezTo>
                <a:cubicBezTo>
                  <a:pt x="268" y="647"/>
                  <a:pt x="266" y="643"/>
                  <a:pt x="257" y="634"/>
                </a:cubicBezTo>
                <a:cubicBezTo>
                  <a:pt x="263" y="615"/>
                  <a:pt x="282" y="622"/>
                  <a:pt x="297" y="624"/>
                </a:cubicBezTo>
                <a:cubicBezTo>
                  <a:pt x="310" y="622"/>
                  <a:pt x="326" y="623"/>
                  <a:pt x="335" y="624"/>
                </a:cubicBezTo>
                <a:cubicBezTo>
                  <a:pt x="344" y="625"/>
                  <a:pt x="346" y="635"/>
                  <a:pt x="351" y="632"/>
                </a:cubicBezTo>
                <a:cubicBezTo>
                  <a:pt x="355" y="625"/>
                  <a:pt x="360" y="616"/>
                  <a:pt x="363" y="608"/>
                </a:cubicBezTo>
                <a:cubicBezTo>
                  <a:pt x="364" y="601"/>
                  <a:pt x="363" y="590"/>
                  <a:pt x="361" y="584"/>
                </a:cubicBezTo>
                <a:cubicBezTo>
                  <a:pt x="359" y="578"/>
                  <a:pt x="355" y="575"/>
                  <a:pt x="351" y="570"/>
                </a:cubicBezTo>
                <a:cubicBezTo>
                  <a:pt x="347" y="564"/>
                  <a:pt x="341" y="559"/>
                  <a:pt x="339" y="552"/>
                </a:cubicBezTo>
                <a:cubicBezTo>
                  <a:pt x="335" y="540"/>
                  <a:pt x="334" y="531"/>
                  <a:pt x="323" y="524"/>
                </a:cubicBezTo>
                <a:cubicBezTo>
                  <a:pt x="319" y="512"/>
                  <a:pt x="312" y="500"/>
                  <a:pt x="307" y="488"/>
                </a:cubicBezTo>
                <a:cubicBezTo>
                  <a:pt x="304" y="482"/>
                  <a:pt x="301" y="470"/>
                  <a:pt x="301" y="470"/>
                </a:cubicBezTo>
                <a:cubicBezTo>
                  <a:pt x="302" y="444"/>
                  <a:pt x="301" y="435"/>
                  <a:pt x="313" y="418"/>
                </a:cubicBezTo>
                <a:cubicBezTo>
                  <a:pt x="315" y="406"/>
                  <a:pt x="319" y="396"/>
                  <a:pt x="317" y="384"/>
                </a:cubicBezTo>
                <a:cubicBezTo>
                  <a:pt x="318" y="360"/>
                  <a:pt x="307" y="344"/>
                  <a:pt x="307" y="324"/>
                </a:cubicBezTo>
                <a:cubicBezTo>
                  <a:pt x="302" y="285"/>
                  <a:pt x="300" y="305"/>
                  <a:pt x="297" y="272"/>
                </a:cubicBezTo>
                <a:cubicBezTo>
                  <a:pt x="297" y="260"/>
                  <a:pt x="291" y="263"/>
                  <a:pt x="293" y="256"/>
                </a:cubicBezTo>
                <a:cubicBezTo>
                  <a:pt x="295" y="249"/>
                  <a:pt x="305" y="239"/>
                  <a:pt x="309" y="232"/>
                </a:cubicBezTo>
                <a:cubicBezTo>
                  <a:pt x="312" y="226"/>
                  <a:pt x="317" y="214"/>
                  <a:pt x="317" y="214"/>
                </a:cubicBezTo>
                <a:cubicBezTo>
                  <a:pt x="319" y="200"/>
                  <a:pt x="320" y="185"/>
                  <a:pt x="313" y="172"/>
                </a:cubicBezTo>
                <a:cubicBezTo>
                  <a:pt x="309" y="164"/>
                  <a:pt x="299" y="148"/>
                  <a:pt x="299" y="148"/>
                </a:cubicBezTo>
                <a:cubicBezTo>
                  <a:pt x="303" y="126"/>
                  <a:pt x="316" y="108"/>
                  <a:pt x="321" y="86"/>
                </a:cubicBezTo>
                <a:cubicBezTo>
                  <a:pt x="316" y="67"/>
                  <a:pt x="327" y="53"/>
                  <a:pt x="333" y="36"/>
                </a:cubicBezTo>
                <a:cubicBezTo>
                  <a:pt x="329" y="25"/>
                  <a:pt x="329" y="14"/>
                  <a:pt x="319" y="0"/>
                </a:cubicBezTo>
                <a:close/>
              </a:path>
            </a:pathLst>
          </a:custGeom>
          <a:solidFill>
            <a:srgbClr val="DDDDDD">
              <a:alpha val="100000"/>
            </a:srgbClr>
          </a:solidFill>
          <a:ln w="6350" cap="flat" cmpd="sng">
            <a:solidFill>
              <a:srgbClr val="80808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16" name="Freeform 11"/>
          <p:cNvSpPr>
            <a:spLocks noChangeAspect="1"/>
          </p:cNvSpPr>
          <p:nvPr/>
        </p:nvSpPr>
        <p:spPr>
          <a:xfrm>
            <a:off x="6116638" y="950913"/>
            <a:ext cx="338137" cy="407987"/>
          </a:xfrm>
          <a:custGeom>
            <a:avLst/>
            <a:gdLst>
              <a:gd name="txL" fmla="*/ 0 w 387"/>
              <a:gd name="txT" fmla="*/ 0 h 652"/>
              <a:gd name="txR" fmla="*/ 387 w 387"/>
              <a:gd name="txB" fmla="*/ 652 h 652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387" h="652">
                <a:moveTo>
                  <a:pt x="31" y="75"/>
                </a:moveTo>
                <a:cubicBezTo>
                  <a:pt x="40" y="77"/>
                  <a:pt x="41" y="75"/>
                  <a:pt x="45" y="83"/>
                </a:cubicBezTo>
                <a:cubicBezTo>
                  <a:pt x="47" y="87"/>
                  <a:pt x="55" y="92"/>
                  <a:pt x="55" y="92"/>
                </a:cubicBezTo>
                <a:cubicBezTo>
                  <a:pt x="56" y="97"/>
                  <a:pt x="59" y="99"/>
                  <a:pt x="60" y="105"/>
                </a:cubicBezTo>
                <a:cubicBezTo>
                  <a:pt x="62" y="108"/>
                  <a:pt x="66" y="110"/>
                  <a:pt x="69" y="111"/>
                </a:cubicBezTo>
                <a:cubicBezTo>
                  <a:pt x="72" y="112"/>
                  <a:pt x="75" y="112"/>
                  <a:pt x="78" y="110"/>
                </a:cubicBezTo>
                <a:cubicBezTo>
                  <a:pt x="102" y="90"/>
                  <a:pt x="73" y="103"/>
                  <a:pt x="87" y="99"/>
                </a:cubicBezTo>
                <a:cubicBezTo>
                  <a:pt x="95" y="105"/>
                  <a:pt x="89" y="97"/>
                  <a:pt x="97" y="92"/>
                </a:cubicBezTo>
                <a:cubicBezTo>
                  <a:pt x="98" y="90"/>
                  <a:pt x="112" y="86"/>
                  <a:pt x="114" y="86"/>
                </a:cubicBezTo>
                <a:cubicBezTo>
                  <a:pt x="118" y="85"/>
                  <a:pt x="130" y="83"/>
                  <a:pt x="130" y="83"/>
                </a:cubicBezTo>
                <a:cubicBezTo>
                  <a:pt x="129" y="80"/>
                  <a:pt x="149" y="75"/>
                  <a:pt x="167" y="73"/>
                </a:cubicBezTo>
                <a:cubicBezTo>
                  <a:pt x="174" y="69"/>
                  <a:pt x="186" y="67"/>
                  <a:pt x="186" y="63"/>
                </a:cubicBezTo>
                <a:cubicBezTo>
                  <a:pt x="189" y="58"/>
                  <a:pt x="187" y="50"/>
                  <a:pt x="186" y="45"/>
                </a:cubicBezTo>
                <a:cubicBezTo>
                  <a:pt x="186" y="41"/>
                  <a:pt x="181" y="37"/>
                  <a:pt x="181" y="35"/>
                </a:cubicBezTo>
                <a:cubicBezTo>
                  <a:pt x="181" y="33"/>
                  <a:pt x="185" y="34"/>
                  <a:pt x="186" y="32"/>
                </a:cubicBezTo>
                <a:cubicBezTo>
                  <a:pt x="186" y="29"/>
                  <a:pt x="187" y="25"/>
                  <a:pt x="187" y="25"/>
                </a:cubicBezTo>
                <a:cubicBezTo>
                  <a:pt x="189" y="22"/>
                  <a:pt x="200" y="8"/>
                  <a:pt x="205" y="5"/>
                </a:cubicBezTo>
                <a:cubicBezTo>
                  <a:pt x="210" y="1"/>
                  <a:pt x="214" y="2"/>
                  <a:pt x="219" y="2"/>
                </a:cubicBezTo>
                <a:cubicBezTo>
                  <a:pt x="224" y="2"/>
                  <a:pt x="232" y="0"/>
                  <a:pt x="237" y="2"/>
                </a:cubicBezTo>
                <a:cubicBezTo>
                  <a:pt x="242" y="4"/>
                  <a:pt x="243" y="11"/>
                  <a:pt x="247" y="17"/>
                </a:cubicBezTo>
                <a:cubicBezTo>
                  <a:pt x="251" y="23"/>
                  <a:pt x="260" y="30"/>
                  <a:pt x="264" y="38"/>
                </a:cubicBezTo>
                <a:cubicBezTo>
                  <a:pt x="266" y="45"/>
                  <a:pt x="265" y="62"/>
                  <a:pt x="271" y="68"/>
                </a:cubicBezTo>
                <a:cubicBezTo>
                  <a:pt x="273" y="76"/>
                  <a:pt x="274" y="88"/>
                  <a:pt x="277" y="93"/>
                </a:cubicBezTo>
                <a:cubicBezTo>
                  <a:pt x="280" y="98"/>
                  <a:pt x="287" y="97"/>
                  <a:pt x="291" y="98"/>
                </a:cubicBezTo>
                <a:cubicBezTo>
                  <a:pt x="294" y="100"/>
                  <a:pt x="297" y="98"/>
                  <a:pt x="300" y="99"/>
                </a:cubicBezTo>
                <a:cubicBezTo>
                  <a:pt x="303" y="100"/>
                  <a:pt x="307" y="101"/>
                  <a:pt x="312" y="102"/>
                </a:cubicBezTo>
                <a:cubicBezTo>
                  <a:pt x="317" y="103"/>
                  <a:pt x="329" y="99"/>
                  <a:pt x="330" y="105"/>
                </a:cubicBezTo>
                <a:cubicBezTo>
                  <a:pt x="343" y="108"/>
                  <a:pt x="325" y="126"/>
                  <a:pt x="321" y="137"/>
                </a:cubicBezTo>
                <a:cubicBezTo>
                  <a:pt x="319" y="150"/>
                  <a:pt x="316" y="162"/>
                  <a:pt x="331" y="167"/>
                </a:cubicBezTo>
                <a:cubicBezTo>
                  <a:pt x="335" y="171"/>
                  <a:pt x="337" y="176"/>
                  <a:pt x="341" y="179"/>
                </a:cubicBezTo>
                <a:cubicBezTo>
                  <a:pt x="345" y="181"/>
                  <a:pt x="349" y="181"/>
                  <a:pt x="353" y="183"/>
                </a:cubicBezTo>
                <a:cubicBezTo>
                  <a:pt x="355" y="184"/>
                  <a:pt x="357" y="186"/>
                  <a:pt x="359" y="187"/>
                </a:cubicBezTo>
                <a:cubicBezTo>
                  <a:pt x="372" y="183"/>
                  <a:pt x="371" y="191"/>
                  <a:pt x="379" y="199"/>
                </a:cubicBezTo>
                <a:cubicBezTo>
                  <a:pt x="381" y="206"/>
                  <a:pt x="385" y="210"/>
                  <a:pt x="387" y="217"/>
                </a:cubicBezTo>
                <a:cubicBezTo>
                  <a:pt x="381" y="234"/>
                  <a:pt x="378" y="246"/>
                  <a:pt x="365" y="259"/>
                </a:cubicBezTo>
                <a:cubicBezTo>
                  <a:pt x="364" y="261"/>
                  <a:pt x="354" y="294"/>
                  <a:pt x="353" y="295"/>
                </a:cubicBezTo>
                <a:cubicBezTo>
                  <a:pt x="346" y="300"/>
                  <a:pt x="340" y="306"/>
                  <a:pt x="333" y="311"/>
                </a:cubicBezTo>
                <a:cubicBezTo>
                  <a:pt x="325" y="316"/>
                  <a:pt x="317" y="317"/>
                  <a:pt x="309" y="323"/>
                </a:cubicBezTo>
                <a:cubicBezTo>
                  <a:pt x="307" y="324"/>
                  <a:pt x="299" y="325"/>
                  <a:pt x="299" y="325"/>
                </a:cubicBezTo>
                <a:cubicBezTo>
                  <a:pt x="289" y="340"/>
                  <a:pt x="283" y="320"/>
                  <a:pt x="279" y="311"/>
                </a:cubicBezTo>
                <a:cubicBezTo>
                  <a:pt x="277" y="307"/>
                  <a:pt x="279" y="301"/>
                  <a:pt x="275" y="299"/>
                </a:cubicBezTo>
                <a:cubicBezTo>
                  <a:pt x="273" y="298"/>
                  <a:pt x="271" y="296"/>
                  <a:pt x="269" y="295"/>
                </a:cubicBezTo>
                <a:cubicBezTo>
                  <a:pt x="265" y="289"/>
                  <a:pt x="253" y="281"/>
                  <a:pt x="253" y="281"/>
                </a:cubicBezTo>
                <a:cubicBezTo>
                  <a:pt x="247" y="263"/>
                  <a:pt x="256" y="237"/>
                  <a:pt x="231" y="229"/>
                </a:cubicBezTo>
                <a:cubicBezTo>
                  <a:pt x="228" y="200"/>
                  <a:pt x="229" y="195"/>
                  <a:pt x="201" y="191"/>
                </a:cubicBezTo>
                <a:cubicBezTo>
                  <a:pt x="197" y="190"/>
                  <a:pt x="193" y="189"/>
                  <a:pt x="189" y="187"/>
                </a:cubicBezTo>
                <a:cubicBezTo>
                  <a:pt x="187" y="186"/>
                  <a:pt x="185" y="184"/>
                  <a:pt x="183" y="183"/>
                </a:cubicBezTo>
                <a:cubicBezTo>
                  <a:pt x="179" y="181"/>
                  <a:pt x="161" y="177"/>
                  <a:pt x="161" y="177"/>
                </a:cubicBezTo>
                <a:cubicBezTo>
                  <a:pt x="156" y="178"/>
                  <a:pt x="149" y="187"/>
                  <a:pt x="147" y="191"/>
                </a:cubicBezTo>
                <a:cubicBezTo>
                  <a:pt x="145" y="195"/>
                  <a:pt x="151" y="193"/>
                  <a:pt x="147" y="203"/>
                </a:cubicBezTo>
                <a:cubicBezTo>
                  <a:pt x="144" y="212"/>
                  <a:pt x="128" y="244"/>
                  <a:pt x="121" y="249"/>
                </a:cubicBezTo>
                <a:cubicBezTo>
                  <a:pt x="117" y="260"/>
                  <a:pt x="109" y="268"/>
                  <a:pt x="105" y="279"/>
                </a:cubicBezTo>
                <a:cubicBezTo>
                  <a:pt x="106" y="297"/>
                  <a:pt x="99" y="315"/>
                  <a:pt x="117" y="321"/>
                </a:cubicBezTo>
                <a:cubicBezTo>
                  <a:pt x="123" y="319"/>
                  <a:pt x="135" y="315"/>
                  <a:pt x="135" y="315"/>
                </a:cubicBezTo>
                <a:cubicBezTo>
                  <a:pt x="151" y="317"/>
                  <a:pt x="152" y="319"/>
                  <a:pt x="165" y="323"/>
                </a:cubicBezTo>
                <a:cubicBezTo>
                  <a:pt x="180" y="321"/>
                  <a:pt x="190" y="312"/>
                  <a:pt x="201" y="301"/>
                </a:cubicBezTo>
                <a:cubicBezTo>
                  <a:pt x="204" y="291"/>
                  <a:pt x="200" y="283"/>
                  <a:pt x="195" y="275"/>
                </a:cubicBezTo>
                <a:cubicBezTo>
                  <a:pt x="193" y="269"/>
                  <a:pt x="191" y="263"/>
                  <a:pt x="195" y="257"/>
                </a:cubicBezTo>
                <a:cubicBezTo>
                  <a:pt x="199" y="251"/>
                  <a:pt x="213" y="247"/>
                  <a:pt x="213" y="247"/>
                </a:cubicBezTo>
                <a:cubicBezTo>
                  <a:pt x="218" y="248"/>
                  <a:pt x="223" y="246"/>
                  <a:pt x="227" y="249"/>
                </a:cubicBezTo>
                <a:cubicBezTo>
                  <a:pt x="232" y="253"/>
                  <a:pt x="221" y="269"/>
                  <a:pt x="221" y="269"/>
                </a:cubicBezTo>
                <a:cubicBezTo>
                  <a:pt x="224" y="277"/>
                  <a:pt x="229" y="289"/>
                  <a:pt x="219" y="295"/>
                </a:cubicBezTo>
                <a:cubicBezTo>
                  <a:pt x="215" y="297"/>
                  <a:pt x="207" y="299"/>
                  <a:pt x="207" y="299"/>
                </a:cubicBezTo>
                <a:cubicBezTo>
                  <a:pt x="196" y="316"/>
                  <a:pt x="200" y="306"/>
                  <a:pt x="197" y="329"/>
                </a:cubicBezTo>
                <a:cubicBezTo>
                  <a:pt x="199" y="358"/>
                  <a:pt x="193" y="379"/>
                  <a:pt x="223" y="389"/>
                </a:cubicBezTo>
                <a:cubicBezTo>
                  <a:pt x="233" y="388"/>
                  <a:pt x="243" y="384"/>
                  <a:pt x="253" y="385"/>
                </a:cubicBezTo>
                <a:cubicBezTo>
                  <a:pt x="257" y="385"/>
                  <a:pt x="265" y="389"/>
                  <a:pt x="265" y="389"/>
                </a:cubicBezTo>
                <a:cubicBezTo>
                  <a:pt x="271" y="408"/>
                  <a:pt x="266" y="422"/>
                  <a:pt x="287" y="427"/>
                </a:cubicBezTo>
                <a:cubicBezTo>
                  <a:pt x="284" y="428"/>
                  <a:pt x="274" y="429"/>
                  <a:pt x="271" y="431"/>
                </a:cubicBezTo>
                <a:cubicBezTo>
                  <a:pt x="267" y="433"/>
                  <a:pt x="274" y="437"/>
                  <a:pt x="276" y="432"/>
                </a:cubicBezTo>
                <a:cubicBezTo>
                  <a:pt x="279" y="431"/>
                  <a:pt x="265" y="442"/>
                  <a:pt x="268" y="441"/>
                </a:cubicBezTo>
                <a:cubicBezTo>
                  <a:pt x="272" y="440"/>
                  <a:pt x="283" y="431"/>
                  <a:pt x="279" y="433"/>
                </a:cubicBezTo>
                <a:cubicBezTo>
                  <a:pt x="275" y="436"/>
                  <a:pt x="267" y="441"/>
                  <a:pt x="267" y="441"/>
                </a:cubicBezTo>
                <a:cubicBezTo>
                  <a:pt x="260" y="462"/>
                  <a:pt x="254" y="468"/>
                  <a:pt x="233" y="477"/>
                </a:cubicBezTo>
                <a:cubicBezTo>
                  <a:pt x="227" y="480"/>
                  <a:pt x="220" y="481"/>
                  <a:pt x="213" y="483"/>
                </a:cubicBezTo>
                <a:cubicBezTo>
                  <a:pt x="209" y="484"/>
                  <a:pt x="201" y="487"/>
                  <a:pt x="201" y="487"/>
                </a:cubicBezTo>
                <a:cubicBezTo>
                  <a:pt x="194" y="497"/>
                  <a:pt x="190" y="507"/>
                  <a:pt x="183" y="517"/>
                </a:cubicBezTo>
                <a:cubicBezTo>
                  <a:pt x="171" y="535"/>
                  <a:pt x="176" y="559"/>
                  <a:pt x="155" y="573"/>
                </a:cubicBezTo>
                <a:cubicBezTo>
                  <a:pt x="150" y="588"/>
                  <a:pt x="141" y="599"/>
                  <a:pt x="135" y="617"/>
                </a:cubicBezTo>
                <a:cubicBezTo>
                  <a:pt x="138" y="626"/>
                  <a:pt x="146" y="633"/>
                  <a:pt x="151" y="641"/>
                </a:cubicBezTo>
                <a:cubicBezTo>
                  <a:pt x="154" y="652"/>
                  <a:pt x="146" y="648"/>
                  <a:pt x="136" y="645"/>
                </a:cubicBezTo>
                <a:cubicBezTo>
                  <a:pt x="114" y="647"/>
                  <a:pt x="132" y="642"/>
                  <a:pt x="114" y="648"/>
                </a:cubicBezTo>
                <a:cubicBezTo>
                  <a:pt x="109" y="649"/>
                  <a:pt x="109" y="651"/>
                  <a:pt x="106" y="651"/>
                </a:cubicBezTo>
                <a:cubicBezTo>
                  <a:pt x="103" y="651"/>
                  <a:pt x="101" y="651"/>
                  <a:pt x="97" y="651"/>
                </a:cubicBezTo>
                <a:cubicBezTo>
                  <a:pt x="91" y="652"/>
                  <a:pt x="86" y="651"/>
                  <a:pt x="79" y="650"/>
                </a:cubicBezTo>
                <a:cubicBezTo>
                  <a:pt x="72" y="649"/>
                  <a:pt x="61" y="648"/>
                  <a:pt x="52" y="647"/>
                </a:cubicBezTo>
                <a:cubicBezTo>
                  <a:pt x="41" y="650"/>
                  <a:pt x="37" y="647"/>
                  <a:pt x="28" y="641"/>
                </a:cubicBezTo>
                <a:cubicBezTo>
                  <a:pt x="24" y="636"/>
                  <a:pt x="18" y="627"/>
                  <a:pt x="18" y="627"/>
                </a:cubicBezTo>
                <a:cubicBezTo>
                  <a:pt x="20" y="603"/>
                  <a:pt x="21" y="617"/>
                  <a:pt x="24" y="596"/>
                </a:cubicBezTo>
                <a:cubicBezTo>
                  <a:pt x="26" y="590"/>
                  <a:pt x="29" y="575"/>
                  <a:pt x="29" y="575"/>
                </a:cubicBezTo>
                <a:cubicBezTo>
                  <a:pt x="27" y="561"/>
                  <a:pt x="33" y="565"/>
                  <a:pt x="36" y="554"/>
                </a:cubicBezTo>
                <a:cubicBezTo>
                  <a:pt x="38" y="548"/>
                  <a:pt x="42" y="536"/>
                  <a:pt x="42" y="536"/>
                </a:cubicBezTo>
                <a:cubicBezTo>
                  <a:pt x="41" y="531"/>
                  <a:pt x="43" y="524"/>
                  <a:pt x="42" y="519"/>
                </a:cubicBezTo>
                <a:cubicBezTo>
                  <a:pt x="41" y="515"/>
                  <a:pt x="40" y="512"/>
                  <a:pt x="40" y="512"/>
                </a:cubicBezTo>
                <a:cubicBezTo>
                  <a:pt x="39" y="508"/>
                  <a:pt x="36" y="505"/>
                  <a:pt x="33" y="497"/>
                </a:cubicBezTo>
                <a:cubicBezTo>
                  <a:pt x="30" y="489"/>
                  <a:pt x="23" y="472"/>
                  <a:pt x="19" y="465"/>
                </a:cubicBezTo>
                <a:cubicBezTo>
                  <a:pt x="18" y="463"/>
                  <a:pt x="11" y="455"/>
                  <a:pt x="10" y="453"/>
                </a:cubicBezTo>
                <a:cubicBezTo>
                  <a:pt x="9" y="451"/>
                  <a:pt x="13" y="449"/>
                  <a:pt x="6" y="446"/>
                </a:cubicBezTo>
                <a:cubicBezTo>
                  <a:pt x="12" y="439"/>
                  <a:pt x="4" y="437"/>
                  <a:pt x="7" y="432"/>
                </a:cubicBezTo>
                <a:cubicBezTo>
                  <a:pt x="7" y="425"/>
                  <a:pt x="8" y="422"/>
                  <a:pt x="10" y="414"/>
                </a:cubicBezTo>
                <a:cubicBezTo>
                  <a:pt x="12" y="406"/>
                  <a:pt x="17" y="388"/>
                  <a:pt x="21" y="381"/>
                </a:cubicBezTo>
                <a:cubicBezTo>
                  <a:pt x="26" y="376"/>
                  <a:pt x="36" y="374"/>
                  <a:pt x="36" y="374"/>
                </a:cubicBezTo>
                <a:cubicBezTo>
                  <a:pt x="40" y="371"/>
                  <a:pt x="43" y="369"/>
                  <a:pt x="46" y="365"/>
                </a:cubicBezTo>
                <a:cubicBezTo>
                  <a:pt x="49" y="361"/>
                  <a:pt x="54" y="354"/>
                  <a:pt x="55" y="349"/>
                </a:cubicBezTo>
                <a:cubicBezTo>
                  <a:pt x="58" y="343"/>
                  <a:pt x="55" y="339"/>
                  <a:pt x="55" y="335"/>
                </a:cubicBezTo>
                <a:cubicBezTo>
                  <a:pt x="55" y="331"/>
                  <a:pt x="58" y="332"/>
                  <a:pt x="57" y="326"/>
                </a:cubicBezTo>
                <a:cubicBezTo>
                  <a:pt x="52" y="311"/>
                  <a:pt x="51" y="309"/>
                  <a:pt x="48" y="297"/>
                </a:cubicBezTo>
                <a:cubicBezTo>
                  <a:pt x="46" y="289"/>
                  <a:pt x="43" y="285"/>
                  <a:pt x="43" y="279"/>
                </a:cubicBezTo>
                <a:cubicBezTo>
                  <a:pt x="43" y="273"/>
                  <a:pt x="48" y="270"/>
                  <a:pt x="46" y="263"/>
                </a:cubicBezTo>
                <a:cubicBezTo>
                  <a:pt x="44" y="256"/>
                  <a:pt x="37" y="246"/>
                  <a:pt x="33" y="239"/>
                </a:cubicBezTo>
                <a:cubicBezTo>
                  <a:pt x="30" y="229"/>
                  <a:pt x="26" y="226"/>
                  <a:pt x="19" y="219"/>
                </a:cubicBezTo>
                <a:cubicBezTo>
                  <a:pt x="17" y="214"/>
                  <a:pt x="16" y="212"/>
                  <a:pt x="15" y="210"/>
                </a:cubicBezTo>
                <a:cubicBezTo>
                  <a:pt x="14" y="208"/>
                  <a:pt x="11" y="207"/>
                  <a:pt x="10" y="204"/>
                </a:cubicBezTo>
                <a:cubicBezTo>
                  <a:pt x="8" y="202"/>
                  <a:pt x="7" y="188"/>
                  <a:pt x="6" y="191"/>
                </a:cubicBezTo>
                <a:cubicBezTo>
                  <a:pt x="1" y="171"/>
                  <a:pt x="0" y="164"/>
                  <a:pt x="7" y="155"/>
                </a:cubicBezTo>
                <a:cubicBezTo>
                  <a:pt x="7" y="142"/>
                  <a:pt x="14" y="133"/>
                  <a:pt x="18" y="120"/>
                </a:cubicBezTo>
                <a:cubicBezTo>
                  <a:pt x="19" y="110"/>
                  <a:pt x="13" y="102"/>
                  <a:pt x="15" y="95"/>
                </a:cubicBezTo>
                <a:cubicBezTo>
                  <a:pt x="17" y="88"/>
                  <a:pt x="28" y="79"/>
                  <a:pt x="31" y="75"/>
                </a:cubicBezTo>
                <a:close/>
              </a:path>
            </a:pathLst>
          </a:custGeom>
          <a:solidFill>
            <a:srgbClr val="DDDDDD">
              <a:alpha val="100000"/>
            </a:srgbClr>
          </a:solidFill>
          <a:ln w="6350" cap="flat" cmpd="sng">
            <a:solidFill>
              <a:srgbClr val="80808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17" name="Freeform 12"/>
          <p:cNvSpPr>
            <a:spLocks noChangeAspect="1"/>
          </p:cNvSpPr>
          <p:nvPr/>
        </p:nvSpPr>
        <p:spPr>
          <a:xfrm>
            <a:off x="5940425" y="1092200"/>
            <a:ext cx="225425" cy="384175"/>
          </a:xfrm>
          <a:custGeom>
            <a:avLst/>
            <a:gdLst>
              <a:gd name="txL" fmla="*/ 0 w 260"/>
              <a:gd name="txT" fmla="*/ 0 h 610"/>
              <a:gd name="txR" fmla="*/ 260 w 260"/>
              <a:gd name="txB" fmla="*/ 610 h 610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60" h="610">
                <a:moveTo>
                  <a:pt x="27" y="128"/>
                </a:moveTo>
                <a:cubicBezTo>
                  <a:pt x="28" y="135"/>
                  <a:pt x="38" y="149"/>
                  <a:pt x="37" y="156"/>
                </a:cubicBezTo>
                <a:cubicBezTo>
                  <a:pt x="36" y="164"/>
                  <a:pt x="32" y="173"/>
                  <a:pt x="30" y="180"/>
                </a:cubicBezTo>
                <a:cubicBezTo>
                  <a:pt x="28" y="187"/>
                  <a:pt x="25" y="191"/>
                  <a:pt x="24" y="198"/>
                </a:cubicBezTo>
                <a:cubicBezTo>
                  <a:pt x="23" y="205"/>
                  <a:pt x="26" y="214"/>
                  <a:pt x="25" y="220"/>
                </a:cubicBezTo>
                <a:cubicBezTo>
                  <a:pt x="23" y="229"/>
                  <a:pt x="21" y="230"/>
                  <a:pt x="18" y="236"/>
                </a:cubicBezTo>
                <a:cubicBezTo>
                  <a:pt x="15" y="242"/>
                  <a:pt x="9" y="248"/>
                  <a:pt x="7" y="254"/>
                </a:cubicBezTo>
                <a:cubicBezTo>
                  <a:pt x="4" y="263"/>
                  <a:pt x="5" y="267"/>
                  <a:pt x="6" y="273"/>
                </a:cubicBezTo>
                <a:cubicBezTo>
                  <a:pt x="7" y="279"/>
                  <a:pt x="13" y="284"/>
                  <a:pt x="16" y="291"/>
                </a:cubicBezTo>
                <a:cubicBezTo>
                  <a:pt x="19" y="298"/>
                  <a:pt x="22" y="307"/>
                  <a:pt x="23" y="314"/>
                </a:cubicBezTo>
                <a:cubicBezTo>
                  <a:pt x="25" y="327"/>
                  <a:pt x="22" y="329"/>
                  <a:pt x="21" y="336"/>
                </a:cubicBezTo>
                <a:cubicBezTo>
                  <a:pt x="20" y="343"/>
                  <a:pt x="18" y="352"/>
                  <a:pt x="15" y="358"/>
                </a:cubicBezTo>
                <a:cubicBezTo>
                  <a:pt x="13" y="364"/>
                  <a:pt x="5" y="368"/>
                  <a:pt x="3" y="372"/>
                </a:cubicBezTo>
                <a:cubicBezTo>
                  <a:pt x="1" y="376"/>
                  <a:pt x="0" y="374"/>
                  <a:pt x="1" y="382"/>
                </a:cubicBezTo>
                <a:cubicBezTo>
                  <a:pt x="4" y="394"/>
                  <a:pt x="4" y="406"/>
                  <a:pt x="7" y="418"/>
                </a:cubicBezTo>
                <a:cubicBezTo>
                  <a:pt x="9" y="429"/>
                  <a:pt x="13" y="439"/>
                  <a:pt x="15" y="448"/>
                </a:cubicBezTo>
                <a:cubicBezTo>
                  <a:pt x="16" y="455"/>
                  <a:pt x="12" y="455"/>
                  <a:pt x="13" y="459"/>
                </a:cubicBezTo>
                <a:cubicBezTo>
                  <a:pt x="14" y="463"/>
                  <a:pt x="17" y="464"/>
                  <a:pt x="19" y="474"/>
                </a:cubicBezTo>
                <a:cubicBezTo>
                  <a:pt x="24" y="509"/>
                  <a:pt x="19" y="492"/>
                  <a:pt x="22" y="521"/>
                </a:cubicBezTo>
                <a:cubicBezTo>
                  <a:pt x="21" y="536"/>
                  <a:pt x="11" y="550"/>
                  <a:pt x="9" y="560"/>
                </a:cubicBezTo>
                <a:cubicBezTo>
                  <a:pt x="7" y="570"/>
                  <a:pt x="6" y="575"/>
                  <a:pt x="7" y="582"/>
                </a:cubicBezTo>
                <a:cubicBezTo>
                  <a:pt x="8" y="589"/>
                  <a:pt x="7" y="597"/>
                  <a:pt x="13" y="602"/>
                </a:cubicBezTo>
                <a:cubicBezTo>
                  <a:pt x="17" y="605"/>
                  <a:pt x="25" y="610"/>
                  <a:pt x="25" y="610"/>
                </a:cubicBezTo>
                <a:cubicBezTo>
                  <a:pt x="38" y="607"/>
                  <a:pt x="41" y="602"/>
                  <a:pt x="53" y="598"/>
                </a:cubicBezTo>
                <a:cubicBezTo>
                  <a:pt x="69" y="593"/>
                  <a:pt x="81" y="589"/>
                  <a:pt x="95" y="580"/>
                </a:cubicBezTo>
                <a:cubicBezTo>
                  <a:pt x="101" y="576"/>
                  <a:pt x="105" y="568"/>
                  <a:pt x="111" y="564"/>
                </a:cubicBezTo>
                <a:cubicBezTo>
                  <a:pt x="113" y="563"/>
                  <a:pt x="123" y="558"/>
                  <a:pt x="123" y="558"/>
                </a:cubicBezTo>
                <a:cubicBezTo>
                  <a:pt x="130" y="548"/>
                  <a:pt x="125" y="553"/>
                  <a:pt x="139" y="544"/>
                </a:cubicBezTo>
                <a:cubicBezTo>
                  <a:pt x="141" y="543"/>
                  <a:pt x="141" y="546"/>
                  <a:pt x="141" y="546"/>
                </a:cubicBezTo>
                <a:cubicBezTo>
                  <a:pt x="143" y="545"/>
                  <a:pt x="144" y="537"/>
                  <a:pt x="151" y="534"/>
                </a:cubicBezTo>
                <a:cubicBezTo>
                  <a:pt x="158" y="531"/>
                  <a:pt x="175" y="531"/>
                  <a:pt x="185" y="528"/>
                </a:cubicBezTo>
                <a:cubicBezTo>
                  <a:pt x="196" y="524"/>
                  <a:pt x="200" y="522"/>
                  <a:pt x="209" y="516"/>
                </a:cubicBezTo>
                <a:cubicBezTo>
                  <a:pt x="210" y="514"/>
                  <a:pt x="219" y="506"/>
                  <a:pt x="221" y="504"/>
                </a:cubicBezTo>
                <a:cubicBezTo>
                  <a:pt x="223" y="503"/>
                  <a:pt x="224" y="510"/>
                  <a:pt x="225" y="508"/>
                </a:cubicBezTo>
                <a:cubicBezTo>
                  <a:pt x="229" y="503"/>
                  <a:pt x="230" y="496"/>
                  <a:pt x="233" y="490"/>
                </a:cubicBezTo>
                <a:cubicBezTo>
                  <a:pt x="235" y="486"/>
                  <a:pt x="237" y="478"/>
                  <a:pt x="237" y="478"/>
                </a:cubicBezTo>
                <a:cubicBezTo>
                  <a:pt x="235" y="457"/>
                  <a:pt x="237" y="436"/>
                  <a:pt x="233" y="416"/>
                </a:cubicBezTo>
                <a:cubicBezTo>
                  <a:pt x="232" y="409"/>
                  <a:pt x="221" y="398"/>
                  <a:pt x="221" y="398"/>
                </a:cubicBezTo>
                <a:cubicBezTo>
                  <a:pt x="223" y="385"/>
                  <a:pt x="227" y="373"/>
                  <a:pt x="231" y="360"/>
                </a:cubicBezTo>
                <a:cubicBezTo>
                  <a:pt x="233" y="354"/>
                  <a:pt x="237" y="342"/>
                  <a:pt x="237" y="342"/>
                </a:cubicBezTo>
                <a:cubicBezTo>
                  <a:pt x="238" y="335"/>
                  <a:pt x="241" y="325"/>
                  <a:pt x="243" y="318"/>
                </a:cubicBezTo>
                <a:cubicBezTo>
                  <a:pt x="245" y="311"/>
                  <a:pt x="249" y="310"/>
                  <a:pt x="247" y="298"/>
                </a:cubicBezTo>
                <a:cubicBezTo>
                  <a:pt x="246" y="281"/>
                  <a:pt x="234" y="256"/>
                  <a:pt x="229" y="244"/>
                </a:cubicBezTo>
                <a:cubicBezTo>
                  <a:pt x="224" y="232"/>
                  <a:pt x="219" y="232"/>
                  <a:pt x="215" y="226"/>
                </a:cubicBezTo>
                <a:cubicBezTo>
                  <a:pt x="206" y="212"/>
                  <a:pt x="211" y="220"/>
                  <a:pt x="207" y="210"/>
                </a:cubicBezTo>
                <a:cubicBezTo>
                  <a:pt x="206" y="205"/>
                  <a:pt x="210" y="203"/>
                  <a:pt x="211" y="198"/>
                </a:cubicBezTo>
                <a:cubicBezTo>
                  <a:pt x="212" y="193"/>
                  <a:pt x="213" y="185"/>
                  <a:pt x="215" y="178"/>
                </a:cubicBezTo>
                <a:cubicBezTo>
                  <a:pt x="217" y="171"/>
                  <a:pt x="220" y="160"/>
                  <a:pt x="225" y="154"/>
                </a:cubicBezTo>
                <a:cubicBezTo>
                  <a:pt x="230" y="147"/>
                  <a:pt x="241" y="149"/>
                  <a:pt x="247" y="142"/>
                </a:cubicBezTo>
                <a:cubicBezTo>
                  <a:pt x="253" y="135"/>
                  <a:pt x="257" y="123"/>
                  <a:pt x="259" y="114"/>
                </a:cubicBezTo>
                <a:cubicBezTo>
                  <a:pt x="260" y="106"/>
                  <a:pt x="260" y="98"/>
                  <a:pt x="257" y="88"/>
                </a:cubicBezTo>
                <a:cubicBezTo>
                  <a:pt x="255" y="78"/>
                  <a:pt x="248" y="62"/>
                  <a:pt x="247" y="54"/>
                </a:cubicBezTo>
                <a:cubicBezTo>
                  <a:pt x="244" y="41"/>
                  <a:pt x="250" y="45"/>
                  <a:pt x="249" y="38"/>
                </a:cubicBezTo>
                <a:cubicBezTo>
                  <a:pt x="248" y="31"/>
                  <a:pt x="243" y="20"/>
                  <a:pt x="239" y="14"/>
                </a:cubicBezTo>
                <a:cubicBezTo>
                  <a:pt x="235" y="8"/>
                  <a:pt x="231" y="0"/>
                  <a:pt x="225" y="0"/>
                </a:cubicBezTo>
                <a:cubicBezTo>
                  <a:pt x="217" y="2"/>
                  <a:pt x="212" y="7"/>
                  <a:pt x="204" y="12"/>
                </a:cubicBezTo>
                <a:cubicBezTo>
                  <a:pt x="196" y="17"/>
                  <a:pt x="183" y="27"/>
                  <a:pt x="177" y="30"/>
                </a:cubicBezTo>
                <a:cubicBezTo>
                  <a:pt x="172" y="31"/>
                  <a:pt x="171" y="31"/>
                  <a:pt x="169" y="29"/>
                </a:cubicBezTo>
                <a:cubicBezTo>
                  <a:pt x="167" y="27"/>
                  <a:pt x="169" y="22"/>
                  <a:pt x="166" y="20"/>
                </a:cubicBezTo>
                <a:cubicBezTo>
                  <a:pt x="163" y="18"/>
                  <a:pt x="156" y="16"/>
                  <a:pt x="153" y="18"/>
                </a:cubicBezTo>
                <a:cubicBezTo>
                  <a:pt x="150" y="20"/>
                  <a:pt x="154" y="28"/>
                  <a:pt x="148" y="32"/>
                </a:cubicBezTo>
                <a:cubicBezTo>
                  <a:pt x="139" y="46"/>
                  <a:pt x="131" y="43"/>
                  <a:pt x="115" y="44"/>
                </a:cubicBezTo>
                <a:cubicBezTo>
                  <a:pt x="105" y="50"/>
                  <a:pt x="108" y="60"/>
                  <a:pt x="101" y="70"/>
                </a:cubicBezTo>
                <a:cubicBezTo>
                  <a:pt x="97" y="77"/>
                  <a:pt x="98" y="84"/>
                  <a:pt x="93" y="90"/>
                </a:cubicBezTo>
                <a:cubicBezTo>
                  <a:pt x="88" y="96"/>
                  <a:pt x="80" y="102"/>
                  <a:pt x="73" y="106"/>
                </a:cubicBezTo>
                <a:cubicBezTo>
                  <a:pt x="70" y="114"/>
                  <a:pt x="57" y="111"/>
                  <a:pt x="49" y="116"/>
                </a:cubicBezTo>
                <a:cubicBezTo>
                  <a:pt x="45" y="119"/>
                  <a:pt x="42" y="117"/>
                  <a:pt x="34" y="123"/>
                </a:cubicBezTo>
                <a:cubicBezTo>
                  <a:pt x="31" y="131"/>
                  <a:pt x="19" y="131"/>
                  <a:pt x="27" y="128"/>
                </a:cubicBezTo>
                <a:close/>
              </a:path>
            </a:pathLst>
          </a:custGeom>
          <a:solidFill>
            <a:srgbClr val="C8C8C8">
              <a:alpha val="100000"/>
            </a:srgbClr>
          </a:solidFill>
          <a:ln w="6350" cap="flat" cmpd="sng">
            <a:solidFill>
              <a:srgbClr val="80808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18" name="Freeform 13"/>
          <p:cNvSpPr>
            <a:spLocks noChangeAspect="1"/>
          </p:cNvSpPr>
          <p:nvPr/>
        </p:nvSpPr>
        <p:spPr>
          <a:xfrm>
            <a:off x="6208713" y="1060450"/>
            <a:ext cx="109537" cy="93663"/>
          </a:xfrm>
          <a:custGeom>
            <a:avLst/>
            <a:gdLst>
              <a:gd name="txL" fmla="*/ 0 w 127"/>
              <a:gd name="txT" fmla="*/ 0 h 146"/>
              <a:gd name="txR" fmla="*/ 127 w 127"/>
              <a:gd name="txB" fmla="*/ 146 h 146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</a:cxnLst>
            <a:rect l="txL" t="txT" r="txR" b="txB"/>
            <a:pathLst>
              <a:path w="127" h="146">
                <a:moveTo>
                  <a:pt x="62" y="0"/>
                </a:moveTo>
                <a:cubicBezTo>
                  <a:pt x="65" y="2"/>
                  <a:pt x="73" y="2"/>
                  <a:pt x="77" y="5"/>
                </a:cubicBezTo>
                <a:cubicBezTo>
                  <a:pt x="82" y="7"/>
                  <a:pt x="84" y="9"/>
                  <a:pt x="92" y="12"/>
                </a:cubicBezTo>
                <a:cubicBezTo>
                  <a:pt x="110" y="17"/>
                  <a:pt x="111" y="21"/>
                  <a:pt x="125" y="23"/>
                </a:cubicBezTo>
                <a:cubicBezTo>
                  <a:pt x="127" y="33"/>
                  <a:pt x="120" y="42"/>
                  <a:pt x="122" y="56"/>
                </a:cubicBezTo>
                <a:cubicBezTo>
                  <a:pt x="121" y="63"/>
                  <a:pt x="121" y="67"/>
                  <a:pt x="115" y="71"/>
                </a:cubicBezTo>
                <a:cubicBezTo>
                  <a:pt x="112" y="76"/>
                  <a:pt x="105" y="72"/>
                  <a:pt x="101" y="75"/>
                </a:cubicBezTo>
                <a:cubicBezTo>
                  <a:pt x="97" y="76"/>
                  <a:pt x="93" y="74"/>
                  <a:pt x="91" y="77"/>
                </a:cubicBezTo>
                <a:cubicBezTo>
                  <a:pt x="89" y="80"/>
                  <a:pt x="89" y="86"/>
                  <a:pt x="90" y="92"/>
                </a:cubicBezTo>
                <a:cubicBezTo>
                  <a:pt x="92" y="102"/>
                  <a:pt x="95" y="104"/>
                  <a:pt x="98" y="113"/>
                </a:cubicBezTo>
                <a:cubicBezTo>
                  <a:pt x="98" y="118"/>
                  <a:pt x="100" y="119"/>
                  <a:pt x="97" y="123"/>
                </a:cubicBezTo>
                <a:cubicBezTo>
                  <a:pt x="94" y="127"/>
                  <a:pt x="88" y="131"/>
                  <a:pt x="82" y="135"/>
                </a:cubicBezTo>
                <a:cubicBezTo>
                  <a:pt x="77" y="140"/>
                  <a:pt x="60" y="146"/>
                  <a:pt x="60" y="146"/>
                </a:cubicBezTo>
                <a:cubicBezTo>
                  <a:pt x="40" y="143"/>
                  <a:pt x="47" y="136"/>
                  <a:pt x="31" y="140"/>
                </a:cubicBezTo>
                <a:cubicBezTo>
                  <a:pt x="27" y="141"/>
                  <a:pt x="16" y="143"/>
                  <a:pt x="16" y="143"/>
                </a:cubicBezTo>
                <a:cubicBezTo>
                  <a:pt x="1" y="140"/>
                  <a:pt x="4" y="142"/>
                  <a:pt x="2" y="126"/>
                </a:cubicBezTo>
                <a:cubicBezTo>
                  <a:pt x="0" y="119"/>
                  <a:pt x="1" y="111"/>
                  <a:pt x="2" y="104"/>
                </a:cubicBezTo>
                <a:cubicBezTo>
                  <a:pt x="3" y="97"/>
                  <a:pt x="7" y="92"/>
                  <a:pt x="10" y="86"/>
                </a:cubicBezTo>
                <a:cubicBezTo>
                  <a:pt x="15" y="72"/>
                  <a:pt x="10" y="76"/>
                  <a:pt x="20" y="70"/>
                </a:cubicBezTo>
                <a:cubicBezTo>
                  <a:pt x="22" y="66"/>
                  <a:pt x="28" y="63"/>
                  <a:pt x="29" y="59"/>
                </a:cubicBezTo>
                <a:cubicBezTo>
                  <a:pt x="30" y="54"/>
                  <a:pt x="37" y="47"/>
                  <a:pt x="35" y="41"/>
                </a:cubicBezTo>
                <a:cubicBezTo>
                  <a:pt x="35" y="35"/>
                  <a:pt x="41" y="33"/>
                  <a:pt x="41" y="29"/>
                </a:cubicBezTo>
                <a:cubicBezTo>
                  <a:pt x="42" y="25"/>
                  <a:pt x="39" y="22"/>
                  <a:pt x="41" y="17"/>
                </a:cubicBezTo>
                <a:cubicBezTo>
                  <a:pt x="43" y="12"/>
                  <a:pt x="53" y="3"/>
                  <a:pt x="56" y="0"/>
                </a:cubicBezTo>
                <a:cubicBezTo>
                  <a:pt x="63" y="2"/>
                  <a:pt x="62" y="4"/>
                  <a:pt x="62" y="0"/>
                </a:cubicBezTo>
                <a:close/>
              </a:path>
            </a:pathLst>
          </a:custGeom>
          <a:solidFill>
            <a:srgbClr val="C8C8C8">
              <a:alpha val="100000"/>
            </a:srgbClr>
          </a:solidFill>
          <a:ln w="6350" cap="flat" cmpd="sng">
            <a:solidFill>
              <a:srgbClr val="80808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19" name="Freeform 14"/>
          <p:cNvSpPr>
            <a:spLocks noChangeAspect="1"/>
          </p:cNvSpPr>
          <p:nvPr/>
        </p:nvSpPr>
        <p:spPr>
          <a:xfrm>
            <a:off x="6288088" y="1092200"/>
            <a:ext cx="76200" cy="101600"/>
          </a:xfrm>
          <a:custGeom>
            <a:avLst/>
            <a:gdLst>
              <a:gd name="txL" fmla="*/ 0 w 86"/>
              <a:gd name="txT" fmla="*/ 0 h 161"/>
              <a:gd name="txR" fmla="*/ 86 w 86"/>
              <a:gd name="txB" fmla="*/ 161 h 161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86" h="161">
                <a:moveTo>
                  <a:pt x="45" y="6"/>
                </a:moveTo>
                <a:cubicBezTo>
                  <a:pt x="55" y="9"/>
                  <a:pt x="49" y="17"/>
                  <a:pt x="52" y="27"/>
                </a:cubicBezTo>
                <a:cubicBezTo>
                  <a:pt x="55" y="24"/>
                  <a:pt x="55" y="32"/>
                  <a:pt x="55" y="32"/>
                </a:cubicBezTo>
                <a:cubicBezTo>
                  <a:pt x="55" y="34"/>
                  <a:pt x="52" y="35"/>
                  <a:pt x="53" y="38"/>
                </a:cubicBezTo>
                <a:cubicBezTo>
                  <a:pt x="54" y="41"/>
                  <a:pt x="56" y="47"/>
                  <a:pt x="61" y="52"/>
                </a:cubicBezTo>
                <a:cubicBezTo>
                  <a:pt x="66" y="57"/>
                  <a:pt x="68" y="63"/>
                  <a:pt x="81" y="70"/>
                </a:cubicBezTo>
                <a:cubicBezTo>
                  <a:pt x="85" y="76"/>
                  <a:pt x="86" y="90"/>
                  <a:pt x="86" y="90"/>
                </a:cubicBezTo>
                <a:cubicBezTo>
                  <a:pt x="83" y="99"/>
                  <a:pt x="86" y="96"/>
                  <a:pt x="77" y="98"/>
                </a:cubicBezTo>
                <a:cubicBezTo>
                  <a:pt x="65" y="106"/>
                  <a:pt x="69" y="118"/>
                  <a:pt x="65" y="130"/>
                </a:cubicBezTo>
                <a:cubicBezTo>
                  <a:pt x="66" y="136"/>
                  <a:pt x="74" y="153"/>
                  <a:pt x="67" y="158"/>
                </a:cubicBezTo>
                <a:cubicBezTo>
                  <a:pt x="62" y="161"/>
                  <a:pt x="53" y="156"/>
                  <a:pt x="47" y="158"/>
                </a:cubicBezTo>
                <a:cubicBezTo>
                  <a:pt x="45" y="159"/>
                  <a:pt x="41" y="160"/>
                  <a:pt x="41" y="160"/>
                </a:cubicBezTo>
                <a:cubicBezTo>
                  <a:pt x="32" y="157"/>
                  <a:pt x="25" y="161"/>
                  <a:pt x="16" y="158"/>
                </a:cubicBezTo>
                <a:cubicBezTo>
                  <a:pt x="9" y="147"/>
                  <a:pt x="2" y="142"/>
                  <a:pt x="4" y="128"/>
                </a:cubicBezTo>
                <a:cubicBezTo>
                  <a:pt x="3" y="121"/>
                  <a:pt x="0" y="114"/>
                  <a:pt x="1" y="105"/>
                </a:cubicBezTo>
                <a:cubicBezTo>
                  <a:pt x="1" y="97"/>
                  <a:pt x="0" y="86"/>
                  <a:pt x="1" y="81"/>
                </a:cubicBezTo>
                <a:cubicBezTo>
                  <a:pt x="2" y="76"/>
                  <a:pt x="6" y="76"/>
                  <a:pt x="9" y="74"/>
                </a:cubicBezTo>
                <a:cubicBezTo>
                  <a:pt x="12" y="67"/>
                  <a:pt x="16" y="68"/>
                  <a:pt x="19" y="66"/>
                </a:cubicBezTo>
                <a:cubicBezTo>
                  <a:pt x="22" y="64"/>
                  <a:pt x="28" y="64"/>
                  <a:pt x="29" y="60"/>
                </a:cubicBezTo>
                <a:cubicBezTo>
                  <a:pt x="33" y="54"/>
                  <a:pt x="24" y="47"/>
                  <a:pt x="25" y="41"/>
                </a:cubicBezTo>
                <a:cubicBezTo>
                  <a:pt x="25" y="36"/>
                  <a:pt x="32" y="30"/>
                  <a:pt x="32" y="27"/>
                </a:cubicBezTo>
                <a:cubicBezTo>
                  <a:pt x="32" y="24"/>
                  <a:pt x="25" y="24"/>
                  <a:pt x="25" y="20"/>
                </a:cubicBezTo>
                <a:cubicBezTo>
                  <a:pt x="27" y="15"/>
                  <a:pt x="29" y="4"/>
                  <a:pt x="32" y="2"/>
                </a:cubicBezTo>
                <a:cubicBezTo>
                  <a:pt x="35" y="0"/>
                  <a:pt x="42" y="5"/>
                  <a:pt x="45" y="6"/>
                </a:cubicBezTo>
                <a:close/>
              </a:path>
            </a:pathLst>
          </a:custGeom>
          <a:solidFill>
            <a:srgbClr val="DDDDDD">
              <a:alpha val="100000"/>
            </a:srgbClr>
          </a:solidFill>
          <a:ln w="6350" cap="flat" cmpd="sng">
            <a:solidFill>
              <a:srgbClr val="80808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20" name="Freeform 15"/>
          <p:cNvSpPr>
            <a:spLocks noChangeAspect="1"/>
          </p:cNvSpPr>
          <p:nvPr/>
        </p:nvSpPr>
        <p:spPr>
          <a:xfrm>
            <a:off x="6392863" y="850900"/>
            <a:ext cx="384175" cy="303213"/>
          </a:xfrm>
          <a:custGeom>
            <a:avLst/>
            <a:gdLst>
              <a:gd name="txL" fmla="*/ 0 w 446"/>
              <a:gd name="txT" fmla="*/ 0 h 485"/>
              <a:gd name="txR" fmla="*/ 446 w 446"/>
              <a:gd name="txB" fmla="*/ 485 h 485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446" h="485">
                <a:moveTo>
                  <a:pt x="26" y="171"/>
                </a:moveTo>
                <a:cubicBezTo>
                  <a:pt x="18" y="174"/>
                  <a:pt x="26" y="178"/>
                  <a:pt x="23" y="186"/>
                </a:cubicBezTo>
                <a:cubicBezTo>
                  <a:pt x="22" y="193"/>
                  <a:pt x="26" y="200"/>
                  <a:pt x="26" y="208"/>
                </a:cubicBezTo>
                <a:cubicBezTo>
                  <a:pt x="26" y="216"/>
                  <a:pt x="25" y="228"/>
                  <a:pt x="24" y="237"/>
                </a:cubicBezTo>
                <a:cubicBezTo>
                  <a:pt x="23" y="246"/>
                  <a:pt x="23" y="256"/>
                  <a:pt x="22" y="263"/>
                </a:cubicBezTo>
                <a:cubicBezTo>
                  <a:pt x="16" y="275"/>
                  <a:pt x="19" y="275"/>
                  <a:pt x="16" y="281"/>
                </a:cubicBezTo>
                <a:cubicBezTo>
                  <a:pt x="13" y="287"/>
                  <a:pt x="7" y="293"/>
                  <a:pt x="4" y="299"/>
                </a:cubicBezTo>
                <a:cubicBezTo>
                  <a:pt x="2" y="306"/>
                  <a:pt x="0" y="319"/>
                  <a:pt x="0" y="319"/>
                </a:cubicBezTo>
                <a:cubicBezTo>
                  <a:pt x="1" y="323"/>
                  <a:pt x="8" y="325"/>
                  <a:pt x="12" y="328"/>
                </a:cubicBezTo>
                <a:cubicBezTo>
                  <a:pt x="16" y="331"/>
                  <a:pt x="24" y="337"/>
                  <a:pt x="24" y="337"/>
                </a:cubicBezTo>
                <a:cubicBezTo>
                  <a:pt x="29" y="344"/>
                  <a:pt x="29" y="340"/>
                  <a:pt x="36" y="345"/>
                </a:cubicBezTo>
                <a:cubicBezTo>
                  <a:pt x="40" y="346"/>
                  <a:pt x="44" y="347"/>
                  <a:pt x="48" y="348"/>
                </a:cubicBezTo>
                <a:cubicBezTo>
                  <a:pt x="51" y="350"/>
                  <a:pt x="51" y="348"/>
                  <a:pt x="56" y="354"/>
                </a:cubicBezTo>
                <a:cubicBezTo>
                  <a:pt x="66" y="361"/>
                  <a:pt x="68" y="380"/>
                  <a:pt x="76" y="385"/>
                </a:cubicBezTo>
                <a:cubicBezTo>
                  <a:pt x="79" y="380"/>
                  <a:pt x="92" y="375"/>
                  <a:pt x="92" y="375"/>
                </a:cubicBezTo>
                <a:cubicBezTo>
                  <a:pt x="97" y="361"/>
                  <a:pt x="92" y="365"/>
                  <a:pt x="102" y="359"/>
                </a:cubicBezTo>
                <a:cubicBezTo>
                  <a:pt x="106" y="353"/>
                  <a:pt x="114" y="349"/>
                  <a:pt x="118" y="341"/>
                </a:cubicBezTo>
                <a:cubicBezTo>
                  <a:pt x="122" y="333"/>
                  <a:pt x="125" y="319"/>
                  <a:pt x="128" y="311"/>
                </a:cubicBezTo>
                <a:cubicBezTo>
                  <a:pt x="129" y="307"/>
                  <a:pt x="132" y="297"/>
                  <a:pt x="136" y="293"/>
                </a:cubicBezTo>
                <a:cubicBezTo>
                  <a:pt x="147" y="283"/>
                  <a:pt x="160" y="281"/>
                  <a:pt x="174" y="279"/>
                </a:cubicBezTo>
                <a:cubicBezTo>
                  <a:pt x="183" y="277"/>
                  <a:pt x="189" y="273"/>
                  <a:pt x="194" y="275"/>
                </a:cubicBezTo>
                <a:cubicBezTo>
                  <a:pt x="199" y="277"/>
                  <a:pt x="198" y="283"/>
                  <a:pt x="202" y="289"/>
                </a:cubicBezTo>
                <a:cubicBezTo>
                  <a:pt x="205" y="298"/>
                  <a:pt x="213" y="301"/>
                  <a:pt x="216" y="311"/>
                </a:cubicBezTo>
                <a:cubicBezTo>
                  <a:pt x="215" y="313"/>
                  <a:pt x="215" y="315"/>
                  <a:pt x="214" y="317"/>
                </a:cubicBezTo>
                <a:cubicBezTo>
                  <a:pt x="212" y="319"/>
                  <a:pt x="209" y="319"/>
                  <a:pt x="208" y="321"/>
                </a:cubicBezTo>
                <a:cubicBezTo>
                  <a:pt x="202" y="334"/>
                  <a:pt x="209" y="332"/>
                  <a:pt x="204" y="341"/>
                </a:cubicBezTo>
                <a:cubicBezTo>
                  <a:pt x="202" y="345"/>
                  <a:pt x="196" y="353"/>
                  <a:pt x="196" y="353"/>
                </a:cubicBezTo>
                <a:cubicBezTo>
                  <a:pt x="192" y="373"/>
                  <a:pt x="181" y="394"/>
                  <a:pt x="170" y="411"/>
                </a:cubicBezTo>
                <a:cubicBezTo>
                  <a:pt x="178" y="417"/>
                  <a:pt x="183" y="426"/>
                  <a:pt x="192" y="429"/>
                </a:cubicBezTo>
                <a:cubicBezTo>
                  <a:pt x="199" y="439"/>
                  <a:pt x="198" y="457"/>
                  <a:pt x="186" y="461"/>
                </a:cubicBezTo>
                <a:cubicBezTo>
                  <a:pt x="177" y="475"/>
                  <a:pt x="180" y="468"/>
                  <a:pt x="176" y="479"/>
                </a:cubicBezTo>
                <a:cubicBezTo>
                  <a:pt x="180" y="480"/>
                  <a:pt x="184" y="482"/>
                  <a:pt x="188" y="483"/>
                </a:cubicBezTo>
                <a:cubicBezTo>
                  <a:pt x="193" y="485"/>
                  <a:pt x="200" y="475"/>
                  <a:pt x="200" y="475"/>
                </a:cubicBezTo>
                <a:cubicBezTo>
                  <a:pt x="203" y="467"/>
                  <a:pt x="220" y="450"/>
                  <a:pt x="228" y="445"/>
                </a:cubicBezTo>
                <a:cubicBezTo>
                  <a:pt x="231" y="435"/>
                  <a:pt x="237" y="423"/>
                  <a:pt x="244" y="415"/>
                </a:cubicBezTo>
                <a:cubicBezTo>
                  <a:pt x="250" y="408"/>
                  <a:pt x="258" y="391"/>
                  <a:pt x="262" y="385"/>
                </a:cubicBezTo>
                <a:cubicBezTo>
                  <a:pt x="279" y="379"/>
                  <a:pt x="301" y="365"/>
                  <a:pt x="316" y="355"/>
                </a:cubicBezTo>
                <a:cubicBezTo>
                  <a:pt x="330" y="346"/>
                  <a:pt x="350" y="345"/>
                  <a:pt x="364" y="335"/>
                </a:cubicBezTo>
                <a:cubicBezTo>
                  <a:pt x="368" y="322"/>
                  <a:pt x="370" y="309"/>
                  <a:pt x="380" y="299"/>
                </a:cubicBezTo>
                <a:cubicBezTo>
                  <a:pt x="383" y="289"/>
                  <a:pt x="388" y="283"/>
                  <a:pt x="396" y="277"/>
                </a:cubicBezTo>
                <a:cubicBezTo>
                  <a:pt x="399" y="268"/>
                  <a:pt x="412" y="252"/>
                  <a:pt x="418" y="243"/>
                </a:cubicBezTo>
                <a:cubicBezTo>
                  <a:pt x="424" y="233"/>
                  <a:pt x="421" y="239"/>
                  <a:pt x="426" y="225"/>
                </a:cubicBezTo>
                <a:cubicBezTo>
                  <a:pt x="427" y="223"/>
                  <a:pt x="428" y="219"/>
                  <a:pt x="428" y="219"/>
                </a:cubicBezTo>
                <a:cubicBezTo>
                  <a:pt x="429" y="216"/>
                  <a:pt x="442" y="210"/>
                  <a:pt x="443" y="208"/>
                </a:cubicBezTo>
                <a:cubicBezTo>
                  <a:pt x="446" y="204"/>
                  <a:pt x="445" y="200"/>
                  <a:pt x="444" y="196"/>
                </a:cubicBezTo>
                <a:cubicBezTo>
                  <a:pt x="443" y="192"/>
                  <a:pt x="441" y="186"/>
                  <a:pt x="438" y="181"/>
                </a:cubicBezTo>
                <a:cubicBezTo>
                  <a:pt x="436" y="172"/>
                  <a:pt x="434" y="171"/>
                  <a:pt x="426" y="166"/>
                </a:cubicBezTo>
                <a:cubicBezTo>
                  <a:pt x="423" y="162"/>
                  <a:pt x="416" y="152"/>
                  <a:pt x="414" y="148"/>
                </a:cubicBezTo>
                <a:cubicBezTo>
                  <a:pt x="412" y="143"/>
                  <a:pt x="414" y="138"/>
                  <a:pt x="413" y="135"/>
                </a:cubicBezTo>
                <a:cubicBezTo>
                  <a:pt x="412" y="132"/>
                  <a:pt x="409" y="134"/>
                  <a:pt x="408" y="129"/>
                </a:cubicBezTo>
                <a:cubicBezTo>
                  <a:pt x="405" y="120"/>
                  <a:pt x="408" y="111"/>
                  <a:pt x="404" y="105"/>
                </a:cubicBezTo>
                <a:cubicBezTo>
                  <a:pt x="401" y="98"/>
                  <a:pt x="398" y="95"/>
                  <a:pt x="393" y="87"/>
                </a:cubicBezTo>
                <a:cubicBezTo>
                  <a:pt x="388" y="79"/>
                  <a:pt x="379" y="69"/>
                  <a:pt x="372" y="57"/>
                </a:cubicBezTo>
                <a:cubicBezTo>
                  <a:pt x="365" y="49"/>
                  <a:pt x="357" y="20"/>
                  <a:pt x="351" y="16"/>
                </a:cubicBezTo>
                <a:cubicBezTo>
                  <a:pt x="345" y="12"/>
                  <a:pt x="340" y="30"/>
                  <a:pt x="336" y="31"/>
                </a:cubicBezTo>
                <a:cubicBezTo>
                  <a:pt x="331" y="38"/>
                  <a:pt x="333" y="19"/>
                  <a:pt x="326" y="24"/>
                </a:cubicBezTo>
                <a:cubicBezTo>
                  <a:pt x="320" y="22"/>
                  <a:pt x="319" y="6"/>
                  <a:pt x="312" y="4"/>
                </a:cubicBezTo>
                <a:cubicBezTo>
                  <a:pt x="307" y="0"/>
                  <a:pt x="302" y="0"/>
                  <a:pt x="297" y="0"/>
                </a:cubicBezTo>
                <a:cubicBezTo>
                  <a:pt x="292" y="0"/>
                  <a:pt x="286" y="2"/>
                  <a:pt x="281" y="4"/>
                </a:cubicBezTo>
                <a:cubicBezTo>
                  <a:pt x="276" y="5"/>
                  <a:pt x="272" y="10"/>
                  <a:pt x="268" y="13"/>
                </a:cubicBezTo>
                <a:cubicBezTo>
                  <a:pt x="265" y="15"/>
                  <a:pt x="270" y="24"/>
                  <a:pt x="268" y="29"/>
                </a:cubicBezTo>
                <a:cubicBezTo>
                  <a:pt x="266" y="34"/>
                  <a:pt x="264" y="40"/>
                  <a:pt x="258" y="45"/>
                </a:cubicBezTo>
                <a:cubicBezTo>
                  <a:pt x="252" y="53"/>
                  <a:pt x="248" y="54"/>
                  <a:pt x="234" y="61"/>
                </a:cubicBezTo>
                <a:cubicBezTo>
                  <a:pt x="231" y="70"/>
                  <a:pt x="221" y="61"/>
                  <a:pt x="213" y="66"/>
                </a:cubicBezTo>
                <a:cubicBezTo>
                  <a:pt x="205" y="64"/>
                  <a:pt x="196" y="82"/>
                  <a:pt x="188" y="87"/>
                </a:cubicBezTo>
                <a:cubicBezTo>
                  <a:pt x="183" y="91"/>
                  <a:pt x="186" y="94"/>
                  <a:pt x="183" y="96"/>
                </a:cubicBezTo>
                <a:cubicBezTo>
                  <a:pt x="180" y="98"/>
                  <a:pt x="177" y="98"/>
                  <a:pt x="171" y="100"/>
                </a:cubicBezTo>
                <a:cubicBezTo>
                  <a:pt x="166" y="105"/>
                  <a:pt x="155" y="106"/>
                  <a:pt x="149" y="111"/>
                </a:cubicBezTo>
                <a:cubicBezTo>
                  <a:pt x="142" y="115"/>
                  <a:pt x="135" y="119"/>
                  <a:pt x="129" y="124"/>
                </a:cubicBezTo>
                <a:cubicBezTo>
                  <a:pt x="122" y="129"/>
                  <a:pt x="119" y="142"/>
                  <a:pt x="113" y="144"/>
                </a:cubicBezTo>
                <a:cubicBezTo>
                  <a:pt x="105" y="147"/>
                  <a:pt x="92" y="166"/>
                  <a:pt x="92" y="166"/>
                </a:cubicBezTo>
                <a:cubicBezTo>
                  <a:pt x="81" y="180"/>
                  <a:pt x="80" y="187"/>
                  <a:pt x="72" y="195"/>
                </a:cubicBezTo>
                <a:cubicBezTo>
                  <a:pt x="63" y="187"/>
                  <a:pt x="60" y="175"/>
                  <a:pt x="51" y="171"/>
                </a:cubicBezTo>
                <a:cubicBezTo>
                  <a:pt x="45" y="165"/>
                  <a:pt x="42" y="157"/>
                  <a:pt x="38" y="157"/>
                </a:cubicBezTo>
                <a:cubicBezTo>
                  <a:pt x="34" y="157"/>
                  <a:pt x="27" y="163"/>
                  <a:pt x="26" y="171"/>
                </a:cubicBezTo>
                <a:close/>
              </a:path>
            </a:pathLst>
          </a:custGeom>
          <a:solidFill>
            <a:srgbClr val="C8C8C8">
              <a:alpha val="100000"/>
            </a:srgbClr>
          </a:solidFill>
          <a:ln w="6350" cap="flat" cmpd="sng">
            <a:solidFill>
              <a:srgbClr val="80808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21" name="Freeform 16"/>
          <p:cNvSpPr>
            <a:spLocks noChangeAspect="1"/>
          </p:cNvSpPr>
          <p:nvPr/>
        </p:nvSpPr>
        <p:spPr>
          <a:xfrm>
            <a:off x="6486525" y="676275"/>
            <a:ext cx="547688" cy="307975"/>
          </a:xfrm>
          <a:custGeom>
            <a:avLst/>
            <a:gdLst>
              <a:gd name="txL" fmla="*/ 0 w 628"/>
              <a:gd name="txT" fmla="*/ 0 h 487"/>
              <a:gd name="txR" fmla="*/ 628 w 628"/>
              <a:gd name="txB" fmla="*/ 487 h 487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628" h="487">
                <a:moveTo>
                  <a:pt x="78" y="9"/>
                </a:moveTo>
                <a:cubicBezTo>
                  <a:pt x="90" y="6"/>
                  <a:pt x="89" y="5"/>
                  <a:pt x="102" y="3"/>
                </a:cubicBezTo>
                <a:cubicBezTo>
                  <a:pt x="110" y="3"/>
                  <a:pt x="126" y="0"/>
                  <a:pt x="132" y="5"/>
                </a:cubicBezTo>
                <a:cubicBezTo>
                  <a:pt x="139" y="9"/>
                  <a:pt x="141" y="24"/>
                  <a:pt x="145" y="29"/>
                </a:cubicBezTo>
                <a:cubicBezTo>
                  <a:pt x="149" y="34"/>
                  <a:pt x="153" y="33"/>
                  <a:pt x="159" y="38"/>
                </a:cubicBezTo>
                <a:cubicBezTo>
                  <a:pt x="171" y="51"/>
                  <a:pt x="174" y="49"/>
                  <a:pt x="184" y="56"/>
                </a:cubicBezTo>
                <a:cubicBezTo>
                  <a:pt x="199" y="54"/>
                  <a:pt x="195" y="54"/>
                  <a:pt x="210" y="53"/>
                </a:cubicBezTo>
                <a:cubicBezTo>
                  <a:pt x="217" y="49"/>
                  <a:pt x="218" y="44"/>
                  <a:pt x="226" y="41"/>
                </a:cubicBezTo>
                <a:cubicBezTo>
                  <a:pt x="231" y="39"/>
                  <a:pt x="240" y="29"/>
                  <a:pt x="243" y="30"/>
                </a:cubicBezTo>
                <a:cubicBezTo>
                  <a:pt x="247" y="31"/>
                  <a:pt x="245" y="41"/>
                  <a:pt x="250" y="45"/>
                </a:cubicBezTo>
                <a:cubicBezTo>
                  <a:pt x="258" y="53"/>
                  <a:pt x="265" y="50"/>
                  <a:pt x="276" y="54"/>
                </a:cubicBezTo>
                <a:cubicBezTo>
                  <a:pt x="284" y="51"/>
                  <a:pt x="293" y="53"/>
                  <a:pt x="300" y="48"/>
                </a:cubicBezTo>
                <a:cubicBezTo>
                  <a:pt x="309" y="47"/>
                  <a:pt x="318" y="49"/>
                  <a:pt x="324" y="51"/>
                </a:cubicBezTo>
                <a:cubicBezTo>
                  <a:pt x="331" y="53"/>
                  <a:pt x="342" y="57"/>
                  <a:pt x="342" y="57"/>
                </a:cubicBezTo>
                <a:cubicBezTo>
                  <a:pt x="348" y="75"/>
                  <a:pt x="349" y="89"/>
                  <a:pt x="370" y="92"/>
                </a:cubicBezTo>
                <a:cubicBezTo>
                  <a:pt x="382" y="102"/>
                  <a:pt x="385" y="114"/>
                  <a:pt x="393" y="119"/>
                </a:cubicBezTo>
                <a:cubicBezTo>
                  <a:pt x="398" y="126"/>
                  <a:pt x="395" y="126"/>
                  <a:pt x="403" y="129"/>
                </a:cubicBezTo>
                <a:cubicBezTo>
                  <a:pt x="408" y="132"/>
                  <a:pt x="409" y="130"/>
                  <a:pt x="408" y="123"/>
                </a:cubicBezTo>
                <a:cubicBezTo>
                  <a:pt x="409" y="109"/>
                  <a:pt x="407" y="83"/>
                  <a:pt x="422" y="87"/>
                </a:cubicBezTo>
                <a:cubicBezTo>
                  <a:pt x="426" y="86"/>
                  <a:pt x="437" y="107"/>
                  <a:pt x="439" y="114"/>
                </a:cubicBezTo>
                <a:cubicBezTo>
                  <a:pt x="444" y="121"/>
                  <a:pt x="451" y="124"/>
                  <a:pt x="454" y="128"/>
                </a:cubicBezTo>
                <a:cubicBezTo>
                  <a:pt x="456" y="133"/>
                  <a:pt x="454" y="139"/>
                  <a:pt x="460" y="141"/>
                </a:cubicBezTo>
                <a:cubicBezTo>
                  <a:pt x="470" y="156"/>
                  <a:pt x="464" y="149"/>
                  <a:pt x="481" y="155"/>
                </a:cubicBezTo>
                <a:cubicBezTo>
                  <a:pt x="488" y="154"/>
                  <a:pt x="501" y="147"/>
                  <a:pt x="507" y="141"/>
                </a:cubicBezTo>
                <a:cubicBezTo>
                  <a:pt x="513" y="135"/>
                  <a:pt x="513" y="126"/>
                  <a:pt x="516" y="121"/>
                </a:cubicBezTo>
                <a:cubicBezTo>
                  <a:pt x="519" y="113"/>
                  <a:pt x="519" y="108"/>
                  <a:pt x="528" y="111"/>
                </a:cubicBezTo>
                <a:cubicBezTo>
                  <a:pt x="533" y="119"/>
                  <a:pt x="535" y="123"/>
                  <a:pt x="544" y="117"/>
                </a:cubicBezTo>
                <a:cubicBezTo>
                  <a:pt x="548" y="118"/>
                  <a:pt x="546" y="105"/>
                  <a:pt x="550" y="107"/>
                </a:cubicBezTo>
                <a:cubicBezTo>
                  <a:pt x="555" y="108"/>
                  <a:pt x="561" y="122"/>
                  <a:pt x="573" y="126"/>
                </a:cubicBezTo>
                <a:cubicBezTo>
                  <a:pt x="585" y="134"/>
                  <a:pt x="608" y="128"/>
                  <a:pt x="621" y="129"/>
                </a:cubicBezTo>
                <a:cubicBezTo>
                  <a:pt x="628" y="140"/>
                  <a:pt x="624" y="155"/>
                  <a:pt x="620" y="167"/>
                </a:cubicBezTo>
                <a:cubicBezTo>
                  <a:pt x="618" y="181"/>
                  <a:pt x="613" y="202"/>
                  <a:pt x="600" y="211"/>
                </a:cubicBezTo>
                <a:cubicBezTo>
                  <a:pt x="597" y="219"/>
                  <a:pt x="594" y="220"/>
                  <a:pt x="586" y="223"/>
                </a:cubicBezTo>
                <a:cubicBezTo>
                  <a:pt x="579" y="218"/>
                  <a:pt x="580" y="211"/>
                  <a:pt x="572" y="207"/>
                </a:cubicBezTo>
                <a:cubicBezTo>
                  <a:pt x="568" y="205"/>
                  <a:pt x="560" y="203"/>
                  <a:pt x="560" y="203"/>
                </a:cubicBezTo>
                <a:cubicBezTo>
                  <a:pt x="557" y="208"/>
                  <a:pt x="549" y="226"/>
                  <a:pt x="548" y="237"/>
                </a:cubicBezTo>
                <a:cubicBezTo>
                  <a:pt x="547" y="248"/>
                  <a:pt x="555" y="261"/>
                  <a:pt x="552" y="267"/>
                </a:cubicBezTo>
                <a:cubicBezTo>
                  <a:pt x="549" y="273"/>
                  <a:pt x="538" y="264"/>
                  <a:pt x="528" y="273"/>
                </a:cubicBezTo>
                <a:cubicBezTo>
                  <a:pt x="522" y="291"/>
                  <a:pt x="510" y="313"/>
                  <a:pt x="492" y="319"/>
                </a:cubicBezTo>
                <a:cubicBezTo>
                  <a:pt x="487" y="321"/>
                  <a:pt x="479" y="322"/>
                  <a:pt x="474" y="325"/>
                </a:cubicBezTo>
                <a:cubicBezTo>
                  <a:pt x="470" y="328"/>
                  <a:pt x="462" y="333"/>
                  <a:pt x="462" y="333"/>
                </a:cubicBezTo>
                <a:cubicBezTo>
                  <a:pt x="464" y="346"/>
                  <a:pt x="463" y="360"/>
                  <a:pt x="474" y="367"/>
                </a:cubicBezTo>
                <a:cubicBezTo>
                  <a:pt x="493" y="395"/>
                  <a:pt x="460" y="397"/>
                  <a:pt x="440" y="399"/>
                </a:cubicBezTo>
                <a:cubicBezTo>
                  <a:pt x="423" y="397"/>
                  <a:pt x="427" y="396"/>
                  <a:pt x="414" y="389"/>
                </a:cubicBezTo>
                <a:cubicBezTo>
                  <a:pt x="410" y="387"/>
                  <a:pt x="402" y="385"/>
                  <a:pt x="402" y="385"/>
                </a:cubicBezTo>
                <a:cubicBezTo>
                  <a:pt x="396" y="386"/>
                  <a:pt x="388" y="385"/>
                  <a:pt x="384" y="389"/>
                </a:cubicBezTo>
                <a:cubicBezTo>
                  <a:pt x="379" y="394"/>
                  <a:pt x="380" y="404"/>
                  <a:pt x="378" y="411"/>
                </a:cubicBezTo>
                <a:cubicBezTo>
                  <a:pt x="374" y="425"/>
                  <a:pt x="360" y="467"/>
                  <a:pt x="348" y="475"/>
                </a:cubicBezTo>
                <a:cubicBezTo>
                  <a:pt x="345" y="483"/>
                  <a:pt x="342" y="484"/>
                  <a:pt x="334" y="487"/>
                </a:cubicBezTo>
                <a:cubicBezTo>
                  <a:pt x="330" y="486"/>
                  <a:pt x="336" y="477"/>
                  <a:pt x="332" y="467"/>
                </a:cubicBezTo>
                <a:cubicBezTo>
                  <a:pt x="330" y="460"/>
                  <a:pt x="327" y="450"/>
                  <a:pt x="324" y="445"/>
                </a:cubicBezTo>
                <a:cubicBezTo>
                  <a:pt x="321" y="440"/>
                  <a:pt x="318" y="438"/>
                  <a:pt x="315" y="435"/>
                </a:cubicBezTo>
                <a:cubicBezTo>
                  <a:pt x="312" y="432"/>
                  <a:pt x="310" y="431"/>
                  <a:pt x="308" y="427"/>
                </a:cubicBezTo>
                <a:cubicBezTo>
                  <a:pt x="304" y="420"/>
                  <a:pt x="304" y="421"/>
                  <a:pt x="302" y="413"/>
                </a:cubicBezTo>
                <a:cubicBezTo>
                  <a:pt x="300" y="409"/>
                  <a:pt x="297" y="407"/>
                  <a:pt x="296" y="401"/>
                </a:cubicBezTo>
                <a:cubicBezTo>
                  <a:pt x="295" y="395"/>
                  <a:pt x="298" y="386"/>
                  <a:pt x="294" y="377"/>
                </a:cubicBezTo>
                <a:cubicBezTo>
                  <a:pt x="290" y="368"/>
                  <a:pt x="280" y="357"/>
                  <a:pt x="274" y="349"/>
                </a:cubicBezTo>
                <a:cubicBezTo>
                  <a:pt x="271" y="341"/>
                  <a:pt x="265" y="332"/>
                  <a:pt x="258" y="327"/>
                </a:cubicBezTo>
                <a:cubicBezTo>
                  <a:pt x="257" y="323"/>
                  <a:pt x="253" y="312"/>
                  <a:pt x="250" y="309"/>
                </a:cubicBezTo>
                <a:cubicBezTo>
                  <a:pt x="247" y="306"/>
                  <a:pt x="242" y="295"/>
                  <a:pt x="242" y="295"/>
                </a:cubicBezTo>
                <a:cubicBezTo>
                  <a:pt x="234" y="283"/>
                  <a:pt x="239" y="303"/>
                  <a:pt x="229" y="306"/>
                </a:cubicBezTo>
                <a:cubicBezTo>
                  <a:pt x="225" y="306"/>
                  <a:pt x="219" y="302"/>
                  <a:pt x="216" y="299"/>
                </a:cubicBezTo>
                <a:cubicBezTo>
                  <a:pt x="213" y="296"/>
                  <a:pt x="214" y="291"/>
                  <a:pt x="210" y="287"/>
                </a:cubicBezTo>
                <a:cubicBezTo>
                  <a:pt x="206" y="283"/>
                  <a:pt x="198" y="279"/>
                  <a:pt x="192" y="273"/>
                </a:cubicBezTo>
                <a:cubicBezTo>
                  <a:pt x="188" y="275"/>
                  <a:pt x="180" y="277"/>
                  <a:pt x="180" y="277"/>
                </a:cubicBezTo>
                <a:cubicBezTo>
                  <a:pt x="174" y="278"/>
                  <a:pt x="168" y="280"/>
                  <a:pt x="162" y="279"/>
                </a:cubicBezTo>
                <a:cubicBezTo>
                  <a:pt x="156" y="279"/>
                  <a:pt x="148" y="266"/>
                  <a:pt x="147" y="264"/>
                </a:cubicBezTo>
                <a:cubicBezTo>
                  <a:pt x="143" y="258"/>
                  <a:pt x="142" y="244"/>
                  <a:pt x="140" y="237"/>
                </a:cubicBezTo>
                <a:cubicBezTo>
                  <a:pt x="138" y="230"/>
                  <a:pt x="133" y="213"/>
                  <a:pt x="129" y="207"/>
                </a:cubicBezTo>
                <a:cubicBezTo>
                  <a:pt x="123" y="199"/>
                  <a:pt x="123" y="198"/>
                  <a:pt x="117" y="189"/>
                </a:cubicBezTo>
                <a:cubicBezTo>
                  <a:pt x="116" y="187"/>
                  <a:pt x="108" y="180"/>
                  <a:pt x="108" y="180"/>
                </a:cubicBezTo>
                <a:cubicBezTo>
                  <a:pt x="105" y="181"/>
                  <a:pt x="89" y="190"/>
                  <a:pt x="85" y="194"/>
                </a:cubicBezTo>
                <a:cubicBezTo>
                  <a:pt x="81" y="198"/>
                  <a:pt x="87" y="202"/>
                  <a:pt x="84" y="204"/>
                </a:cubicBezTo>
                <a:cubicBezTo>
                  <a:pt x="82" y="211"/>
                  <a:pt x="74" y="204"/>
                  <a:pt x="67" y="206"/>
                </a:cubicBezTo>
                <a:cubicBezTo>
                  <a:pt x="63" y="206"/>
                  <a:pt x="65" y="202"/>
                  <a:pt x="63" y="198"/>
                </a:cubicBezTo>
                <a:cubicBezTo>
                  <a:pt x="61" y="194"/>
                  <a:pt x="61" y="189"/>
                  <a:pt x="58" y="183"/>
                </a:cubicBezTo>
                <a:cubicBezTo>
                  <a:pt x="55" y="177"/>
                  <a:pt x="50" y="171"/>
                  <a:pt x="46" y="164"/>
                </a:cubicBezTo>
                <a:cubicBezTo>
                  <a:pt x="44" y="157"/>
                  <a:pt x="38" y="153"/>
                  <a:pt x="37" y="143"/>
                </a:cubicBezTo>
                <a:cubicBezTo>
                  <a:pt x="36" y="133"/>
                  <a:pt x="42" y="114"/>
                  <a:pt x="39" y="104"/>
                </a:cubicBezTo>
                <a:cubicBezTo>
                  <a:pt x="37" y="96"/>
                  <a:pt x="19" y="81"/>
                  <a:pt x="19" y="81"/>
                </a:cubicBezTo>
                <a:cubicBezTo>
                  <a:pt x="13" y="73"/>
                  <a:pt x="9" y="74"/>
                  <a:pt x="6" y="65"/>
                </a:cubicBezTo>
                <a:cubicBezTo>
                  <a:pt x="3" y="56"/>
                  <a:pt x="0" y="52"/>
                  <a:pt x="8" y="47"/>
                </a:cubicBezTo>
                <a:cubicBezTo>
                  <a:pt x="16" y="48"/>
                  <a:pt x="26" y="42"/>
                  <a:pt x="33" y="44"/>
                </a:cubicBezTo>
                <a:cubicBezTo>
                  <a:pt x="39" y="46"/>
                  <a:pt x="48" y="45"/>
                  <a:pt x="48" y="45"/>
                </a:cubicBezTo>
                <a:cubicBezTo>
                  <a:pt x="53" y="44"/>
                  <a:pt x="51" y="51"/>
                  <a:pt x="54" y="47"/>
                </a:cubicBezTo>
                <a:cubicBezTo>
                  <a:pt x="56" y="44"/>
                  <a:pt x="56" y="43"/>
                  <a:pt x="56" y="43"/>
                </a:cubicBezTo>
                <a:cubicBezTo>
                  <a:pt x="61" y="29"/>
                  <a:pt x="56" y="33"/>
                  <a:pt x="66" y="27"/>
                </a:cubicBezTo>
                <a:cubicBezTo>
                  <a:pt x="69" y="17"/>
                  <a:pt x="83" y="19"/>
                  <a:pt x="78" y="9"/>
                </a:cubicBezTo>
                <a:close/>
              </a:path>
            </a:pathLst>
          </a:custGeom>
          <a:solidFill>
            <a:srgbClr val="C8C8C8">
              <a:alpha val="100000"/>
            </a:srgbClr>
          </a:solidFill>
          <a:ln w="6350" cap="flat" cmpd="sng">
            <a:solidFill>
              <a:srgbClr val="80808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22" name="Freeform 17"/>
          <p:cNvSpPr>
            <a:spLocks noChangeAspect="1"/>
          </p:cNvSpPr>
          <p:nvPr/>
        </p:nvSpPr>
        <p:spPr>
          <a:xfrm>
            <a:off x="6369050" y="214313"/>
            <a:ext cx="755650" cy="561975"/>
          </a:xfrm>
          <a:custGeom>
            <a:avLst/>
            <a:gdLst>
              <a:gd name="txL" fmla="*/ 0 w 869"/>
              <a:gd name="txT" fmla="*/ 0 h 892"/>
              <a:gd name="txR" fmla="*/ 869 w 869"/>
              <a:gd name="txB" fmla="*/ 892 h 892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869" h="892">
                <a:moveTo>
                  <a:pt x="7" y="50"/>
                </a:moveTo>
                <a:cubicBezTo>
                  <a:pt x="11" y="37"/>
                  <a:pt x="45" y="22"/>
                  <a:pt x="58" y="16"/>
                </a:cubicBezTo>
                <a:cubicBezTo>
                  <a:pt x="83" y="5"/>
                  <a:pt x="57" y="21"/>
                  <a:pt x="82" y="4"/>
                </a:cubicBezTo>
                <a:cubicBezTo>
                  <a:pt x="84" y="3"/>
                  <a:pt x="88" y="0"/>
                  <a:pt x="88" y="0"/>
                </a:cubicBezTo>
                <a:cubicBezTo>
                  <a:pt x="116" y="4"/>
                  <a:pt x="145" y="11"/>
                  <a:pt x="172" y="20"/>
                </a:cubicBezTo>
                <a:cubicBezTo>
                  <a:pt x="184" y="18"/>
                  <a:pt x="194" y="17"/>
                  <a:pt x="204" y="10"/>
                </a:cubicBezTo>
                <a:cubicBezTo>
                  <a:pt x="210" y="12"/>
                  <a:pt x="222" y="16"/>
                  <a:pt x="222" y="16"/>
                </a:cubicBezTo>
                <a:cubicBezTo>
                  <a:pt x="228" y="26"/>
                  <a:pt x="238" y="30"/>
                  <a:pt x="248" y="36"/>
                </a:cubicBezTo>
                <a:cubicBezTo>
                  <a:pt x="255" y="47"/>
                  <a:pt x="258" y="57"/>
                  <a:pt x="264" y="68"/>
                </a:cubicBezTo>
                <a:cubicBezTo>
                  <a:pt x="273" y="84"/>
                  <a:pt x="286" y="99"/>
                  <a:pt x="292" y="116"/>
                </a:cubicBezTo>
                <a:cubicBezTo>
                  <a:pt x="299" y="129"/>
                  <a:pt x="303" y="137"/>
                  <a:pt x="308" y="146"/>
                </a:cubicBezTo>
                <a:cubicBezTo>
                  <a:pt x="313" y="155"/>
                  <a:pt x="317" y="159"/>
                  <a:pt x="322" y="168"/>
                </a:cubicBezTo>
                <a:cubicBezTo>
                  <a:pt x="327" y="177"/>
                  <a:pt x="333" y="191"/>
                  <a:pt x="340" y="202"/>
                </a:cubicBezTo>
                <a:cubicBezTo>
                  <a:pt x="347" y="213"/>
                  <a:pt x="358" y="220"/>
                  <a:pt x="366" y="232"/>
                </a:cubicBezTo>
                <a:cubicBezTo>
                  <a:pt x="373" y="243"/>
                  <a:pt x="380" y="266"/>
                  <a:pt x="390" y="272"/>
                </a:cubicBezTo>
                <a:cubicBezTo>
                  <a:pt x="393" y="280"/>
                  <a:pt x="406" y="299"/>
                  <a:pt x="414" y="304"/>
                </a:cubicBezTo>
                <a:cubicBezTo>
                  <a:pt x="419" y="318"/>
                  <a:pt x="433" y="320"/>
                  <a:pt x="446" y="324"/>
                </a:cubicBezTo>
                <a:cubicBezTo>
                  <a:pt x="456" y="327"/>
                  <a:pt x="467" y="318"/>
                  <a:pt x="474" y="318"/>
                </a:cubicBezTo>
                <a:cubicBezTo>
                  <a:pt x="481" y="318"/>
                  <a:pt x="481" y="324"/>
                  <a:pt x="486" y="326"/>
                </a:cubicBezTo>
                <a:cubicBezTo>
                  <a:pt x="492" y="335"/>
                  <a:pt x="495" y="335"/>
                  <a:pt x="506" y="332"/>
                </a:cubicBezTo>
                <a:cubicBezTo>
                  <a:pt x="510" y="331"/>
                  <a:pt x="520" y="324"/>
                  <a:pt x="520" y="324"/>
                </a:cubicBezTo>
                <a:cubicBezTo>
                  <a:pt x="552" y="342"/>
                  <a:pt x="566" y="353"/>
                  <a:pt x="596" y="360"/>
                </a:cubicBezTo>
                <a:cubicBezTo>
                  <a:pt x="605" y="373"/>
                  <a:pt x="600" y="386"/>
                  <a:pt x="616" y="404"/>
                </a:cubicBezTo>
                <a:cubicBezTo>
                  <a:pt x="620" y="416"/>
                  <a:pt x="615" y="426"/>
                  <a:pt x="622" y="438"/>
                </a:cubicBezTo>
                <a:cubicBezTo>
                  <a:pt x="626" y="445"/>
                  <a:pt x="644" y="453"/>
                  <a:pt x="652" y="456"/>
                </a:cubicBezTo>
                <a:cubicBezTo>
                  <a:pt x="666" y="453"/>
                  <a:pt x="680" y="449"/>
                  <a:pt x="694" y="444"/>
                </a:cubicBezTo>
                <a:cubicBezTo>
                  <a:pt x="700" y="442"/>
                  <a:pt x="706" y="440"/>
                  <a:pt x="712" y="438"/>
                </a:cubicBezTo>
                <a:cubicBezTo>
                  <a:pt x="714" y="437"/>
                  <a:pt x="718" y="436"/>
                  <a:pt x="718" y="436"/>
                </a:cubicBezTo>
                <a:cubicBezTo>
                  <a:pt x="728" y="420"/>
                  <a:pt x="736" y="395"/>
                  <a:pt x="752" y="384"/>
                </a:cubicBezTo>
                <a:cubicBezTo>
                  <a:pt x="756" y="378"/>
                  <a:pt x="765" y="370"/>
                  <a:pt x="772" y="368"/>
                </a:cubicBezTo>
                <a:cubicBezTo>
                  <a:pt x="777" y="360"/>
                  <a:pt x="784" y="351"/>
                  <a:pt x="792" y="346"/>
                </a:cubicBezTo>
                <a:cubicBezTo>
                  <a:pt x="801" y="332"/>
                  <a:pt x="795" y="336"/>
                  <a:pt x="806" y="332"/>
                </a:cubicBezTo>
                <a:cubicBezTo>
                  <a:pt x="812" y="322"/>
                  <a:pt x="808" y="327"/>
                  <a:pt x="822" y="322"/>
                </a:cubicBezTo>
                <a:cubicBezTo>
                  <a:pt x="824" y="321"/>
                  <a:pt x="828" y="320"/>
                  <a:pt x="828" y="320"/>
                </a:cubicBezTo>
                <a:cubicBezTo>
                  <a:pt x="834" y="324"/>
                  <a:pt x="842" y="336"/>
                  <a:pt x="842" y="336"/>
                </a:cubicBezTo>
                <a:cubicBezTo>
                  <a:pt x="844" y="366"/>
                  <a:pt x="840" y="362"/>
                  <a:pt x="858" y="374"/>
                </a:cubicBezTo>
                <a:cubicBezTo>
                  <a:pt x="869" y="390"/>
                  <a:pt x="838" y="416"/>
                  <a:pt x="838" y="436"/>
                </a:cubicBezTo>
                <a:cubicBezTo>
                  <a:pt x="836" y="450"/>
                  <a:pt x="836" y="452"/>
                  <a:pt x="836" y="460"/>
                </a:cubicBezTo>
                <a:cubicBezTo>
                  <a:pt x="836" y="468"/>
                  <a:pt x="840" y="477"/>
                  <a:pt x="840" y="486"/>
                </a:cubicBezTo>
                <a:cubicBezTo>
                  <a:pt x="840" y="498"/>
                  <a:pt x="836" y="504"/>
                  <a:pt x="836" y="514"/>
                </a:cubicBezTo>
                <a:cubicBezTo>
                  <a:pt x="836" y="524"/>
                  <a:pt x="838" y="535"/>
                  <a:pt x="838" y="546"/>
                </a:cubicBezTo>
                <a:cubicBezTo>
                  <a:pt x="839" y="558"/>
                  <a:pt x="844" y="569"/>
                  <a:pt x="838" y="578"/>
                </a:cubicBezTo>
                <a:cubicBezTo>
                  <a:pt x="836" y="590"/>
                  <a:pt x="835" y="592"/>
                  <a:pt x="842" y="602"/>
                </a:cubicBezTo>
                <a:cubicBezTo>
                  <a:pt x="838" y="614"/>
                  <a:pt x="835" y="627"/>
                  <a:pt x="828" y="638"/>
                </a:cubicBezTo>
                <a:cubicBezTo>
                  <a:pt x="829" y="645"/>
                  <a:pt x="834" y="660"/>
                  <a:pt x="834" y="660"/>
                </a:cubicBezTo>
                <a:cubicBezTo>
                  <a:pt x="829" y="663"/>
                  <a:pt x="815" y="672"/>
                  <a:pt x="832" y="668"/>
                </a:cubicBezTo>
                <a:cubicBezTo>
                  <a:pt x="829" y="678"/>
                  <a:pt x="824" y="671"/>
                  <a:pt x="814" y="674"/>
                </a:cubicBezTo>
                <a:cubicBezTo>
                  <a:pt x="812" y="675"/>
                  <a:pt x="802" y="678"/>
                  <a:pt x="802" y="678"/>
                </a:cubicBezTo>
                <a:cubicBezTo>
                  <a:pt x="798" y="678"/>
                  <a:pt x="794" y="677"/>
                  <a:pt x="786" y="676"/>
                </a:cubicBezTo>
                <a:cubicBezTo>
                  <a:pt x="778" y="675"/>
                  <a:pt x="763" y="672"/>
                  <a:pt x="756" y="674"/>
                </a:cubicBezTo>
                <a:cubicBezTo>
                  <a:pt x="749" y="676"/>
                  <a:pt x="751" y="681"/>
                  <a:pt x="746" y="690"/>
                </a:cubicBezTo>
                <a:cubicBezTo>
                  <a:pt x="737" y="704"/>
                  <a:pt x="739" y="718"/>
                  <a:pt x="724" y="728"/>
                </a:cubicBezTo>
                <a:cubicBezTo>
                  <a:pt x="718" y="746"/>
                  <a:pt x="725" y="757"/>
                  <a:pt x="738" y="770"/>
                </a:cubicBezTo>
                <a:cubicBezTo>
                  <a:pt x="739" y="774"/>
                  <a:pt x="740" y="778"/>
                  <a:pt x="742" y="782"/>
                </a:cubicBezTo>
                <a:cubicBezTo>
                  <a:pt x="743" y="784"/>
                  <a:pt x="745" y="786"/>
                  <a:pt x="746" y="788"/>
                </a:cubicBezTo>
                <a:cubicBezTo>
                  <a:pt x="749" y="794"/>
                  <a:pt x="752" y="806"/>
                  <a:pt x="752" y="806"/>
                </a:cubicBezTo>
                <a:cubicBezTo>
                  <a:pt x="753" y="811"/>
                  <a:pt x="754" y="815"/>
                  <a:pt x="754" y="820"/>
                </a:cubicBezTo>
                <a:cubicBezTo>
                  <a:pt x="754" y="829"/>
                  <a:pt x="752" y="837"/>
                  <a:pt x="752" y="846"/>
                </a:cubicBezTo>
                <a:cubicBezTo>
                  <a:pt x="752" y="851"/>
                  <a:pt x="756" y="862"/>
                  <a:pt x="756" y="862"/>
                </a:cubicBezTo>
                <a:cubicBezTo>
                  <a:pt x="752" y="874"/>
                  <a:pt x="720" y="863"/>
                  <a:pt x="708" y="862"/>
                </a:cubicBezTo>
                <a:cubicBezTo>
                  <a:pt x="700" y="859"/>
                  <a:pt x="699" y="854"/>
                  <a:pt x="692" y="850"/>
                </a:cubicBezTo>
                <a:cubicBezTo>
                  <a:pt x="691" y="846"/>
                  <a:pt x="693" y="848"/>
                  <a:pt x="691" y="845"/>
                </a:cubicBezTo>
                <a:cubicBezTo>
                  <a:pt x="690" y="843"/>
                  <a:pt x="690" y="843"/>
                  <a:pt x="688" y="844"/>
                </a:cubicBezTo>
                <a:cubicBezTo>
                  <a:pt x="685" y="846"/>
                  <a:pt x="676" y="856"/>
                  <a:pt x="676" y="856"/>
                </a:cubicBezTo>
                <a:cubicBezTo>
                  <a:pt x="672" y="857"/>
                  <a:pt x="665" y="848"/>
                  <a:pt x="662" y="847"/>
                </a:cubicBezTo>
                <a:cubicBezTo>
                  <a:pt x="659" y="846"/>
                  <a:pt x="660" y="846"/>
                  <a:pt x="656" y="852"/>
                </a:cubicBezTo>
                <a:cubicBezTo>
                  <a:pt x="652" y="858"/>
                  <a:pt x="644" y="875"/>
                  <a:pt x="638" y="882"/>
                </a:cubicBezTo>
                <a:cubicBezTo>
                  <a:pt x="631" y="884"/>
                  <a:pt x="620" y="892"/>
                  <a:pt x="620" y="892"/>
                </a:cubicBezTo>
                <a:cubicBezTo>
                  <a:pt x="615" y="878"/>
                  <a:pt x="612" y="881"/>
                  <a:pt x="622" y="878"/>
                </a:cubicBezTo>
                <a:cubicBezTo>
                  <a:pt x="612" y="892"/>
                  <a:pt x="619" y="891"/>
                  <a:pt x="606" y="888"/>
                </a:cubicBezTo>
                <a:cubicBezTo>
                  <a:pt x="597" y="882"/>
                  <a:pt x="599" y="874"/>
                  <a:pt x="590" y="868"/>
                </a:cubicBezTo>
                <a:cubicBezTo>
                  <a:pt x="587" y="858"/>
                  <a:pt x="581" y="852"/>
                  <a:pt x="572" y="846"/>
                </a:cubicBezTo>
                <a:cubicBezTo>
                  <a:pt x="566" y="837"/>
                  <a:pt x="569" y="824"/>
                  <a:pt x="558" y="820"/>
                </a:cubicBezTo>
                <a:cubicBezTo>
                  <a:pt x="542" y="830"/>
                  <a:pt x="550" y="851"/>
                  <a:pt x="546" y="868"/>
                </a:cubicBezTo>
                <a:cubicBezTo>
                  <a:pt x="534" y="864"/>
                  <a:pt x="528" y="854"/>
                  <a:pt x="520" y="844"/>
                </a:cubicBezTo>
                <a:cubicBezTo>
                  <a:pt x="516" y="838"/>
                  <a:pt x="515" y="827"/>
                  <a:pt x="508" y="826"/>
                </a:cubicBezTo>
                <a:cubicBezTo>
                  <a:pt x="494" y="824"/>
                  <a:pt x="500" y="825"/>
                  <a:pt x="490" y="822"/>
                </a:cubicBezTo>
                <a:cubicBezTo>
                  <a:pt x="484" y="816"/>
                  <a:pt x="484" y="801"/>
                  <a:pt x="478" y="794"/>
                </a:cubicBezTo>
                <a:cubicBezTo>
                  <a:pt x="470" y="787"/>
                  <a:pt x="449" y="784"/>
                  <a:pt x="442" y="782"/>
                </a:cubicBezTo>
                <a:cubicBezTo>
                  <a:pt x="435" y="781"/>
                  <a:pt x="441" y="780"/>
                  <a:pt x="436" y="782"/>
                </a:cubicBezTo>
                <a:cubicBezTo>
                  <a:pt x="431" y="784"/>
                  <a:pt x="421" y="791"/>
                  <a:pt x="414" y="792"/>
                </a:cubicBezTo>
                <a:cubicBezTo>
                  <a:pt x="407" y="791"/>
                  <a:pt x="399" y="793"/>
                  <a:pt x="394" y="788"/>
                </a:cubicBezTo>
                <a:cubicBezTo>
                  <a:pt x="383" y="777"/>
                  <a:pt x="402" y="785"/>
                  <a:pt x="386" y="780"/>
                </a:cubicBezTo>
                <a:cubicBezTo>
                  <a:pt x="383" y="777"/>
                  <a:pt x="384" y="767"/>
                  <a:pt x="380" y="766"/>
                </a:cubicBezTo>
                <a:cubicBezTo>
                  <a:pt x="376" y="765"/>
                  <a:pt x="371" y="772"/>
                  <a:pt x="362" y="776"/>
                </a:cubicBezTo>
                <a:cubicBezTo>
                  <a:pt x="353" y="789"/>
                  <a:pt x="339" y="789"/>
                  <a:pt x="324" y="790"/>
                </a:cubicBezTo>
                <a:cubicBezTo>
                  <a:pt x="316" y="793"/>
                  <a:pt x="312" y="791"/>
                  <a:pt x="304" y="788"/>
                </a:cubicBezTo>
                <a:cubicBezTo>
                  <a:pt x="301" y="780"/>
                  <a:pt x="300" y="777"/>
                  <a:pt x="292" y="774"/>
                </a:cubicBezTo>
                <a:cubicBezTo>
                  <a:pt x="288" y="768"/>
                  <a:pt x="276" y="760"/>
                  <a:pt x="276" y="760"/>
                </a:cubicBezTo>
                <a:cubicBezTo>
                  <a:pt x="273" y="750"/>
                  <a:pt x="270" y="740"/>
                  <a:pt x="260" y="737"/>
                </a:cubicBezTo>
                <a:cubicBezTo>
                  <a:pt x="223" y="740"/>
                  <a:pt x="222" y="751"/>
                  <a:pt x="212" y="721"/>
                </a:cubicBezTo>
                <a:cubicBezTo>
                  <a:pt x="205" y="717"/>
                  <a:pt x="205" y="715"/>
                  <a:pt x="209" y="709"/>
                </a:cubicBezTo>
                <a:cubicBezTo>
                  <a:pt x="213" y="703"/>
                  <a:pt x="238" y="692"/>
                  <a:pt x="238" y="686"/>
                </a:cubicBezTo>
                <a:cubicBezTo>
                  <a:pt x="234" y="664"/>
                  <a:pt x="226" y="674"/>
                  <a:pt x="212" y="670"/>
                </a:cubicBezTo>
                <a:cubicBezTo>
                  <a:pt x="204" y="664"/>
                  <a:pt x="200" y="661"/>
                  <a:pt x="191" y="658"/>
                </a:cubicBezTo>
                <a:cubicBezTo>
                  <a:pt x="188" y="654"/>
                  <a:pt x="174" y="653"/>
                  <a:pt x="170" y="650"/>
                </a:cubicBezTo>
                <a:cubicBezTo>
                  <a:pt x="165" y="645"/>
                  <a:pt x="154" y="641"/>
                  <a:pt x="152" y="637"/>
                </a:cubicBezTo>
                <a:cubicBezTo>
                  <a:pt x="150" y="633"/>
                  <a:pt x="152" y="630"/>
                  <a:pt x="157" y="622"/>
                </a:cubicBezTo>
                <a:cubicBezTo>
                  <a:pt x="160" y="612"/>
                  <a:pt x="173" y="599"/>
                  <a:pt x="179" y="590"/>
                </a:cubicBezTo>
                <a:cubicBezTo>
                  <a:pt x="185" y="579"/>
                  <a:pt x="192" y="565"/>
                  <a:pt x="196" y="557"/>
                </a:cubicBezTo>
                <a:cubicBezTo>
                  <a:pt x="200" y="549"/>
                  <a:pt x="201" y="548"/>
                  <a:pt x="205" y="542"/>
                </a:cubicBezTo>
                <a:cubicBezTo>
                  <a:pt x="209" y="536"/>
                  <a:pt x="214" y="530"/>
                  <a:pt x="218" y="523"/>
                </a:cubicBezTo>
                <a:cubicBezTo>
                  <a:pt x="221" y="513"/>
                  <a:pt x="222" y="508"/>
                  <a:pt x="230" y="502"/>
                </a:cubicBezTo>
                <a:cubicBezTo>
                  <a:pt x="242" y="506"/>
                  <a:pt x="250" y="521"/>
                  <a:pt x="260" y="528"/>
                </a:cubicBezTo>
                <a:cubicBezTo>
                  <a:pt x="264" y="515"/>
                  <a:pt x="266" y="506"/>
                  <a:pt x="262" y="490"/>
                </a:cubicBezTo>
                <a:cubicBezTo>
                  <a:pt x="263" y="480"/>
                  <a:pt x="255" y="474"/>
                  <a:pt x="254" y="466"/>
                </a:cubicBezTo>
                <a:cubicBezTo>
                  <a:pt x="253" y="458"/>
                  <a:pt x="255" y="450"/>
                  <a:pt x="257" y="443"/>
                </a:cubicBezTo>
                <a:cubicBezTo>
                  <a:pt x="259" y="436"/>
                  <a:pt x="263" y="432"/>
                  <a:pt x="266" y="427"/>
                </a:cubicBezTo>
                <a:cubicBezTo>
                  <a:pt x="269" y="422"/>
                  <a:pt x="273" y="427"/>
                  <a:pt x="274" y="413"/>
                </a:cubicBezTo>
                <a:cubicBezTo>
                  <a:pt x="276" y="387"/>
                  <a:pt x="277" y="366"/>
                  <a:pt x="269" y="341"/>
                </a:cubicBezTo>
                <a:cubicBezTo>
                  <a:pt x="268" y="328"/>
                  <a:pt x="265" y="310"/>
                  <a:pt x="265" y="310"/>
                </a:cubicBezTo>
                <a:cubicBezTo>
                  <a:pt x="266" y="301"/>
                  <a:pt x="272" y="286"/>
                  <a:pt x="275" y="278"/>
                </a:cubicBezTo>
                <a:cubicBezTo>
                  <a:pt x="278" y="270"/>
                  <a:pt x="281" y="268"/>
                  <a:pt x="284" y="262"/>
                </a:cubicBezTo>
                <a:cubicBezTo>
                  <a:pt x="285" y="254"/>
                  <a:pt x="296" y="240"/>
                  <a:pt x="296" y="240"/>
                </a:cubicBezTo>
                <a:cubicBezTo>
                  <a:pt x="296" y="234"/>
                  <a:pt x="299" y="233"/>
                  <a:pt x="296" y="229"/>
                </a:cubicBezTo>
                <a:cubicBezTo>
                  <a:pt x="293" y="225"/>
                  <a:pt x="283" y="223"/>
                  <a:pt x="275" y="217"/>
                </a:cubicBezTo>
                <a:cubicBezTo>
                  <a:pt x="263" y="205"/>
                  <a:pt x="262" y="204"/>
                  <a:pt x="248" y="194"/>
                </a:cubicBezTo>
                <a:cubicBezTo>
                  <a:pt x="242" y="190"/>
                  <a:pt x="240" y="188"/>
                  <a:pt x="238" y="185"/>
                </a:cubicBezTo>
                <a:cubicBezTo>
                  <a:pt x="236" y="182"/>
                  <a:pt x="236" y="179"/>
                  <a:pt x="235" y="176"/>
                </a:cubicBezTo>
                <a:cubicBezTo>
                  <a:pt x="228" y="178"/>
                  <a:pt x="220" y="191"/>
                  <a:pt x="220" y="191"/>
                </a:cubicBezTo>
                <a:cubicBezTo>
                  <a:pt x="213" y="197"/>
                  <a:pt x="205" y="199"/>
                  <a:pt x="197" y="203"/>
                </a:cubicBezTo>
                <a:cubicBezTo>
                  <a:pt x="189" y="207"/>
                  <a:pt x="179" y="214"/>
                  <a:pt x="172" y="218"/>
                </a:cubicBezTo>
                <a:cubicBezTo>
                  <a:pt x="165" y="222"/>
                  <a:pt x="164" y="222"/>
                  <a:pt x="157" y="224"/>
                </a:cubicBezTo>
                <a:cubicBezTo>
                  <a:pt x="150" y="225"/>
                  <a:pt x="137" y="233"/>
                  <a:pt x="130" y="232"/>
                </a:cubicBezTo>
                <a:cubicBezTo>
                  <a:pt x="123" y="231"/>
                  <a:pt x="117" y="223"/>
                  <a:pt x="112" y="218"/>
                </a:cubicBezTo>
                <a:cubicBezTo>
                  <a:pt x="108" y="213"/>
                  <a:pt x="106" y="212"/>
                  <a:pt x="102" y="204"/>
                </a:cubicBezTo>
                <a:cubicBezTo>
                  <a:pt x="99" y="199"/>
                  <a:pt x="94" y="193"/>
                  <a:pt x="92" y="187"/>
                </a:cubicBezTo>
                <a:cubicBezTo>
                  <a:pt x="90" y="181"/>
                  <a:pt x="89" y="175"/>
                  <a:pt x="88" y="169"/>
                </a:cubicBezTo>
                <a:cubicBezTo>
                  <a:pt x="86" y="164"/>
                  <a:pt x="88" y="157"/>
                  <a:pt x="85" y="152"/>
                </a:cubicBezTo>
                <a:cubicBezTo>
                  <a:pt x="83" y="149"/>
                  <a:pt x="79" y="139"/>
                  <a:pt x="76" y="138"/>
                </a:cubicBezTo>
                <a:cubicBezTo>
                  <a:pt x="73" y="133"/>
                  <a:pt x="62" y="126"/>
                  <a:pt x="62" y="126"/>
                </a:cubicBezTo>
                <a:cubicBezTo>
                  <a:pt x="52" y="129"/>
                  <a:pt x="49" y="148"/>
                  <a:pt x="40" y="154"/>
                </a:cubicBezTo>
                <a:cubicBezTo>
                  <a:pt x="34" y="152"/>
                  <a:pt x="27" y="149"/>
                  <a:pt x="22" y="146"/>
                </a:cubicBezTo>
                <a:cubicBezTo>
                  <a:pt x="18" y="144"/>
                  <a:pt x="10" y="138"/>
                  <a:pt x="10" y="138"/>
                </a:cubicBezTo>
                <a:cubicBezTo>
                  <a:pt x="7" y="134"/>
                  <a:pt x="0" y="131"/>
                  <a:pt x="2" y="126"/>
                </a:cubicBezTo>
                <a:cubicBezTo>
                  <a:pt x="2" y="120"/>
                  <a:pt x="3" y="111"/>
                  <a:pt x="5" y="103"/>
                </a:cubicBezTo>
                <a:cubicBezTo>
                  <a:pt x="7" y="95"/>
                  <a:pt x="10" y="84"/>
                  <a:pt x="11" y="77"/>
                </a:cubicBezTo>
                <a:cubicBezTo>
                  <a:pt x="13" y="67"/>
                  <a:pt x="10" y="67"/>
                  <a:pt x="10" y="62"/>
                </a:cubicBezTo>
                <a:cubicBezTo>
                  <a:pt x="9" y="58"/>
                  <a:pt x="8" y="53"/>
                  <a:pt x="7" y="50"/>
                </a:cubicBezTo>
                <a:close/>
              </a:path>
            </a:pathLst>
          </a:custGeom>
          <a:solidFill>
            <a:srgbClr val="DDDDDD">
              <a:alpha val="100000"/>
            </a:srgbClr>
          </a:solidFill>
          <a:ln w="6350" cap="flat" cmpd="sng">
            <a:solidFill>
              <a:srgbClr val="80808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23" name="Freeform 18"/>
          <p:cNvSpPr>
            <a:spLocks noChangeAspect="1"/>
          </p:cNvSpPr>
          <p:nvPr/>
        </p:nvSpPr>
        <p:spPr>
          <a:xfrm>
            <a:off x="5981700" y="2024063"/>
            <a:ext cx="501650" cy="339725"/>
          </a:xfrm>
          <a:custGeom>
            <a:avLst/>
            <a:gdLst>
              <a:gd name="txL" fmla="*/ 0 w 578"/>
              <a:gd name="txT" fmla="*/ 0 h 540"/>
              <a:gd name="txR" fmla="*/ 578 w 578"/>
              <a:gd name="txB" fmla="*/ 540 h 540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578" h="540">
                <a:moveTo>
                  <a:pt x="302" y="1"/>
                </a:moveTo>
                <a:cubicBezTo>
                  <a:pt x="306" y="0"/>
                  <a:pt x="310" y="5"/>
                  <a:pt x="313" y="7"/>
                </a:cubicBezTo>
                <a:cubicBezTo>
                  <a:pt x="316" y="9"/>
                  <a:pt x="317" y="13"/>
                  <a:pt x="322" y="13"/>
                </a:cubicBezTo>
                <a:cubicBezTo>
                  <a:pt x="337" y="8"/>
                  <a:pt x="332" y="8"/>
                  <a:pt x="344" y="5"/>
                </a:cubicBezTo>
                <a:cubicBezTo>
                  <a:pt x="358" y="7"/>
                  <a:pt x="354" y="10"/>
                  <a:pt x="364" y="14"/>
                </a:cubicBezTo>
                <a:cubicBezTo>
                  <a:pt x="360" y="25"/>
                  <a:pt x="364" y="28"/>
                  <a:pt x="354" y="34"/>
                </a:cubicBezTo>
                <a:cubicBezTo>
                  <a:pt x="353" y="38"/>
                  <a:pt x="352" y="42"/>
                  <a:pt x="350" y="46"/>
                </a:cubicBezTo>
                <a:cubicBezTo>
                  <a:pt x="349" y="48"/>
                  <a:pt x="347" y="50"/>
                  <a:pt x="346" y="52"/>
                </a:cubicBezTo>
                <a:cubicBezTo>
                  <a:pt x="344" y="56"/>
                  <a:pt x="342" y="64"/>
                  <a:pt x="342" y="64"/>
                </a:cubicBezTo>
                <a:cubicBezTo>
                  <a:pt x="341" y="68"/>
                  <a:pt x="330" y="79"/>
                  <a:pt x="331" y="82"/>
                </a:cubicBezTo>
                <a:cubicBezTo>
                  <a:pt x="333" y="86"/>
                  <a:pt x="348" y="87"/>
                  <a:pt x="355" y="86"/>
                </a:cubicBezTo>
                <a:cubicBezTo>
                  <a:pt x="362" y="85"/>
                  <a:pt x="372" y="80"/>
                  <a:pt x="376" y="77"/>
                </a:cubicBezTo>
                <a:cubicBezTo>
                  <a:pt x="381" y="74"/>
                  <a:pt x="381" y="70"/>
                  <a:pt x="386" y="68"/>
                </a:cubicBezTo>
                <a:cubicBezTo>
                  <a:pt x="391" y="66"/>
                  <a:pt x="399" y="68"/>
                  <a:pt x="404" y="67"/>
                </a:cubicBezTo>
                <a:cubicBezTo>
                  <a:pt x="409" y="66"/>
                  <a:pt x="413" y="62"/>
                  <a:pt x="415" y="61"/>
                </a:cubicBezTo>
                <a:cubicBezTo>
                  <a:pt x="417" y="60"/>
                  <a:pt x="414" y="58"/>
                  <a:pt x="416" y="58"/>
                </a:cubicBezTo>
                <a:cubicBezTo>
                  <a:pt x="418" y="58"/>
                  <a:pt x="422" y="57"/>
                  <a:pt x="428" y="59"/>
                </a:cubicBezTo>
                <a:cubicBezTo>
                  <a:pt x="437" y="65"/>
                  <a:pt x="444" y="68"/>
                  <a:pt x="454" y="71"/>
                </a:cubicBezTo>
                <a:cubicBezTo>
                  <a:pt x="459" y="70"/>
                  <a:pt x="452" y="57"/>
                  <a:pt x="452" y="52"/>
                </a:cubicBezTo>
                <a:cubicBezTo>
                  <a:pt x="452" y="47"/>
                  <a:pt x="452" y="45"/>
                  <a:pt x="452" y="40"/>
                </a:cubicBezTo>
                <a:cubicBezTo>
                  <a:pt x="453" y="35"/>
                  <a:pt x="451" y="27"/>
                  <a:pt x="454" y="23"/>
                </a:cubicBezTo>
                <a:cubicBezTo>
                  <a:pt x="456" y="21"/>
                  <a:pt x="465" y="30"/>
                  <a:pt x="468" y="30"/>
                </a:cubicBezTo>
                <a:cubicBezTo>
                  <a:pt x="474" y="31"/>
                  <a:pt x="480" y="31"/>
                  <a:pt x="486" y="32"/>
                </a:cubicBezTo>
                <a:cubicBezTo>
                  <a:pt x="493" y="33"/>
                  <a:pt x="502" y="38"/>
                  <a:pt x="509" y="40"/>
                </a:cubicBezTo>
                <a:cubicBezTo>
                  <a:pt x="515" y="43"/>
                  <a:pt x="520" y="49"/>
                  <a:pt x="524" y="52"/>
                </a:cubicBezTo>
                <a:cubicBezTo>
                  <a:pt x="527" y="55"/>
                  <a:pt x="529" y="53"/>
                  <a:pt x="532" y="56"/>
                </a:cubicBezTo>
                <a:cubicBezTo>
                  <a:pt x="535" y="59"/>
                  <a:pt x="537" y="60"/>
                  <a:pt x="542" y="67"/>
                </a:cubicBezTo>
                <a:cubicBezTo>
                  <a:pt x="548" y="79"/>
                  <a:pt x="552" y="84"/>
                  <a:pt x="560" y="96"/>
                </a:cubicBezTo>
                <a:cubicBezTo>
                  <a:pt x="564" y="101"/>
                  <a:pt x="562" y="105"/>
                  <a:pt x="566" y="110"/>
                </a:cubicBezTo>
                <a:cubicBezTo>
                  <a:pt x="568" y="114"/>
                  <a:pt x="568" y="123"/>
                  <a:pt x="569" y="127"/>
                </a:cubicBezTo>
                <a:cubicBezTo>
                  <a:pt x="569" y="131"/>
                  <a:pt x="568" y="135"/>
                  <a:pt x="568" y="136"/>
                </a:cubicBezTo>
                <a:cubicBezTo>
                  <a:pt x="563" y="150"/>
                  <a:pt x="578" y="125"/>
                  <a:pt x="568" y="136"/>
                </a:cubicBezTo>
                <a:cubicBezTo>
                  <a:pt x="557" y="149"/>
                  <a:pt x="551" y="162"/>
                  <a:pt x="546" y="178"/>
                </a:cubicBezTo>
                <a:cubicBezTo>
                  <a:pt x="545" y="181"/>
                  <a:pt x="541" y="179"/>
                  <a:pt x="538" y="180"/>
                </a:cubicBezTo>
                <a:cubicBezTo>
                  <a:pt x="533" y="187"/>
                  <a:pt x="532" y="192"/>
                  <a:pt x="526" y="198"/>
                </a:cubicBezTo>
                <a:cubicBezTo>
                  <a:pt x="520" y="217"/>
                  <a:pt x="519" y="206"/>
                  <a:pt x="504" y="216"/>
                </a:cubicBezTo>
                <a:cubicBezTo>
                  <a:pt x="498" y="220"/>
                  <a:pt x="486" y="228"/>
                  <a:pt x="486" y="228"/>
                </a:cubicBezTo>
                <a:cubicBezTo>
                  <a:pt x="480" y="226"/>
                  <a:pt x="468" y="222"/>
                  <a:pt x="468" y="222"/>
                </a:cubicBezTo>
                <a:cubicBezTo>
                  <a:pt x="461" y="229"/>
                  <a:pt x="458" y="239"/>
                  <a:pt x="450" y="244"/>
                </a:cubicBezTo>
                <a:cubicBezTo>
                  <a:pt x="427" y="239"/>
                  <a:pt x="437" y="239"/>
                  <a:pt x="420" y="242"/>
                </a:cubicBezTo>
                <a:cubicBezTo>
                  <a:pt x="416" y="245"/>
                  <a:pt x="414" y="250"/>
                  <a:pt x="410" y="252"/>
                </a:cubicBezTo>
                <a:cubicBezTo>
                  <a:pt x="406" y="254"/>
                  <a:pt x="398" y="256"/>
                  <a:pt x="398" y="256"/>
                </a:cubicBezTo>
                <a:cubicBezTo>
                  <a:pt x="394" y="256"/>
                  <a:pt x="399" y="245"/>
                  <a:pt x="390" y="248"/>
                </a:cubicBezTo>
                <a:cubicBezTo>
                  <a:pt x="381" y="251"/>
                  <a:pt x="356" y="273"/>
                  <a:pt x="344" y="276"/>
                </a:cubicBezTo>
                <a:cubicBezTo>
                  <a:pt x="336" y="288"/>
                  <a:pt x="330" y="271"/>
                  <a:pt x="320" y="268"/>
                </a:cubicBezTo>
                <a:cubicBezTo>
                  <a:pt x="314" y="258"/>
                  <a:pt x="318" y="263"/>
                  <a:pt x="304" y="258"/>
                </a:cubicBezTo>
                <a:cubicBezTo>
                  <a:pt x="302" y="257"/>
                  <a:pt x="298" y="256"/>
                  <a:pt x="298" y="256"/>
                </a:cubicBezTo>
                <a:cubicBezTo>
                  <a:pt x="296" y="260"/>
                  <a:pt x="298" y="274"/>
                  <a:pt x="298" y="282"/>
                </a:cubicBezTo>
                <a:cubicBezTo>
                  <a:pt x="298" y="290"/>
                  <a:pt x="300" y="296"/>
                  <a:pt x="300" y="302"/>
                </a:cubicBezTo>
                <a:cubicBezTo>
                  <a:pt x="298" y="312"/>
                  <a:pt x="300" y="316"/>
                  <a:pt x="296" y="320"/>
                </a:cubicBezTo>
                <a:cubicBezTo>
                  <a:pt x="292" y="324"/>
                  <a:pt x="280" y="321"/>
                  <a:pt x="274" y="326"/>
                </a:cubicBezTo>
                <a:cubicBezTo>
                  <a:pt x="269" y="334"/>
                  <a:pt x="263" y="342"/>
                  <a:pt x="258" y="350"/>
                </a:cubicBezTo>
                <a:cubicBezTo>
                  <a:pt x="254" y="356"/>
                  <a:pt x="237" y="358"/>
                  <a:pt x="232" y="360"/>
                </a:cubicBezTo>
                <a:cubicBezTo>
                  <a:pt x="224" y="363"/>
                  <a:pt x="222" y="370"/>
                  <a:pt x="212" y="372"/>
                </a:cubicBezTo>
                <a:cubicBezTo>
                  <a:pt x="202" y="374"/>
                  <a:pt x="183" y="367"/>
                  <a:pt x="172" y="372"/>
                </a:cubicBezTo>
                <a:cubicBezTo>
                  <a:pt x="161" y="379"/>
                  <a:pt x="158" y="399"/>
                  <a:pt x="146" y="404"/>
                </a:cubicBezTo>
                <a:cubicBezTo>
                  <a:pt x="135" y="409"/>
                  <a:pt x="120" y="410"/>
                  <a:pt x="110" y="416"/>
                </a:cubicBezTo>
                <a:cubicBezTo>
                  <a:pt x="98" y="424"/>
                  <a:pt x="87" y="428"/>
                  <a:pt x="74" y="432"/>
                </a:cubicBezTo>
                <a:cubicBezTo>
                  <a:pt x="67" y="434"/>
                  <a:pt x="62" y="442"/>
                  <a:pt x="56" y="446"/>
                </a:cubicBezTo>
                <a:cubicBezTo>
                  <a:pt x="56" y="448"/>
                  <a:pt x="65" y="440"/>
                  <a:pt x="66" y="440"/>
                </a:cubicBezTo>
                <a:cubicBezTo>
                  <a:pt x="67" y="440"/>
                  <a:pt x="63" y="443"/>
                  <a:pt x="60" y="446"/>
                </a:cubicBezTo>
                <a:cubicBezTo>
                  <a:pt x="51" y="460"/>
                  <a:pt x="57" y="456"/>
                  <a:pt x="46" y="460"/>
                </a:cubicBezTo>
                <a:cubicBezTo>
                  <a:pt x="42" y="471"/>
                  <a:pt x="44" y="482"/>
                  <a:pt x="54" y="488"/>
                </a:cubicBezTo>
                <a:cubicBezTo>
                  <a:pt x="55" y="492"/>
                  <a:pt x="56" y="496"/>
                  <a:pt x="58" y="500"/>
                </a:cubicBezTo>
                <a:cubicBezTo>
                  <a:pt x="59" y="502"/>
                  <a:pt x="61" y="504"/>
                  <a:pt x="62" y="506"/>
                </a:cubicBezTo>
                <a:cubicBezTo>
                  <a:pt x="64" y="510"/>
                  <a:pt x="66" y="518"/>
                  <a:pt x="66" y="518"/>
                </a:cubicBezTo>
                <a:cubicBezTo>
                  <a:pt x="64" y="526"/>
                  <a:pt x="66" y="527"/>
                  <a:pt x="58" y="530"/>
                </a:cubicBezTo>
                <a:cubicBezTo>
                  <a:pt x="54" y="532"/>
                  <a:pt x="48" y="540"/>
                  <a:pt x="48" y="540"/>
                </a:cubicBezTo>
                <a:cubicBezTo>
                  <a:pt x="41" y="538"/>
                  <a:pt x="22" y="530"/>
                  <a:pt x="22" y="530"/>
                </a:cubicBezTo>
                <a:cubicBezTo>
                  <a:pt x="14" y="518"/>
                  <a:pt x="12" y="501"/>
                  <a:pt x="6" y="488"/>
                </a:cubicBezTo>
                <a:cubicBezTo>
                  <a:pt x="3" y="482"/>
                  <a:pt x="0" y="470"/>
                  <a:pt x="0" y="470"/>
                </a:cubicBezTo>
                <a:cubicBezTo>
                  <a:pt x="4" y="457"/>
                  <a:pt x="0" y="472"/>
                  <a:pt x="4" y="452"/>
                </a:cubicBezTo>
                <a:cubicBezTo>
                  <a:pt x="5" y="447"/>
                  <a:pt x="8" y="436"/>
                  <a:pt x="8" y="436"/>
                </a:cubicBezTo>
                <a:cubicBezTo>
                  <a:pt x="8" y="429"/>
                  <a:pt x="4" y="420"/>
                  <a:pt x="5" y="412"/>
                </a:cubicBezTo>
                <a:cubicBezTo>
                  <a:pt x="6" y="404"/>
                  <a:pt x="9" y="394"/>
                  <a:pt x="13" y="389"/>
                </a:cubicBezTo>
                <a:cubicBezTo>
                  <a:pt x="16" y="384"/>
                  <a:pt x="24" y="384"/>
                  <a:pt x="29" y="382"/>
                </a:cubicBezTo>
                <a:cubicBezTo>
                  <a:pt x="34" y="380"/>
                  <a:pt x="38" y="378"/>
                  <a:pt x="41" y="374"/>
                </a:cubicBezTo>
                <a:cubicBezTo>
                  <a:pt x="46" y="369"/>
                  <a:pt x="42" y="363"/>
                  <a:pt x="48" y="358"/>
                </a:cubicBezTo>
                <a:cubicBezTo>
                  <a:pt x="54" y="353"/>
                  <a:pt x="70" y="351"/>
                  <a:pt x="76" y="342"/>
                </a:cubicBezTo>
                <a:cubicBezTo>
                  <a:pt x="74" y="327"/>
                  <a:pt x="71" y="315"/>
                  <a:pt x="84" y="306"/>
                </a:cubicBezTo>
                <a:cubicBezTo>
                  <a:pt x="89" y="299"/>
                  <a:pt x="85" y="301"/>
                  <a:pt x="92" y="296"/>
                </a:cubicBezTo>
                <a:cubicBezTo>
                  <a:pt x="97" y="289"/>
                  <a:pt x="101" y="285"/>
                  <a:pt x="109" y="280"/>
                </a:cubicBezTo>
                <a:cubicBezTo>
                  <a:pt x="112" y="270"/>
                  <a:pt x="114" y="260"/>
                  <a:pt x="112" y="250"/>
                </a:cubicBezTo>
                <a:cubicBezTo>
                  <a:pt x="113" y="240"/>
                  <a:pt x="117" y="223"/>
                  <a:pt x="120" y="214"/>
                </a:cubicBezTo>
                <a:cubicBezTo>
                  <a:pt x="123" y="205"/>
                  <a:pt x="128" y="199"/>
                  <a:pt x="131" y="194"/>
                </a:cubicBezTo>
                <a:cubicBezTo>
                  <a:pt x="134" y="189"/>
                  <a:pt x="137" y="192"/>
                  <a:pt x="140" y="187"/>
                </a:cubicBezTo>
                <a:cubicBezTo>
                  <a:pt x="145" y="179"/>
                  <a:pt x="147" y="168"/>
                  <a:pt x="149" y="161"/>
                </a:cubicBezTo>
                <a:cubicBezTo>
                  <a:pt x="151" y="154"/>
                  <a:pt x="149" y="151"/>
                  <a:pt x="151" y="146"/>
                </a:cubicBezTo>
                <a:cubicBezTo>
                  <a:pt x="153" y="141"/>
                  <a:pt x="158" y="136"/>
                  <a:pt x="160" y="132"/>
                </a:cubicBezTo>
                <a:cubicBezTo>
                  <a:pt x="166" y="126"/>
                  <a:pt x="160" y="126"/>
                  <a:pt x="162" y="120"/>
                </a:cubicBezTo>
                <a:cubicBezTo>
                  <a:pt x="160" y="114"/>
                  <a:pt x="158" y="108"/>
                  <a:pt x="156" y="102"/>
                </a:cubicBezTo>
                <a:cubicBezTo>
                  <a:pt x="155" y="100"/>
                  <a:pt x="154" y="96"/>
                  <a:pt x="154" y="96"/>
                </a:cubicBezTo>
                <a:cubicBezTo>
                  <a:pt x="154" y="92"/>
                  <a:pt x="165" y="92"/>
                  <a:pt x="167" y="88"/>
                </a:cubicBezTo>
                <a:cubicBezTo>
                  <a:pt x="171" y="84"/>
                  <a:pt x="167" y="80"/>
                  <a:pt x="176" y="74"/>
                </a:cubicBezTo>
                <a:cubicBezTo>
                  <a:pt x="175" y="61"/>
                  <a:pt x="172" y="48"/>
                  <a:pt x="172" y="48"/>
                </a:cubicBezTo>
                <a:cubicBezTo>
                  <a:pt x="171" y="43"/>
                  <a:pt x="174" y="47"/>
                  <a:pt x="176" y="46"/>
                </a:cubicBezTo>
                <a:cubicBezTo>
                  <a:pt x="178" y="45"/>
                  <a:pt x="181" y="42"/>
                  <a:pt x="187" y="43"/>
                </a:cubicBezTo>
                <a:cubicBezTo>
                  <a:pt x="199" y="45"/>
                  <a:pt x="204" y="48"/>
                  <a:pt x="214" y="53"/>
                </a:cubicBezTo>
                <a:cubicBezTo>
                  <a:pt x="220" y="56"/>
                  <a:pt x="233" y="58"/>
                  <a:pt x="233" y="58"/>
                </a:cubicBezTo>
                <a:cubicBezTo>
                  <a:pt x="235" y="56"/>
                  <a:pt x="236" y="48"/>
                  <a:pt x="236" y="44"/>
                </a:cubicBezTo>
                <a:cubicBezTo>
                  <a:pt x="235" y="38"/>
                  <a:pt x="230" y="26"/>
                  <a:pt x="230" y="26"/>
                </a:cubicBezTo>
                <a:cubicBezTo>
                  <a:pt x="231" y="21"/>
                  <a:pt x="237" y="17"/>
                  <a:pt x="241" y="13"/>
                </a:cubicBezTo>
                <a:cubicBezTo>
                  <a:pt x="247" y="7"/>
                  <a:pt x="260" y="5"/>
                  <a:pt x="260" y="5"/>
                </a:cubicBezTo>
                <a:cubicBezTo>
                  <a:pt x="265" y="9"/>
                  <a:pt x="276" y="8"/>
                  <a:pt x="276" y="8"/>
                </a:cubicBezTo>
                <a:cubicBezTo>
                  <a:pt x="281" y="8"/>
                  <a:pt x="288" y="15"/>
                  <a:pt x="292" y="13"/>
                </a:cubicBezTo>
                <a:cubicBezTo>
                  <a:pt x="296" y="12"/>
                  <a:pt x="298" y="2"/>
                  <a:pt x="302" y="1"/>
                </a:cubicBezTo>
                <a:close/>
              </a:path>
            </a:pathLst>
          </a:custGeom>
          <a:solidFill>
            <a:srgbClr val="C8C8C8">
              <a:alpha val="100000"/>
            </a:srgbClr>
          </a:solidFill>
          <a:ln w="6350" cap="flat" cmpd="sng">
            <a:solidFill>
              <a:srgbClr val="80808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24" name="Freeform 19"/>
          <p:cNvSpPr>
            <a:spLocks noChangeAspect="1"/>
          </p:cNvSpPr>
          <p:nvPr/>
        </p:nvSpPr>
        <p:spPr>
          <a:xfrm>
            <a:off x="5900738" y="2374900"/>
            <a:ext cx="171450" cy="123825"/>
          </a:xfrm>
          <a:custGeom>
            <a:avLst/>
            <a:gdLst>
              <a:gd name="txL" fmla="*/ 0 w 194"/>
              <a:gd name="txT" fmla="*/ 0 h 198"/>
              <a:gd name="txR" fmla="*/ 194 w 194"/>
              <a:gd name="txB" fmla="*/ 198 h 198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94" h="198">
                <a:moveTo>
                  <a:pt x="90" y="24"/>
                </a:moveTo>
                <a:cubicBezTo>
                  <a:pt x="97" y="23"/>
                  <a:pt x="104" y="18"/>
                  <a:pt x="114" y="16"/>
                </a:cubicBezTo>
                <a:cubicBezTo>
                  <a:pt x="124" y="14"/>
                  <a:pt x="141" y="13"/>
                  <a:pt x="148" y="12"/>
                </a:cubicBezTo>
                <a:cubicBezTo>
                  <a:pt x="150" y="11"/>
                  <a:pt x="152" y="11"/>
                  <a:pt x="154" y="10"/>
                </a:cubicBezTo>
                <a:cubicBezTo>
                  <a:pt x="156" y="8"/>
                  <a:pt x="156" y="5"/>
                  <a:pt x="158" y="4"/>
                </a:cubicBezTo>
                <a:cubicBezTo>
                  <a:pt x="162" y="2"/>
                  <a:pt x="170" y="0"/>
                  <a:pt x="170" y="0"/>
                </a:cubicBezTo>
                <a:cubicBezTo>
                  <a:pt x="184" y="5"/>
                  <a:pt x="178" y="6"/>
                  <a:pt x="186" y="18"/>
                </a:cubicBezTo>
                <a:cubicBezTo>
                  <a:pt x="189" y="22"/>
                  <a:pt x="194" y="30"/>
                  <a:pt x="194" y="30"/>
                </a:cubicBezTo>
                <a:cubicBezTo>
                  <a:pt x="192" y="37"/>
                  <a:pt x="185" y="58"/>
                  <a:pt x="180" y="66"/>
                </a:cubicBezTo>
                <a:cubicBezTo>
                  <a:pt x="176" y="73"/>
                  <a:pt x="173" y="67"/>
                  <a:pt x="170" y="74"/>
                </a:cubicBezTo>
                <a:cubicBezTo>
                  <a:pt x="165" y="86"/>
                  <a:pt x="162" y="97"/>
                  <a:pt x="160" y="108"/>
                </a:cubicBezTo>
                <a:cubicBezTo>
                  <a:pt x="158" y="119"/>
                  <a:pt x="161" y="132"/>
                  <a:pt x="158" y="138"/>
                </a:cubicBezTo>
                <a:cubicBezTo>
                  <a:pt x="155" y="144"/>
                  <a:pt x="148" y="143"/>
                  <a:pt x="144" y="146"/>
                </a:cubicBezTo>
                <a:cubicBezTo>
                  <a:pt x="141" y="149"/>
                  <a:pt x="140" y="156"/>
                  <a:pt x="136" y="158"/>
                </a:cubicBezTo>
                <a:cubicBezTo>
                  <a:pt x="133" y="163"/>
                  <a:pt x="127" y="168"/>
                  <a:pt x="122" y="170"/>
                </a:cubicBezTo>
                <a:cubicBezTo>
                  <a:pt x="120" y="175"/>
                  <a:pt x="109" y="185"/>
                  <a:pt x="104" y="188"/>
                </a:cubicBezTo>
                <a:cubicBezTo>
                  <a:pt x="99" y="195"/>
                  <a:pt x="89" y="193"/>
                  <a:pt x="82" y="198"/>
                </a:cubicBezTo>
                <a:cubicBezTo>
                  <a:pt x="70" y="190"/>
                  <a:pt x="56" y="189"/>
                  <a:pt x="42" y="184"/>
                </a:cubicBezTo>
                <a:cubicBezTo>
                  <a:pt x="36" y="182"/>
                  <a:pt x="24" y="176"/>
                  <a:pt x="24" y="176"/>
                </a:cubicBezTo>
                <a:cubicBezTo>
                  <a:pt x="19" y="160"/>
                  <a:pt x="27" y="179"/>
                  <a:pt x="16" y="168"/>
                </a:cubicBezTo>
                <a:cubicBezTo>
                  <a:pt x="7" y="159"/>
                  <a:pt x="3" y="137"/>
                  <a:pt x="0" y="124"/>
                </a:cubicBezTo>
                <a:cubicBezTo>
                  <a:pt x="2" y="92"/>
                  <a:pt x="11" y="70"/>
                  <a:pt x="38" y="52"/>
                </a:cubicBezTo>
                <a:cubicBezTo>
                  <a:pt x="41" y="43"/>
                  <a:pt x="50" y="29"/>
                  <a:pt x="60" y="26"/>
                </a:cubicBezTo>
                <a:cubicBezTo>
                  <a:pt x="64" y="25"/>
                  <a:pt x="72" y="22"/>
                  <a:pt x="72" y="22"/>
                </a:cubicBezTo>
                <a:cubicBezTo>
                  <a:pt x="76" y="23"/>
                  <a:pt x="87" y="27"/>
                  <a:pt x="90" y="24"/>
                </a:cubicBezTo>
                <a:close/>
              </a:path>
            </a:pathLst>
          </a:custGeom>
          <a:solidFill>
            <a:srgbClr val="DDDDDD">
              <a:alpha val="100000"/>
            </a:srgbClr>
          </a:solidFill>
          <a:ln w="6350" cap="flat" cmpd="sng">
            <a:solidFill>
              <a:srgbClr val="80808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25" name="Freeform 20"/>
          <p:cNvSpPr>
            <a:spLocks noChangeAspect="1"/>
          </p:cNvSpPr>
          <p:nvPr/>
        </p:nvSpPr>
        <p:spPr>
          <a:xfrm>
            <a:off x="5892800" y="1757363"/>
            <a:ext cx="352425" cy="327025"/>
          </a:xfrm>
          <a:custGeom>
            <a:avLst/>
            <a:gdLst>
              <a:gd name="txL" fmla="*/ 0 w 408"/>
              <a:gd name="txT" fmla="*/ 0 h 524"/>
              <a:gd name="txR" fmla="*/ 408 w 408"/>
              <a:gd name="txB" fmla="*/ 524 h 52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408" h="524">
                <a:moveTo>
                  <a:pt x="123" y="36"/>
                </a:moveTo>
                <a:cubicBezTo>
                  <a:pt x="122" y="41"/>
                  <a:pt x="123" y="47"/>
                  <a:pt x="119" y="50"/>
                </a:cubicBezTo>
                <a:cubicBezTo>
                  <a:pt x="114" y="54"/>
                  <a:pt x="101" y="56"/>
                  <a:pt x="101" y="56"/>
                </a:cubicBezTo>
                <a:cubicBezTo>
                  <a:pt x="90" y="52"/>
                  <a:pt x="80" y="48"/>
                  <a:pt x="69" y="44"/>
                </a:cubicBezTo>
                <a:cubicBezTo>
                  <a:pt x="65" y="47"/>
                  <a:pt x="59" y="47"/>
                  <a:pt x="57" y="52"/>
                </a:cubicBezTo>
                <a:cubicBezTo>
                  <a:pt x="56" y="54"/>
                  <a:pt x="56" y="57"/>
                  <a:pt x="55" y="58"/>
                </a:cubicBezTo>
                <a:cubicBezTo>
                  <a:pt x="52" y="61"/>
                  <a:pt x="49" y="62"/>
                  <a:pt x="45" y="64"/>
                </a:cubicBezTo>
                <a:cubicBezTo>
                  <a:pt x="39" y="73"/>
                  <a:pt x="37" y="78"/>
                  <a:pt x="21" y="97"/>
                </a:cubicBezTo>
                <a:cubicBezTo>
                  <a:pt x="19" y="103"/>
                  <a:pt x="16" y="111"/>
                  <a:pt x="16" y="111"/>
                </a:cubicBezTo>
                <a:cubicBezTo>
                  <a:pt x="16" y="117"/>
                  <a:pt x="15" y="133"/>
                  <a:pt x="18" y="139"/>
                </a:cubicBezTo>
                <a:cubicBezTo>
                  <a:pt x="18" y="148"/>
                  <a:pt x="15" y="159"/>
                  <a:pt x="16" y="166"/>
                </a:cubicBezTo>
                <a:cubicBezTo>
                  <a:pt x="17" y="173"/>
                  <a:pt x="23" y="177"/>
                  <a:pt x="24" y="181"/>
                </a:cubicBezTo>
                <a:cubicBezTo>
                  <a:pt x="25" y="184"/>
                  <a:pt x="25" y="189"/>
                  <a:pt x="25" y="192"/>
                </a:cubicBezTo>
                <a:cubicBezTo>
                  <a:pt x="26" y="199"/>
                  <a:pt x="24" y="202"/>
                  <a:pt x="27" y="211"/>
                </a:cubicBezTo>
                <a:cubicBezTo>
                  <a:pt x="31" y="222"/>
                  <a:pt x="36" y="224"/>
                  <a:pt x="39" y="230"/>
                </a:cubicBezTo>
                <a:cubicBezTo>
                  <a:pt x="39" y="236"/>
                  <a:pt x="33" y="241"/>
                  <a:pt x="28" y="249"/>
                </a:cubicBezTo>
                <a:cubicBezTo>
                  <a:pt x="28" y="255"/>
                  <a:pt x="11" y="270"/>
                  <a:pt x="12" y="277"/>
                </a:cubicBezTo>
                <a:cubicBezTo>
                  <a:pt x="7" y="284"/>
                  <a:pt x="0" y="288"/>
                  <a:pt x="0" y="291"/>
                </a:cubicBezTo>
                <a:cubicBezTo>
                  <a:pt x="0" y="294"/>
                  <a:pt x="4" y="298"/>
                  <a:pt x="9" y="298"/>
                </a:cubicBezTo>
                <a:cubicBezTo>
                  <a:pt x="14" y="298"/>
                  <a:pt x="27" y="291"/>
                  <a:pt x="33" y="291"/>
                </a:cubicBezTo>
                <a:cubicBezTo>
                  <a:pt x="30" y="295"/>
                  <a:pt x="50" y="294"/>
                  <a:pt x="48" y="298"/>
                </a:cubicBezTo>
                <a:cubicBezTo>
                  <a:pt x="46" y="302"/>
                  <a:pt x="51" y="312"/>
                  <a:pt x="51" y="312"/>
                </a:cubicBezTo>
                <a:cubicBezTo>
                  <a:pt x="55" y="314"/>
                  <a:pt x="49" y="320"/>
                  <a:pt x="48" y="322"/>
                </a:cubicBezTo>
                <a:cubicBezTo>
                  <a:pt x="47" y="324"/>
                  <a:pt x="49" y="323"/>
                  <a:pt x="48" y="324"/>
                </a:cubicBezTo>
                <a:cubicBezTo>
                  <a:pt x="47" y="325"/>
                  <a:pt x="42" y="327"/>
                  <a:pt x="42" y="330"/>
                </a:cubicBezTo>
                <a:cubicBezTo>
                  <a:pt x="49" y="332"/>
                  <a:pt x="41" y="333"/>
                  <a:pt x="45" y="340"/>
                </a:cubicBezTo>
                <a:cubicBezTo>
                  <a:pt x="47" y="344"/>
                  <a:pt x="42" y="351"/>
                  <a:pt x="42" y="351"/>
                </a:cubicBezTo>
                <a:cubicBezTo>
                  <a:pt x="42" y="354"/>
                  <a:pt x="44" y="363"/>
                  <a:pt x="45" y="367"/>
                </a:cubicBezTo>
                <a:cubicBezTo>
                  <a:pt x="46" y="371"/>
                  <a:pt x="47" y="372"/>
                  <a:pt x="49" y="376"/>
                </a:cubicBezTo>
                <a:cubicBezTo>
                  <a:pt x="49" y="385"/>
                  <a:pt x="54" y="384"/>
                  <a:pt x="58" y="391"/>
                </a:cubicBezTo>
                <a:cubicBezTo>
                  <a:pt x="59" y="395"/>
                  <a:pt x="56" y="399"/>
                  <a:pt x="58" y="402"/>
                </a:cubicBezTo>
                <a:cubicBezTo>
                  <a:pt x="61" y="403"/>
                  <a:pt x="67" y="408"/>
                  <a:pt x="72" y="406"/>
                </a:cubicBezTo>
                <a:cubicBezTo>
                  <a:pt x="77" y="404"/>
                  <a:pt x="84" y="390"/>
                  <a:pt x="90" y="390"/>
                </a:cubicBezTo>
                <a:cubicBezTo>
                  <a:pt x="92" y="386"/>
                  <a:pt x="97" y="399"/>
                  <a:pt x="109" y="405"/>
                </a:cubicBezTo>
                <a:cubicBezTo>
                  <a:pt x="118" y="399"/>
                  <a:pt x="113" y="386"/>
                  <a:pt x="121" y="391"/>
                </a:cubicBezTo>
                <a:cubicBezTo>
                  <a:pt x="122" y="389"/>
                  <a:pt x="134" y="383"/>
                  <a:pt x="136" y="381"/>
                </a:cubicBezTo>
                <a:cubicBezTo>
                  <a:pt x="138" y="379"/>
                  <a:pt x="148" y="380"/>
                  <a:pt x="150" y="378"/>
                </a:cubicBezTo>
                <a:cubicBezTo>
                  <a:pt x="158" y="368"/>
                  <a:pt x="149" y="377"/>
                  <a:pt x="163" y="373"/>
                </a:cubicBezTo>
                <a:cubicBezTo>
                  <a:pt x="167" y="372"/>
                  <a:pt x="169" y="366"/>
                  <a:pt x="172" y="366"/>
                </a:cubicBezTo>
                <a:cubicBezTo>
                  <a:pt x="175" y="366"/>
                  <a:pt x="181" y="370"/>
                  <a:pt x="183" y="373"/>
                </a:cubicBezTo>
                <a:cubicBezTo>
                  <a:pt x="185" y="376"/>
                  <a:pt x="182" y="379"/>
                  <a:pt x="183" y="382"/>
                </a:cubicBezTo>
                <a:cubicBezTo>
                  <a:pt x="191" y="385"/>
                  <a:pt x="184" y="387"/>
                  <a:pt x="189" y="394"/>
                </a:cubicBezTo>
                <a:cubicBezTo>
                  <a:pt x="193" y="404"/>
                  <a:pt x="204" y="396"/>
                  <a:pt x="201" y="405"/>
                </a:cubicBezTo>
                <a:cubicBezTo>
                  <a:pt x="203" y="410"/>
                  <a:pt x="204" y="411"/>
                  <a:pt x="207" y="414"/>
                </a:cubicBezTo>
                <a:cubicBezTo>
                  <a:pt x="207" y="418"/>
                  <a:pt x="204" y="424"/>
                  <a:pt x="202" y="432"/>
                </a:cubicBezTo>
                <a:cubicBezTo>
                  <a:pt x="202" y="439"/>
                  <a:pt x="192" y="457"/>
                  <a:pt x="193" y="465"/>
                </a:cubicBezTo>
                <a:cubicBezTo>
                  <a:pt x="191" y="474"/>
                  <a:pt x="192" y="479"/>
                  <a:pt x="190" y="484"/>
                </a:cubicBezTo>
                <a:cubicBezTo>
                  <a:pt x="188" y="489"/>
                  <a:pt x="181" y="494"/>
                  <a:pt x="183" y="495"/>
                </a:cubicBezTo>
                <a:cubicBezTo>
                  <a:pt x="182" y="498"/>
                  <a:pt x="198" y="489"/>
                  <a:pt x="204" y="490"/>
                </a:cubicBezTo>
                <a:cubicBezTo>
                  <a:pt x="209" y="492"/>
                  <a:pt x="211" y="501"/>
                  <a:pt x="214" y="505"/>
                </a:cubicBezTo>
                <a:cubicBezTo>
                  <a:pt x="214" y="499"/>
                  <a:pt x="217" y="515"/>
                  <a:pt x="220" y="517"/>
                </a:cubicBezTo>
                <a:cubicBezTo>
                  <a:pt x="223" y="519"/>
                  <a:pt x="230" y="516"/>
                  <a:pt x="234" y="516"/>
                </a:cubicBezTo>
                <a:cubicBezTo>
                  <a:pt x="238" y="516"/>
                  <a:pt x="244" y="518"/>
                  <a:pt x="247" y="519"/>
                </a:cubicBezTo>
                <a:cubicBezTo>
                  <a:pt x="251" y="524"/>
                  <a:pt x="249" y="523"/>
                  <a:pt x="250" y="523"/>
                </a:cubicBezTo>
                <a:cubicBezTo>
                  <a:pt x="251" y="523"/>
                  <a:pt x="251" y="519"/>
                  <a:pt x="255" y="518"/>
                </a:cubicBezTo>
                <a:cubicBezTo>
                  <a:pt x="261" y="517"/>
                  <a:pt x="267" y="517"/>
                  <a:pt x="273" y="516"/>
                </a:cubicBezTo>
                <a:cubicBezTo>
                  <a:pt x="276" y="513"/>
                  <a:pt x="278" y="508"/>
                  <a:pt x="281" y="500"/>
                </a:cubicBezTo>
                <a:cubicBezTo>
                  <a:pt x="282" y="494"/>
                  <a:pt x="275" y="485"/>
                  <a:pt x="277" y="480"/>
                </a:cubicBezTo>
                <a:cubicBezTo>
                  <a:pt x="279" y="475"/>
                  <a:pt x="284" y="469"/>
                  <a:pt x="291" y="470"/>
                </a:cubicBezTo>
                <a:cubicBezTo>
                  <a:pt x="301" y="473"/>
                  <a:pt x="311" y="481"/>
                  <a:pt x="321" y="484"/>
                </a:cubicBezTo>
                <a:cubicBezTo>
                  <a:pt x="325" y="485"/>
                  <a:pt x="333" y="488"/>
                  <a:pt x="333" y="488"/>
                </a:cubicBezTo>
                <a:cubicBezTo>
                  <a:pt x="342" y="485"/>
                  <a:pt x="342" y="481"/>
                  <a:pt x="339" y="472"/>
                </a:cubicBezTo>
                <a:cubicBezTo>
                  <a:pt x="338" y="468"/>
                  <a:pt x="335" y="460"/>
                  <a:pt x="335" y="460"/>
                </a:cubicBezTo>
                <a:cubicBezTo>
                  <a:pt x="341" y="441"/>
                  <a:pt x="353" y="436"/>
                  <a:pt x="371" y="432"/>
                </a:cubicBezTo>
                <a:cubicBezTo>
                  <a:pt x="378" y="435"/>
                  <a:pt x="384" y="440"/>
                  <a:pt x="391" y="442"/>
                </a:cubicBezTo>
                <a:cubicBezTo>
                  <a:pt x="403" y="439"/>
                  <a:pt x="402" y="439"/>
                  <a:pt x="406" y="427"/>
                </a:cubicBezTo>
                <a:cubicBezTo>
                  <a:pt x="403" y="417"/>
                  <a:pt x="399" y="421"/>
                  <a:pt x="402" y="409"/>
                </a:cubicBezTo>
                <a:cubicBezTo>
                  <a:pt x="403" y="405"/>
                  <a:pt x="403" y="397"/>
                  <a:pt x="403" y="397"/>
                </a:cubicBezTo>
                <a:cubicBezTo>
                  <a:pt x="403" y="391"/>
                  <a:pt x="405" y="382"/>
                  <a:pt x="406" y="375"/>
                </a:cubicBezTo>
                <a:cubicBezTo>
                  <a:pt x="407" y="368"/>
                  <a:pt x="408" y="358"/>
                  <a:pt x="408" y="352"/>
                </a:cubicBezTo>
                <a:cubicBezTo>
                  <a:pt x="408" y="346"/>
                  <a:pt x="407" y="342"/>
                  <a:pt x="406" y="337"/>
                </a:cubicBezTo>
                <a:cubicBezTo>
                  <a:pt x="405" y="332"/>
                  <a:pt x="403" y="328"/>
                  <a:pt x="400" y="322"/>
                </a:cubicBezTo>
                <a:cubicBezTo>
                  <a:pt x="393" y="313"/>
                  <a:pt x="395" y="311"/>
                  <a:pt x="390" y="303"/>
                </a:cubicBezTo>
                <a:cubicBezTo>
                  <a:pt x="388" y="299"/>
                  <a:pt x="382" y="289"/>
                  <a:pt x="382" y="289"/>
                </a:cubicBezTo>
                <a:cubicBezTo>
                  <a:pt x="381" y="285"/>
                  <a:pt x="381" y="280"/>
                  <a:pt x="381" y="277"/>
                </a:cubicBezTo>
                <a:cubicBezTo>
                  <a:pt x="381" y="274"/>
                  <a:pt x="381" y="274"/>
                  <a:pt x="382" y="270"/>
                </a:cubicBezTo>
                <a:cubicBezTo>
                  <a:pt x="383" y="266"/>
                  <a:pt x="386" y="256"/>
                  <a:pt x="385" y="252"/>
                </a:cubicBezTo>
                <a:cubicBezTo>
                  <a:pt x="383" y="248"/>
                  <a:pt x="382" y="249"/>
                  <a:pt x="378" y="246"/>
                </a:cubicBezTo>
                <a:cubicBezTo>
                  <a:pt x="375" y="243"/>
                  <a:pt x="364" y="241"/>
                  <a:pt x="364" y="241"/>
                </a:cubicBezTo>
                <a:cubicBezTo>
                  <a:pt x="358" y="235"/>
                  <a:pt x="357" y="233"/>
                  <a:pt x="357" y="228"/>
                </a:cubicBezTo>
                <a:cubicBezTo>
                  <a:pt x="357" y="223"/>
                  <a:pt x="366" y="219"/>
                  <a:pt x="366" y="213"/>
                </a:cubicBezTo>
                <a:cubicBezTo>
                  <a:pt x="366" y="207"/>
                  <a:pt x="358" y="198"/>
                  <a:pt x="360" y="193"/>
                </a:cubicBezTo>
                <a:cubicBezTo>
                  <a:pt x="362" y="188"/>
                  <a:pt x="373" y="187"/>
                  <a:pt x="378" y="181"/>
                </a:cubicBezTo>
                <a:cubicBezTo>
                  <a:pt x="381" y="169"/>
                  <a:pt x="384" y="174"/>
                  <a:pt x="388" y="156"/>
                </a:cubicBezTo>
                <a:cubicBezTo>
                  <a:pt x="390" y="147"/>
                  <a:pt x="394" y="130"/>
                  <a:pt x="393" y="121"/>
                </a:cubicBezTo>
                <a:cubicBezTo>
                  <a:pt x="392" y="112"/>
                  <a:pt x="382" y="107"/>
                  <a:pt x="379" y="102"/>
                </a:cubicBezTo>
                <a:cubicBezTo>
                  <a:pt x="376" y="97"/>
                  <a:pt x="375" y="96"/>
                  <a:pt x="375" y="90"/>
                </a:cubicBezTo>
                <a:cubicBezTo>
                  <a:pt x="373" y="86"/>
                  <a:pt x="382" y="69"/>
                  <a:pt x="378" y="67"/>
                </a:cubicBezTo>
                <a:cubicBezTo>
                  <a:pt x="373" y="64"/>
                  <a:pt x="361" y="66"/>
                  <a:pt x="361" y="66"/>
                </a:cubicBezTo>
                <a:cubicBezTo>
                  <a:pt x="357" y="55"/>
                  <a:pt x="360" y="50"/>
                  <a:pt x="357" y="39"/>
                </a:cubicBezTo>
                <a:cubicBezTo>
                  <a:pt x="355" y="32"/>
                  <a:pt x="359" y="26"/>
                  <a:pt x="357" y="21"/>
                </a:cubicBezTo>
                <a:cubicBezTo>
                  <a:pt x="355" y="16"/>
                  <a:pt x="349" y="11"/>
                  <a:pt x="345" y="10"/>
                </a:cubicBezTo>
                <a:cubicBezTo>
                  <a:pt x="341" y="9"/>
                  <a:pt x="331" y="18"/>
                  <a:pt x="331" y="18"/>
                </a:cubicBezTo>
                <a:cubicBezTo>
                  <a:pt x="328" y="27"/>
                  <a:pt x="319" y="39"/>
                  <a:pt x="309" y="42"/>
                </a:cubicBezTo>
                <a:cubicBezTo>
                  <a:pt x="307" y="47"/>
                  <a:pt x="306" y="58"/>
                  <a:pt x="295" y="46"/>
                </a:cubicBezTo>
                <a:cubicBezTo>
                  <a:pt x="292" y="42"/>
                  <a:pt x="294" y="37"/>
                  <a:pt x="293" y="32"/>
                </a:cubicBezTo>
                <a:cubicBezTo>
                  <a:pt x="293" y="30"/>
                  <a:pt x="292" y="28"/>
                  <a:pt x="291" y="26"/>
                </a:cubicBezTo>
                <a:cubicBezTo>
                  <a:pt x="281" y="28"/>
                  <a:pt x="273" y="31"/>
                  <a:pt x="265" y="36"/>
                </a:cubicBezTo>
                <a:cubicBezTo>
                  <a:pt x="262" y="44"/>
                  <a:pt x="259" y="45"/>
                  <a:pt x="251" y="48"/>
                </a:cubicBezTo>
                <a:cubicBezTo>
                  <a:pt x="246" y="43"/>
                  <a:pt x="233" y="34"/>
                  <a:pt x="233" y="34"/>
                </a:cubicBezTo>
                <a:cubicBezTo>
                  <a:pt x="227" y="25"/>
                  <a:pt x="217" y="13"/>
                  <a:pt x="207" y="10"/>
                </a:cubicBezTo>
                <a:cubicBezTo>
                  <a:pt x="201" y="8"/>
                  <a:pt x="189" y="10"/>
                  <a:pt x="189" y="10"/>
                </a:cubicBezTo>
                <a:cubicBezTo>
                  <a:pt x="176" y="9"/>
                  <a:pt x="156" y="8"/>
                  <a:pt x="143" y="8"/>
                </a:cubicBezTo>
                <a:cubicBezTo>
                  <a:pt x="132" y="7"/>
                  <a:pt x="126" y="0"/>
                  <a:pt x="121" y="1"/>
                </a:cubicBezTo>
                <a:cubicBezTo>
                  <a:pt x="116" y="2"/>
                  <a:pt x="114" y="12"/>
                  <a:pt x="112" y="15"/>
                </a:cubicBezTo>
                <a:cubicBezTo>
                  <a:pt x="111" y="17"/>
                  <a:pt x="111" y="19"/>
                  <a:pt x="112" y="21"/>
                </a:cubicBezTo>
                <a:cubicBezTo>
                  <a:pt x="113" y="23"/>
                  <a:pt x="110" y="19"/>
                  <a:pt x="111" y="20"/>
                </a:cubicBezTo>
                <a:cubicBezTo>
                  <a:pt x="112" y="21"/>
                  <a:pt x="112" y="24"/>
                  <a:pt x="113" y="26"/>
                </a:cubicBezTo>
                <a:cubicBezTo>
                  <a:pt x="115" y="28"/>
                  <a:pt x="117" y="29"/>
                  <a:pt x="119" y="30"/>
                </a:cubicBezTo>
                <a:cubicBezTo>
                  <a:pt x="121" y="37"/>
                  <a:pt x="119" y="36"/>
                  <a:pt x="123" y="36"/>
                </a:cubicBezTo>
                <a:close/>
              </a:path>
            </a:pathLst>
          </a:custGeom>
          <a:solidFill>
            <a:srgbClr val="DDDDDD">
              <a:alpha val="100000"/>
            </a:srgbClr>
          </a:solidFill>
          <a:ln w="6350" cap="flat" cmpd="sng">
            <a:solidFill>
              <a:srgbClr val="80808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26" name="Freeform 21"/>
          <p:cNvSpPr>
            <a:spLocks noChangeAspect="1"/>
          </p:cNvSpPr>
          <p:nvPr/>
        </p:nvSpPr>
        <p:spPr>
          <a:xfrm>
            <a:off x="5635625" y="1631950"/>
            <a:ext cx="327025" cy="242888"/>
          </a:xfrm>
          <a:custGeom>
            <a:avLst/>
            <a:gdLst>
              <a:gd name="txL" fmla="*/ 0 w 375"/>
              <a:gd name="txT" fmla="*/ 0 h 386"/>
              <a:gd name="txR" fmla="*/ 375 w 375"/>
              <a:gd name="txB" fmla="*/ 386 h 386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375" h="386">
                <a:moveTo>
                  <a:pt x="247" y="1"/>
                </a:moveTo>
                <a:cubicBezTo>
                  <a:pt x="252" y="0"/>
                  <a:pt x="254" y="5"/>
                  <a:pt x="259" y="6"/>
                </a:cubicBezTo>
                <a:cubicBezTo>
                  <a:pt x="263" y="7"/>
                  <a:pt x="268" y="8"/>
                  <a:pt x="273" y="10"/>
                </a:cubicBezTo>
                <a:cubicBezTo>
                  <a:pt x="276" y="15"/>
                  <a:pt x="291" y="19"/>
                  <a:pt x="291" y="19"/>
                </a:cubicBezTo>
                <a:cubicBezTo>
                  <a:pt x="296" y="33"/>
                  <a:pt x="297" y="23"/>
                  <a:pt x="303" y="33"/>
                </a:cubicBezTo>
                <a:cubicBezTo>
                  <a:pt x="307" y="35"/>
                  <a:pt x="315" y="34"/>
                  <a:pt x="319" y="33"/>
                </a:cubicBezTo>
                <a:cubicBezTo>
                  <a:pt x="323" y="32"/>
                  <a:pt x="322" y="29"/>
                  <a:pt x="327" y="29"/>
                </a:cubicBezTo>
                <a:cubicBezTo>
                  <a:pt x="334" y="31"/>
                  <a:pt x="340" y="33"/>
                  <a:pt x="347" y="35"/>
                </a:cubicBezTo>
                <a:cubicBezTo>
                  <a:pt x="352" y="40"/>
                  <a:pt x="358" y="43"/>
                  <a:pt x="361" y="54"/>
                </a:cubicBezTo>
                <a:cubicBezTo>
                  <a:pt x="365" y="65"/>
                  <a:pt x="372" y="88"/>
                  <a:pt x="373" y="100"/>
                </a:cubicBezTo>
                <a:cubicBezTo>
                  <a:pt x="375" y="121"/>
                  <a:pt x="373" y="118"/>
                  <a:pt x="369" y="129"/>
                </a:cubicBezTo>
                <a:cubicBezTo>
                  <a:pt x="357" y="130"/>
                  <a:pt x="351" y="133"/>
                  <a:pt x="342" y="139"/>
                </a:cubicBezTo>
                <a:cubicBezTo>
                  <a:pt x="333" y="143"/>
                  <a:pt x="323" y="153"/>
                  <a:pt x="310" y="156"/>
                </a:cubicBezTo>
                <a:cubicBezTo>
                  <a:pt x="299" y="160"/>
                  <a:pt x="285" y="158"/>
                  <a:pt x="276" y="163"/>
                </a:cubicBezTo>
                <a:cubicBezTo>
                  <a:pt x="263" y="167"/>
                  <a:pt x="250" y="171"/>
                  <a:pt x="256" y="187"/>
                </a:cubicBezTo>
                <a:cubicBezTo>
                  <a:pt x="261" y="201"/>
                  <a:pt x="267" y="207"/>
                  <a:pt x="264" y="226"/>
                </a:cubicBezTo>
                <a:cubicBezTo>
                  <a:pt x="271" y="240"/>
                  <a:pt x="268" y="238"/>
                  <a:pt x="288" y="247"/>
                </a:cubicBezTo>
                <a:cubicBezTo>
                  <a:pt x="290" y="254"/>
                  <a:pt x="291" y="259"/>
                  <a:pt x="297" y="263"/>
                </a:cubicBezTo>
                <a:cubicBezTo>
                  <a:pt x="300" y="268"/>
                  <a:pt x="301" y="275"/>
                  <a:pt x="304" y="280"/>
                </a:cubicBezTo>
                <a:cubicBezTo>
                  <a:pt x="307" y="286"/>
                  <a:pt x="312" y="291"/>
                  <a:pt x="313" y="297"/>
                </a:cubicBezTo>
                <a:cubicBezTo>
                  <a:pt x="314" y="303"/>
                  <a:pt x="310" y="308"/>
                  <a:pt x="309" y="318"/>
                </a:cubicBezTo>
                <a:cubicBezTo>
                  <a:pt x="309" y="326"/>
                  <a:pt x="313" y="339"/>
                  <a:pt x="313" y="345"/>
                </a:cubicBezTo>
                <a:cubicBezTo>
                  <a:pt x="313" y="351"/>
                  <a:pt x="312" y="351"/>
                  <a:pt x="309" y="357"/>
                </a:cubicBezTo>
                <a:cubicBezTo>
                  <a:pt x="311" y="372"/>
                  <a:pt x="308" y="374"/>
                  <a:pt x="295" y="382"/>
                </a:cubicBezTo>
                <a:cubicBezTo>
                  <a:pt x="291" y="386"/>
                  <a:pt x="284" y="386"/>
                  <a:pt x="281" y="385"/>
                </a:cubicBezTo>
                <a:cubicBezTo>
                  <a:pt x="278" y="384"/>
                  <a:pt x="280" y="381"/>
                  <a:pt x="277" y="379"/>
                </a:cubicBezTo>
                <a:cubicBezTo>
                  <a:pt x="272" y="376"/>
                  <a:pt x="269" y="375"/>
                  <a:pt x="265" y="370"/>
                </a:cubicBezTo>
                <a:cubicBezTo>
                  <a:pt x="261" y="365"/>
                  <a:pt x="254" y="355"/>
                  <a:pt x="250" y="349"/>
                </a:cubicBezTo>
                <a:cubicBezTo>
                  <a:pt x="245" y="341"/>
                  <a:pt x="244" y="339"/>
                  <a:pt x="242" y="332"/>
                </a:cubicBezTo>
                <a:cubicBezTo>
                  <a:pt x="240" y="325"/>
                  <a:pt x="240" y="313"/>
                  <a:pt x="237" y="309"/>
                </a:cubicBezTo>
                <a:cubicBezTo>
                  <a:pt x="233" y="307"/>
                  <a:pt x="225" y="305"/>
                  <a:pt x="225" y="305"/>
                </a:cubicBezTo>
                <a:cubicBezTo>
                  <a:pt x="215" y="308"/>
                  <a:pt x="221" y="314"/>
                  <a:pt x="211" y="311"/>
                </a:cubicBezTo>
                <a:cubicBezTo>
                  <a:pt x="207" y="311"/>
                  <a:pt x="202" y="318"/>
                  <a:pt x="196" y="317"/>
                </a:cubicBezTo>
                <a:cubicBezTo>
                  <a:pt x="190" y="316"/>
                  <a:pt x="182" y="303"/>
                  <a:pt x="177" y="305"/>
                </a:cubicBezTo>
                <a:cubicBezTo>
                  <a:pt x="173" y="311"/>
                  <a:pt x="172" y="327"/>
                  <a:pt x="167" y="331"/>
                </a:cubicBezTo>
                <a:cubicBezTo>
                  <a:pt x="164" y="336"/>
                  <a:pt x="167" y="334"/>
                  <a:pt x="163" y="335"/>
                </a:cubicBezTo>
                <a:cubicBezTo>
                  <a:pt x="159" y="336"/>
                  <a:pt x="147" y="335"/>
                  <a:pt x="143" y="337"/>
                </a:cubicBezTo>
                <a:cubicBezTo>
                  <a:pt x="138" y="340"/>
                  <a:pt x="138" y="345"/>
                  <a:pt x="136" y="347"/>
                </a:cubicBezTo>
                <a:cubicBezTo>
                  <a:pt x="134" y="349"/>
                  <a:pt x="135" y="350"/>
                  <a:pt x="133" y="353"/>
                </a:cubicBezTo>
                <a:cubicBezTo>
                  <a:pt x="130" y="361"/>
                  <a:pt x="127" y="356"/>
                  <a:pt x="124" y="364"/>
                </a:cubicBezTo>
                <a:cubicBezTo>
                  <a:pt x="120" y="366"/>
                  <a:pt x="120" y="367"/>
                  <a:pt x="112" y="365"/>
                </a:cubicBezTo>
                <a:cubicBezTo>
                  <a:pt x="106" y="364"/>
                  <a:pt x="94" y="363"/>
                  <a:pt x="88" y="361"/>
                </a:cubicBezTo>
                <a:cubicBezTo>
                  <a:pt x="82" y="359"/>
                  <a:pt x="83" y="353"/>
                  <a:pt x="74" y="350"/>
                </a:cubicBezTo>
                <a:cubicBezTo>
                  <a:pt x="70" y="346"/>
                  <a:pt x="66" y="338"/>
                  <a:pt x="64" y="334"/>
                </a:cubicBezTo>
                <a:cubicBezTo>
                  <a:pt x="62" y="330"/>
                  <a:pt x="63" y="328"/>
                  <a:pt x="61" y="325"/>
                </a:cubicBezTo>
                <a:cubicBezTo>
                  <a:pt x="59" y="322"/>
                  <a:pt x="57" y="328"/>
                  <a:pt x="52" y="319"/>
                </a:cubicBezTo>
                <a:cubicBezTo>
                  <a:pt x="40" y="313"/>
                  <a:pt x="34" y="306"/>
                  <a:pt x="28" y="301"/>
                </a:cubicBezTo>
                <a:cubicBezTo>
                  <a:pt x="22" y="296"/>
                  <a:pt x="20" y="294"/>
                  <a:pt x="16" y="289"/>
                </a:cubicBezTo>
                <a:cubicBezTo>
                  <a:pt x="13" y="283"/>
                  <a:pt x="6" y="276"/>
                  <a:pt x="5" y="271"/>
                </a:cubicBezTo>
                <a:cubicBezTo>
                  <a:pt x="3" y="265"/>
                  <a:pt x="0" y="258"/>
                  <a:pt x="1" y="253"/>
                </a:cubicBezTo>
                <a:cubicBezTo>
                  <a:pt x="2" y="247"/>
                  <a:pt x="5" y="242"/>
                  <a:pt x="10" y="238"/>
                </a:cubicBezTo>
                <a:cubicBezTo>
                  <a:pt x="15" y="233"/>
                  <a:pt x="23" y="224"/>
                  <a:pt x="31" y="224"/>
                </a:cubicBezTo>
                <a:cubicBezTo>
                  <a:pt x="33" y="218"/>
                  <a:pt x="38" y="212"/>
                  <a:pt x="38" y="212"/>
                </a:cubicBezTo>
                <a:cubicBezTo>
                  <a:pt x="29" y="202"/>
                  <a:pt x="31" y="199"/>
                  <a:pt x="31" y="191"/>
                </a:cubicBezTo>
                <a:cubicBezTo>
                  <a:pt x="30" y="186"/>
                  <a:pt x="24" y="188"/>
                  <a:pt x="29" y="185"/>
                </a:cubicBezTo>
                <a:cubicBezTo>
                  <a:pt x="30" y="183"/>
                  <a:pt x="30" y="177"/>
                  <a:pt x="35" y="176"/>
                </a:cubicBezTo>
                <a:cubicBezTo>
                  <a:pt x="40" y="175"/>
                  <a:pt x="53" y="177"/>
                  <a:pt x="59" y="178"/>
                </a:cubicBezTo>
                <a:cubicBezTo>
                  <a:pt x="65" y="176"/>
                  <a:pt x="69" y="179"/>
                  <a:pt x="73" y="181"/>
                </a:cubicBezTo>
                <a:cubicBezTo>
                  <a:pt x="78" y="182"/>
                  <a:pt x="86" y="184"/>
                  <a:pt x="91" y="184"/>
                </a:cubicBezTo>
                <a:cubicBezTo>
                  <a:pt x="101" y="182"/>
                  <a:pt x="97" y="189"/>
                  <a:pt x="105" y="183"/>
                </a:cubicBezTo>
                <a:cubicBezTo>
                  <a:pt x="108" y="184"/>
                  <a:pt x="109" y="183"/>
                  <a:pt x="112" y="184"/>
                </a:cubicBezTo>
                <a:cubicBezTo>
                  <a:pt x="115" y="185"/>
                  <a:pt x="119" y="189"/>
                  <a:pt x="121" y="191"/>
                </a:cubicBezTo>
                <a:cubicBezTo>
                  <a:pt x="124" y="193"/>
                  <a:pt x="124" y="196"/>
                  <a:pt x="127" y="197"/>
                </a:cubicBezTo>
                <a:cubicBezTo>
                  <a:pt x="130" y="198"/>
                  <a:pt x="134" y="197"/>
                  <a:pt x="137" y="196"/>
                </a:cubicBezTo>
                <a:cubicBezTo>
                  <a:pt x="140" y="195"/>
                  <a:pt x="145" y="196"/>
                  <a:pt x="148" y="190"/>
                </a:cubicBezTo>
                <a:cubicBezTo>
                  <a:pt x="156" y="178"/>
                  <a:pt x="152" y="175"/>
                  <a:pt x="155" y="161"/>
                </a:cubicBezTo>
                <a:cubicBezTo>
                  <a:pt x="156" y="154"/>
                  <a:pt x="154" y="152"/>
                  <a:pt x="154" y="149"/>
                </a:cubicBezTo>
                <a:cubicBezTo>
                  <a:pt x="154" y="146"/>
                  <a:pt x="155" y="146"/>
                  <a:pt x="155" y="143"/>
                </a:cubicBezTo>
                <a:cubicBezTo>
                  <a:pt x="156" y="140"/>
                  <a:pt x="153" y="136"/>
                  <a:pt x="155" y="133"/>
                </a:cubicBezTo>
                <a:cubicBezTo>
                  <a:pt x="157" y="130"/>
                  <a:pt x="163" y="127"/>
                  <a:pt x="167" y="125"/>
                </a:cubicBezTo>
                <a:cubicBezTo>
                  <a:pt x="171" y="123"/>
                  <a:pt x="177" y="124"/>
                  <a:pt x="181" y="123"/>
                </a:cubicBezTo>
                <a:cubicBezTo>
                  <a:pt x="183" y="119"/>
                  <a:pt x="190" y="123"/>
                  <a:pt x="193" y="122"/>
                </a:cubicBezTo>
                <a:cubicBezTo>
                  <a:pt x="196" y="121"/>
                  <a:pt x="198" y="121"/>
                  <a:pt x="200" y="119"/>
                </a:cubicBezTo>
                <a:cubicBezTo>
                  <a:pt x="206" y="107"/>
                  <a:pt x="200" y="123"/>
                  <a:pt x="205" y="109"/>
                </a:cubicBezTo>
                <a:cubicBezTo>
                  <a:pt x="204" y="106"/>
                  <a:pt x="206" y="91"/>
                  <a:pt x="206" y="91"/>
                </a:cubicBezTo>
                <a:cubicBezTo>
                  <a:pt x="206" y="87"/>
                  <a:pt x="209" y="88"/>
                  <a:pt x="211" y="85"/>
                </a:cubicBezTo>
                <a:cubicBezTo>
                  <a:pt x="213" y="82"/>
                  <a:pt x="214" y="76"/>
                  <a:pt x="217" y="70"/>
                </a:cubicBezTo>
                <a:cubicBezTo>
                  <a:pt x="220" y="64"/>
                  <a:pt x="224" y="53"/>
                  <a:pt x="227" y="47"/>
                </a:cubicBezTo>
                <a:cubicBezTo>
                  <a:pt x="231" y="35"/>
                  <a:pt x="231" y="39"/>
                  <a:pt x="233" y="34"/>
                </a:cubicBezTo>
                <a:cubicBezTo>
                  <a:pt x="234" y="30"/>
                  <a:pt x="234" y="27"/>
                  <a:pt x="233" y="23"/>
                </a:cubicBezTo>
                <a:cubicBezTo>
                  <a:pt x="232" y="19"/>
                  <a:pt x="226" y="11"/>
                  <a:pt x="229" y="7"/>
                </a:cubicBezTo>
                <a:cubicBezTo>
                  <a:pt x="231" y="3"/>
                  <a:pt x="242" y="2"/>
                  <a:pt x="247" y="1"/>
                </a:cubicBezTo>
                <a:close/>
              </a:path>
            </a:pathLst>
          </a:custGeom>
          <a:solidFill>
            <a:srgbClr val="DDDDDD">
              <a:alpha val="100000"/>
            </a:srgbClr>
          </a:solidFill>
          <a:ln w="6350" cap="flat" cmpd="sng">
            <a:solidFill>
              <a:srgbClr val="80808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27" name="Freeform 22"/>
          <p:cNvSpPr>
            <a:spLocks noChangeAspect="1"/>
          </p:cNvSpPr>
          <p:nvPr/>
        </p:nvSpPr>
        <p:spPr>
          <a:xfrm>
            <a:off x="5857875" y="1560513"/>
            <a:ext cx="498475" cy="255587"/>
          </a:xfrm>
          <a:custGeom>
            <a:avLst/>
            <a:gdLst>
              <a:gd name="txL" fmla="*/ 0 w 576"/>
              <a:gd name="txT" fmla="*/ 0 h 406"/>
              <a:gd name="txR" fmla="*/ 576 w 576"/>
              <a:gd name="txB" fmla="*/ 406 h 406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576" h="406">
                <a:moveTo>
                  <a:pt x="82" y="146"/>
                </a:moveTo>
                <a:cubicBezTo>
                  <a:pt x="88" y="146"/>
                  <a:pt x="93" y="145"/>
                  <a:pt x="98" y="152"/>
                </a:cubicBezTo>
                <a:cubicBezTo>
                  <a:pt x="103" y="159"/>
                  <a:pt x="110" y="178"/>
                  <a:pt x="113" y="188"/>
                </a:cubicBezTo>
                <a:cubicBezTo>
                  <a:pt x="115" y="197"/>
                  <a:pt x="119" y="214"/>
                  <a:pt x="119" y="214"/>
                </a:cubicBezTo>
                <a:cubicBezTo>
                  <a:pt x="118" y="223"/>
                  <a:pt x="122" y="246"/>
                  <a:pt x="109" y="242"/>
                </a:cubicBezTo>
                <a:cubicBezTo>
                  <a:pt x="93" y="245"/>
                  <a:pt x="89" y="254"/>
                  <a:pt x="75" y="260"/>
                </a:cubicBezTo>
                <a:cubicBezTo>
                  <a:pt x="67" y="264"/>
                  <a:pt x="74" y="263"/>
                  <a:pt x="67" y="265"/>
                </a:cubicBezTo>
                <a:cubicBezTo>
                  <a:pt x="60" y="267"/>
                  <a:pt x="45" y="267"/>
                  <a:pt x="35" y="270"/>
                </a:cubicBezTo>
                <a:cubicBezTo>
                  <a:pt x="24" y="274"/>
                  <a:pt x="14" y="276"/>
                  <a:pt x="5" y="282"/>
                </a:cubicBezTo>
                <a:cubicBezTo>
                  <a:pt x="0" y="286"/>
                  <a:pt x="0" y="286"/>
                  <a:pt x="1" y="292"/>
                </a:cubicBezTo>
                <a:cubicBezTo>
                  <a:pt x="2" y="298"/>
                  <a:pt x="9" y="309"/>
                  <a:pt x="11" y="318"/>
                </a:cubicBezTo>
                <a:cubicBezTo>
                  <a:pt x="12" y="329"/>
                  <a:pt x="9" y="339"/>
                  <a:pt x="13" y="347"/>
                </a:cubicBezTo>
                <a:cubicBezTo>
                  <a:pt x="17" y="355"/>
                  <a:pt x="31" y="357"/>
                  <a:pt x="37" y="364"/>
                </a:cubicBezTo>
                <a:cubicBezTo>
                  <a:pt x="40" y="372"/>
                  <a:pt x="43" y="380"/>
                  <a:pt x="47" y="388"/>
                </a:cubicBezTo>
                <a:cubicBezTo>
                  <a:pt x="51" y="394"/>
                  <a:pt x="59" y="406"/>
                  <a:pt x="59" y="406"/>
                </a:cubicBezTo>
                <a:cubicBezTo>
                  <a:pt x="69" y="403"/>
                  <a:pt x="66" y="394"/>
                  <a:pt x="77" y="390"/>
                </a:cubicBezTo>
                <a:cubicBezTo>
                  <a:pt x="82" y="374"/>
                  <a:pt x="74" y="393"/>
                  <a:pt x="85" y="382"/>
                </a:cubicBezTo>
                <a:cubicBezTo>
                  <a:pt x="90" y="377"/>
                  <a:pt x="92" y="363"/>
                  <a:pt x="97" y="358"/>
                </a:cubicBezTo>
                <a:cubicBezTo>
                  <a:pt x="100" y="355"/>
                  <a:pt x="109" y="350"/>
                  <a:pt x="109" y="350"/>
                </a:cubicBezTo>
                <a:cubicBezTo>
                  <a:pt x="113" y="351"/>
                  <a:pt x="114" y="354"/>
                  <a:pt x="118" y="356"/>
                </a:cubicBezTo>
                <a:cubicBezTo>
                  <a:pt x="120" y="357"/>
                  <a:pt x="126" y="360"/>
                  <a:pt x="128" y="361"/>
                </a:cubicBezTo>
                <a:cubicBezTo>
                  <a:pt x="132" y="363"/>
                  <a:pt x="140" y="364"/>
                  <a:pt x="140" y="364"/>
                </a:cubicBezTo>
                <a:cubicBezTo>
                  <a:pt x="146" y="363"/>
                  <a:pt x="155" y="363"/>
                  <a:pt x="159" y="360"/>
                </a:cubicBezTo>
                <a:cubicBezTo>
                  <a:pt x="163" y="357"/>
                  <a:pt x="164" y="351"/>
                  <a:pt x="163" y="346"/>
                </a:cubicBezTo>
                <a:cubicBezTo>
                  <a:pt x="162" y="341"/>
                  <a:pt x="151" y="334"/>
                  <a:pt x="151" y="328"/>
                </a:cubicBezTo>
                <a:cubicBezTo>
                  <a:pt x="156" y="314"/>
                  <a:pt x="153" y="318"/>
                  <a:pt x="163" y="312"/>
                </a:cubicBezTo>
                <a:cubicBezTo>
                  <a:pt x="177" y="315"/>
                  <a:pt x="188" y="317"/>
                  <a:pt x="203" y="318"/>
                </a:cubicBezTo>
                <a:cubicBezTo>
                  <a:pt x="218" y="321"/>
                  <a:pt x="233" y="317"/>
                  <a:pt x="249" y="318"/>
                </a:cubicBezTo>
                <a:cubicBezTo>
                  <a:pt x="256" y="320"/>
                  <a:pt x="260" y="332"/>
                  <a:pt x="267" y="334"/>
                </a:cubicBezTo>
                <a:cubicBezTo>
                  <a:pt x="273" y="339"/>
                  <a:pt x="285" y="353"/>
                  <a:pt x="290" y="356"/>
                </a:cubicBezTo>
                <a:cubicBezTo>
                  <a:pt x="295" y="359"/>
                  <a:pt x="292" y="355"/>
                  <a:pt x="297" y="352"/>
                </a:cubicBezTo>
                <a:cubicBezTo>
                  <a:pt x="305" y="353"/>
                  <a:pt x="311" y="339"/>
                  <a:pt x="317" y="336"/>
                </a:cubicBezTo>
                <a:cubicBezTo>
                  <a:pt x="323" y="334"/>
                  <a:pt x="328" y="337"/>
                  <a:pt x="331" y="341"/>
                </a:cubicBezTo>
                <a:cubicBezTo>
                  <a:pt x="335" y="343"/>
                  <a:pt x="334" y="357"/>
                  <a:pt x="337" y="359"/>
                </a:cubicBezTo>
                <a:cubicBezTo>
                  <a:pt x="340" y="361"/>
                  <a:pt x="350" y="359"/>
                  <a:pt x="347" y="354"/>
                </a:cubicBezTo>
                <a:cubicBezTo>
                  <a:pt x="358" y="337"/>
                  <a:pt x="343" y="357"/>
                  <a:pt x="357" y="346"/>
                </a:cubicBezTo>
                <a:cubicBezTo>
                  <a:pt x="364" y="341"/>
                  <a:pt x="361" y="335"/>
                  <a:pt x="369" y="330"/>
                </a:cubicBezTo>
                <a:cubicBezTo>
                  <a:pt x="372" y="322"/>
                  <a:pt x="376" y="323"/>
                  <a:pt x="383" y="318"/>
                </a:cubicBezTo>
                <a:cubicBezTo>
                  <a:pt x="387" y="322"/>
                  <a:pt x="395" y="323"/>
                  <a:pt x="397" y="328"/>
                </a:cubicBezTo>
                <a:cubicBezTo>
                  <a:pt x="399" y="332"/>
                  <a:pt x="397" y="342"/>
                  <a:pt x="397" y="342"/>
                </a:cubicBezTo>
                <a:cubicBezTo>
                  <a:pt x="398" y="348"/>
                  <a:pt x="395" y="364"/>
                  <a:pt x="399" y="370"/>
                </a:cubicBezTo>
                <a:cubicBezTo>
                  <a:pt x="403" y="376"/>
                  <a:pt x="411" y="378"/>
                  <a:pt x="419" y="376"/>
                </a:cubicBezTo>
                <a:cubicBezTo>
                  <a:pt x="431" y="372"/>
                  <a:pt x="438" y="362"/>
                  <a:pt x="447" y="356"/>
                </a:cubicBezTo>
                <a:cubicBezTo>
                  <a:pt x="458" y="349"/>
                  <a:pt x="460" y="347"/>
                  <a:pt x="471" y="340"/>
                </a:cubicBezTo>
                <a:cubicBezTo>
                  <a:pt x="480" y="326"/>
                  <a:pt x="475" y="331"/>
                  <a:pt x="485" y="324"/>
                </a:cubicBezTo>
                <a:cubicBezTo>
                  <a:pt x="489" y="318"/>
                  <a:pt x="501" y="310"/>
                  <a:pt x="501" y="310"/>
                </a:cubicBezTo>
                <a:cubicBezTo>
                  <a:pt x="507" y="306"/>
                  <a:pt x="514" y="293"/>
                  <a:pt x="521" y="290"/>
                </a:cubicBezTo>
                <a:cubicBezTo>
                  <a:pt x="528" y="287"/>
                  <a:pt x="535" y="292"/>
                  <a:pt x="541" y="292"/>
                </a:cubicBezTo>
                <a:cubicBezTo>
                  <a:pt x="547" y="292"/>
                  <a:pt x="551" y="290"/>
                  <a:pt x="557" y="288"/>
                </a:cubicBezTo>
                <a:cubicBezTo>
                  <a:pt x="571" y="283"/>
                  <a:pt x="565" y="286"/>
                  <a:pt x="575" y="280"/>
                </a:cubicBezTo>
                <a:cubicBezTo>
                  <a:pt x="576" y="272"/>
                  <a:pt x="560" y="250"/>
                  <a:pt x="557" y="240"/>
                </a:cubicBezTo>
                <a:cubicBezTo>
                  <a:pt x="554" y="230"/>
                  <a:pt x="553" y="226"/>
                  <a:pt x="555" y="222"/>
                </a:cubicBezTo>
                <a:cubicBezTo>
                  <a:pt x="545" y="216"/>
                  <a:pt x="550" y="214"/>
                  <a:pt x="547" y="210"/>
                </a:cubicBezTo>
                <a:cubicBezTo>
                  <a:pt x="545" y="206"/>
                  <a:pt x="543" y="198"/>
                  <a:pt x="543" y="198"/>
                </a:cubicBezTo>
                <a:cubicBezTo>
                  <a:pt x="548" y="184"/>
                  <a:pt x="545" y="190"/>
                  <a:pt x="551" y="180"/>
                </a:cubicBezTo>
                <a:cubicBezTo>
                  <a:pt x="548" y="172"/>
                  <a:pt x="547" y="169"/>
                  <a:pt x="539" y="166"/>
                </a:cubicBezTo>
                <a:cubicBezTo>
                  <a:pt x="533" y="161"/>
                  <a:pt x="523" y="156"/>
                  <a:pt x="513" y="150"/>
                </a:cubicBezTo>
                <a:cubicBezTo>
                  <a:pt x="506" y="145"/>
                  <a:pt x="504" y="140"/>
                  <a:pt x="499" y="136"/>
                </a:cubicBezTo>
                <a:cubicBezTo>
                  <a:pt x="494" y="132"/>
                  <a:pt x="488" y="127"/>
                  <a:pt x="484" y="124"/>
                </a:cubicBezTo>
                <a:cubicBezTo>
                  <a:pt x="480" y="122"/>
                  <a:pt x="477" y="120"/>
                  <a:pt x="473" y="121"/>
                </a:cubicBezTo>
                <a:cubicBezTo>
                  <a:pt x="470" y="121"/>
                  <a:pt x="469" y="124"/>
                  <a:pt x="464" y="124"/>
                </a:cubicBezTo>
                <a:cubicBezTo>
                  <a:pt x="457" y="123"/>
                  <a:pt x="449" y="124"/>
                  <a:pt x="445" y="122"/>
                </a:cubicBezTo>
                <a:cubicBezTo>
                  <a:pt x="441" y="120"/>
                  <a:pt x="439" y="115"/>
                  <a:pt x="437" y="112"/>
                </a:cubicBezTo>
                <a:cubicBezTo>
                  <a:pt x="435" y="109"/>
                  <a:pt x="437" y="105"/>
                  <a:pt x="433" y="103"/>
                </a:cubicBezTo>
                <a:cubicBezTo>
                  <a:pt x="429" y="101"/>
                  <a:pt x="421" y="103"/>
                  <a:pt x="415" y="103"/>
                </a:cubicBezTo>
                <a:cubicBezTo>
                  <a:pt x="407" y="101"/>
                  <a:pt x="401" y="104"/>
                  <a:pt x="395" y="103"/>
                </a:cubicBezTo>
                <a:cubicBezTo>
                  <a:pt x="389" y="102"/>
                  <a:pt x="383" y="103"/>
                  <a:pt x="379" y="98"/>
                </a:cubicBezTo>
                <a:cubicBezTo>
                  <a:pt x="375" y="93"/>
                  <a:pt x="373" y="80"/>
                  <a:pt x="371" y="74"/>
                </a:cubicBezTo>
                <a:cubicBezTo>
                  <a:pt x="369" y="68"/>
                  <a:pt x="366" y="67"/>
                  <a:pt x="364" y="64"/>
                </a:cubicBezTo>
                <a:cubicBezTo>
                  <a:pt x="362" y="62"/>
                  <a:pt x="360" y="58"/>
                  <a:pt x="356" y="58"/>
                </a:cubicBezTo>
                <a:cubicBezTo>
                  <a:pt x="352" y="58"/>
                  <a:pt x="343" y="65"/>
                  <a:pt x="338" y="65"/>
                </a:cubicBezTo>
                <a:cubicBezTo>
                  <a:pt x="334" y="64"/>
                  <a:pt x="323" y="61"/>
                  <a:pt x="323" y="61"/>
                </a:cubicBezTo>
                <a:cubicBezTo>
                  <a:pt x="319" y="60"/>
                  <a:pt x="316" y="56"/>
                  <a:pt x="311" y="56"/>
                </a:cubicBezTo>
                <a:cubicBezTo>
                  <a:pt x="306" y="56"/>
                  <a:pt x="299" y="61"/>
                  <a:pt x="292" y="62"/>
                </a:cubicBezTo>
                <a:cubicBezTo>
                  <a:pt x="282" y="63"/>
                  <a:pt x="272" y="65"/>
                  <a:pt x="266" y="65"/>
                </a:cubicBezTo>
                <a:cubicBezTo>
                  <a:pt x="260" y="65"/>
                  <a:pt x="259" y="63"/>
                  <a:pt x="254" y="61"/>
                </a:cubicBezTo>
                <a:cubicBezTo>
                  <a:pt x="247" y="59"/>
                  <a:pt x="242" y="54"/>
                  <a:pt x="235" y="52"/>
                </a:cubicBezTo>
                <a:cubicBezTo>
                  <a:pt x="232" y="44"/>
                  <a:pt x="221" y="45"/>
                  <a:pt x="214" y="40"/>
                </a:cubicBezTo>
                <a:cubicBezTo>
                  <a:pt x="208" y="35"/>
                  <a:pt x="202" y="27"/>
                  <a:pt x="197" y="22"/>
                </a:cubicBezTo>
                <a:cubicBezTo>
                  <a:pt x="192" y="17"/>
                  <a:pt x="190" y="14"/>
                  <a:pt x="185" y="11"/>
                </a:cubicBezTo>
                <a:cubicBezTo>
                  <a:pt x="178" y="5"/>
                  <a:pt x="172" y="7"/>
                  <a:pt x="165" y="2"/>
                </a:cubicBezTo>
                <a:cubicBezTo>
                  <a:pt x="152" y="5"/>
                  <a:pt x="160" y="2"/>
                  <a:pt x="153" y="12"/>
                </a:cubicBezTo>
                <a:cubicBezTo>
                  <a:pt x="146" y="13"/>
                  <a:pt x="136" y="3"/>
                  <a:pt x="128" y="2"/>
                </a:cubicBezTo>
                <a:cubicBezTo>
                  <a:pt x="120" y="0"/>
                  <a:pt x="113" y="2"/>
                  <a:pt x="107" y="2"/>
                </a:cubicBezTo>
                <a:cubicBezTo>
                  <a:pt x="101" y="2"/>
                  <a:pt x="96" y="4"/>
                  <a:pt x="91" y="4"/>
                </a:cubicBezTo>
                <a:cubicBezTo>
                  <a:pt x="86" y="4"/>
                  <a:pt x="83" y="1"/>
                  <a:pt x="79" y="1"/>
                </a:cubicBezTo>
                <a:cubicBezTo>
                  <a:pt x="75" y="1"/>
                  <a:pt x="66" y="1"/>
                  <a:pt x="65" y="5"/>
                </a:cubicBezTo>
                <a:cubicBezTo>
                  <a:pt x="55" y="8"/>
                  <a:pt x="64" y="23"/>
                  <a:pt x="74" y="26"/>
                </a:cubicBezTo>
                <a:cubicBezTo>
                  <a:pt x="78" y="31"/>
                  <a:pt x="82" y="33"/>
                  <a:pt x="88" y="35"/>
                </a:cubicBezTo>
                <a:cubicBezTo>
                  <a:pt x="94" y="37"/>
                  <a:pt x="106" y="38"/>
                  <a:pt x="110" y="40"/>
                </a:cubicBezTo>
                <a:cubicBezTo>
                  <a:pt x="114" y="42"/>
                  <a:pt x="115" y="44"/>
                  <a:pt x="113" y="48"/>
                </a:cubicBezTo>
                <a:cubicBezTo>
                  <a:pt x="121" y="59"/>
                  <a:pt x="109" y="56"/>
                  <a:pt x="100" y="62"/>
                </a:cubicBezTo>
                <a:cubicBezTo>
                  <a:pt x="95" y="66"/>
                  <a:pt x="81" y="72"/>
                  <a:pt x="81" y="72"/>
                </a:cubicBezTo>
                <a:cubicBezTo>
                  <a:pt x="78" y="81"/>
                  <a:pt x="79" y="76"/>
                  <a:pt x="76" y="85"/>
                </a:cubicBezTo>
                <a:cubicBezTo>
                  <a:pt x="74" y="90"/>
                  <a:pt x="76" y="98"/>
                  <a:pt x="76" y="104"/>
                </a:cubicBezTo>
                <a:cubicBezTo>
                  <a:pt x="76" y="110"/>
                  <a:pt x="78" y="115"/>
                  <a:pt x="79" y="122"/>
                </a:cubicBezTo>
                <a:cubicBezTo>
                  <a:pt x="80" y="129"/>
                  <a:pt x="79" y="141"/>
                  <a:pt x="82" y="146"/>
                </a:cubicBezTo>
                <a:close/>
              </a:path>
            </a:pathLst>
          </a:custGeom>
          <a:solidFill>
            <a:srgbClr val="C8C8C8">
              <a:alpha val="100000"/>
            </a:srgbClr>
          </a:solidFill>
          <a:ln w="6350" cap="flat" cmpd="sng">
            <a:solidFill>
              <a:srgbClr val="80808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28" name="Freeform 23"/>
          <p:cNvSpPr>
            <a:spLocks noChangeAspect="1"/>
          </p:cNvSpPr>
          <p:nvPr/>
        </p:nvSpPr>
        <p:spPr>
          <a:xfrm>
            <a:off x="5948363" y="1354138"/>
            <a:ext cx="388937" cy="287337"/>
          </a:xfrm>
          <a:custGeom>
            <a:avLst/>
            <a:gdLst>
              <a:gd name="txL" fmla="*/ 0 w 448"/>
              <a:gd name="txT" fmla="*/ 0 h 459"/>
              <a:gd name="txR" fmla="*/ 448 w 448"/>
              <a:gd name="txB" fmla="*/ 459 h 459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txL" t="txT" r="txR" b="txB"/>
            <a:pathLst>
              <a:path w="448" h="459">
                <a:moveTo>
                  <a:pt x="0" y="191"/>
                </a:moveTo>
                <a:cubicBezTo>
                  <a:pt x="1" y="183"/>
                  <a:pt x="7" y="197"/>
                  <a:pt x="19" y="194"/>
                </a:cubicBezTo>
                <a:cubicBezTo>
                  <a:pt x="31" y="191"/>
                  <a:pt x="57" y="180"/>
                  <a:pt x="70" y="174"/>
                </a:cubicBezTo>
                <a:cubicBezTo>
                  <a:pt x="83" y="167"/>
                  <a:pt x="91" y="165"/>
                  <a:pt x="96" y="159"/>
                </a:cubicBezTo>
                <a:cubicBezTo>
                  <a:pt x="103" y="154"/>
                  <a:pt x="109" y="146"/>
                  <a:pt x="115" y="141"/>
                </a:cubicBezTo>
                <a:cubicBezTo>
                  <a:pt x="121" y="137"/>
                  <a:pt x="132" y="131"/>
                  <a:pt x="132" y="131"/>
                </a:cubicBezTo>
                <a:cubicBezTo>
                  <a:pt x="138" y="125"/>
                  <a:pt x="139" y="123"/>
                  <a:pt x="147" y="120"/>
                </a:cubicBezTo>
                <a:cubicBezTo>
                  <a:pt x="162" y="116"/>
                  <a:pt x="152" y="117"/>
                  <a:pt x="157" y="116"/>
                </a:cubicBezTo>
                <a:cubicBezTo>
                  <a:pt x="162" y="115"/>
                  <a:pt x="173" y="115"/>
                  <a:pt x="177" y="114"/>
                </a:cubicBezTo>
                <a:cubicBezTo>
                  <a:pt x="179" y="113"/>
                  <a:pt x="182" y="109"/>
                  <a:pt x="184" y="108"/>
                </a:cubicBezTo>
                <a:cubicBezTo>
                  <a:pt x="193" y="108"/>
                  <a:pt x="191" y="108"/>
                  <a:pt x="193" y="107"/>
                </a:cubicBezTo>
                <a:cubicBezTo>
                  <a:pt x="197" y="105"/>
                  <a:pt x="205" y="95"/>
                  <a:pt x="205" y="95"/>
                </a:cubicBezTo>
                <a:cubicBezTo>
                  <a:pt x="208" y="91"/>
                  <a:pt x="215" y="97"/>
                  <a:pt x="217" y="93"/>
                </a:cubicBezTo>
                <a:cubicBezTo>
                  <a:pt x="220" y="89"/>
                  <a:pt x="224" y="76"/>
                  <a:pt x="226" y="69"/>
                </a:cubicBezTo>
                <a:cubicBezTo>
                  <a:pt x="226" y="61"/>
                  <a:pt x="228" y="54"/>
                  <a:pt x="228" y="48"/>
                </a:cubicBezTo>
                <a:cubicBezTo>
                  <a:pt x="228" y="42"/>
                  <a:pt x="229" y="41"/>
                  <a:pt x="229" y="35"/>
                </a:cubicBezTo>
                <a:cubicBezTo>
                  <a:pt x="229" y="29"/>
                  <a:pt x="224" y="16"/>
                  <a:pt x="225" y="11"/>
                </a:cubicBezTo>
                <a:cubicBezTo>
                  <a:pt x="227" y="5"/>
                  <a:pt x="238" y="2"/>
                  <a:pt x="238" y="2"/>
                </a:cubicBezTo>
                <a:cubicBezTo>
                  <a:pt x="247" y="8"/>
                  <a:pt x="258" y="4"/>
                  <a:pt x="268" y="6"/>
                </a:cubicBezTo>
                <a:cubicBezTo>
                  <a:pt x="277" y="7"/>
                  <a:pt x="287" y="8"/>
                  <a:pt x="294" y="8"/>
                </a:cubicBezTo>
                <a:cubicBezTo>
                  <a:pt x="301" y="8"/>
                  <a:pt x="302" y="7"/>
                  <a:pt x="308" y="6"/>
                </a:cubicBezTo>
                <a:cubicBezTo>
                  <a:pt x="316" y="5"/>
                  <a:pt x="332" y="0"/>
                  <a:pt x="332" y="0"/>
                </a:cubicBezTo>
                <a:cubicBezTo>
                  <a:pt x="343" y="3"/>
                  <a:pt x="345" y="5"/>
                  <a:pt x="342" y="16"/>
                </a:cubicBezTo>
                <a:cubicBezTo>
                  <a:pt x="343" y="19"/>
                  <a:pt x="341" y="23"/>
                  <a:pt x="344" y="24"/>
                </a:cubicBezTo>
                <a:cubicBezTo>
                  <a:pt x="348" y="25"/>
                  <a:pt x="356" y="20"/>
                  <a:pt x="356" y="20"/>
                </a:cubicBezTo>
                <a:cubicBezTo>
                  <a:pt x="362" y="11"/>
                  <a:pt x="371" y="7"/>
                  <a:pt x="380" y="4"/>
                </a:cubicBezTo>
                <a:cubicBezTo>
                  <a:pt x="376" y="8"/>
                  <a:pt x="377" y="20"/>
                  <a:pt x="374" y="24"/>
                </a:cubicBezTo>
                <a:cubicBezTo>
                  <a:pt x="368" y="32"/>
                  <a:pt x="361" y="36"/>
                  <a:pt x="352" y="42"/>
                </a:cubicBezTo>
                <a:cubicBezTo>
                  <a:pt x="343" y="55"/>
                  <a:pt x="335" y="73"/>
                  <a:pt x="322" y="82"/>
                </a:cubicBezTo>
                <a:cubicBezTo>
                  <a:pt x="317" y="97"/>
                  <a:pt x="319" y="90"/>
                  <a:pt x="316" y="102"/>
                </a:cubicBezTo>
                <a:cubicBezTo>
                  <a:pt x="317" y="106"/>
                  <a:pt x="319" y="110"/>
                  <a:pt x="320" y="114"/>
                </a:cubicBezTo>
                <a:cubicBezTo>
                  <a:pt x="322" y="119"/>
                  <a:pt x="336" y="118"/>
                  <a:pt x="336" y="118"/>
                </a:cubicBezTo>
                <a:cubicBezTo>
                  <a:pt x="342" y="121"/>
                  <a:pt x="344" y="133"/>
                  <a:pt x="350" y="138"/>
                </a:cubicBezTo>
                <a:cubicBezTo>
                  <a:pt x="356" y="143"/>
                  <a:pt x="364" y="147"/>
                  <a:pt x="372" y="148"/>
                </a:cubicBezTo>
                <a:cubicBezTo>
                  <a:pt x="391" y="143"/>
                  <a:pt x="383" y="145"/>
                  <a:pt x="398" y="142"/>
                </a:cubicBezTo>
                <a:cubicBezTo>
                  <a:pt x="411" y="145"/>
                  <a:pt x="408" y="153"/>
                  <a:pt x="418" y="160"/>
                </a:cubicBezTo>
                <a:cubicBezTo>
                  <a:pt x="423" y="164"/>
                  <a:pt x="424" y="165"/>
                  <a:pt x="427" y="167"/>
                </a:cubicBezTo>
                <a:cubicBezTo>
                  <a:pt x="430" y="169"/>
                  <a:pt x="432" y="172"/>
                  <a:pt x="434" y="174"/>
                </a:cubicBezTo>
                <a:cubicBezTo>
                  <a:pt x="436" y="175"/>
                  <a:pt x="440" y="178"/>
                  <a:pt x="440" y="178"/>
                </a:cubicBezTo>
                <a:cubicBezTo>
                  <a:pt x="444" y="183"/>
                  <a:pt x="448" y="196"/>
                  <a:pt x="448" y="196"/>
                </a:cubicBezTo>
                <a:cubicBezTo>
                  <a:pt x="447" y="200"/>
                  <a:pt x="446" y="205"/>
                  <a:pt x="442" y="208"/>
                </a:cubicBezTo>
                <a:cubicBezTo>
                  <a:pt x="438" y="211"/>
                  <a:pt x="430" y="216"/>
                  <a:pt x="430" y="216"/>
                </a:cubicBezTo>
                <a:cubicBezTo>
                  <a:pt x="425" y="223"/>
                  <a:pt x="421" y="223"/>
                  <a:pt x="414" y="228"/>
                </a:cubicBezTo>
                <a:cubicBezTo>
                  <a:pt x="408" y="219"/>
                  <a:pt x="406" y="205"/>
                  <a:pt x="396" y="202"/>
                </a:cubicBezTo>
                <a:cubicBezTo>
                  <a:pt x="391" y="199"/>
                  <a:pt x="383" y="197"/>
                  <a:pt x="380" y="200"/>
                </a:cubicBezTo>
                <a:cubicBezTo>
                  <a:pt x="377" y="203"/>
                  <a:pt x="378" y="215"/>
                  <a:pt x="378" y="220"/>
                </a:cubicBezTo>
                <a:cubicBezTo>
                  <a:pt x="378" y="225"/>
                  <a:pt x="381" y="228"/>
                  <a:pt x="382" y="232"/>
                </a:cubicBezTo>
                <a:cubicBezTo>
                  <a:pt x="383" y="236"/>
                  <a:pt x="384" y="242"/>
                  <a:pt x="382" y="246"/>
                </a:cubicBezTo>
                <a:cubicBezTo>
                  <a:pt x="380" y="250"/>
                  <a:pt x="373" y="254"/>
                  <a:pt x="370" y="258"/>
                </a:cubicBezTo>
                <a:cubicBezTo>
                  <a:pt x="368" y="261"/>
                  <a:pt x="365" y="263"/>
                  <a:pt x="364" y="268"/>
                </a:cubicBezTo>
                <a:cubicBezTo>
                  <a:pt x="363" y="273"/>
                  <a:pt x="367" y="282"/>
                  <a:pt x="364" y="288"/>
                </a:cubicBezTo>
                <a:cubicBezTo>
                  <a:pt x="361" y="294"/>
                  <a:pt x="351" y="300"/>
                  <a:pt x="348" y="304"/>
                </a:cubicBezTo>
                <a:cubicBezTo>
                  <a:pt x="344" y="313"/>
                  <a:pt x="342" y="311"/>
                  <a:pt x="343" y="315"/>
                </a:cubicBezTo>
                <a:cubicBezTo>
                  <a:pt x="343" y="318"/>
                  <a:pt x="347" y="322"/>
                  <a:pt x="348" y="324"/>
                </a:cubicBezTo>
                <a:cubicBezTo>
                  <a:pt x="349" y="326"/>
                  <a:pt x="350" y="326"/>
                  <a:pt x="352" y="328"/>
                </a:cubicBezTo>
                <a:cubicBezTo>
                  <a:pt x="354" y="330"/>
                  <a:pt x="355" y="333"/>
                  <a:pt x="360" y="338"/>
                </a:cubicBezTo>
                <a:cubicBezTo>
                  <a:pt x="366" y="347"/>
                  <a:pt x="370" y="355"/>
                  <a:pt x="380" y="358"/>
                </a:cubicBezTo>
                <a:cubicBezTo>
                  <a:pt x="381" y="360"/>
                  <a:pt x="390" y="363"/>
                  <a:pt x="392" y="364"/>
                </a:cubicBezTo>
                <a:cubicBezTo>
                  <a:pt x="395" y="363"/>
                  <a:pt x="400" y="351"/>
                  <a:pt x="404" y="348"/>
                </a:cubicBezTo>
                <a:cubicBezTo>
                  <a:pt x="408" y="345"/>
                  <a:pt x="412" y="340"/>
                  <a:pt x="414" y="344"/>
                </a:cubicBezTo>
                <a:cubicBezTo>
                  <a:pt x="420" y="354"/>
                  <a:pt x="413" y="356"/>
                  <a:pt x="418" y="370"/>
                </a:cubicBezTo>
                <a:cubicBezTo>
                  <a:pt x="419" y="372"/>
                  <a:pt x="420" y="376"/>
                  <a:pt x="420" y="376"/>
                </a:cubicBezTo>
                <a:cubicBezTo>
                  <a:pt x="420" y="381"/>
                  <a:pt x="423" y="395"/>
                  <a:pt x="422" y="402"/>
                </a:cubicBezTo>
                <a:cubicBezTo>
                  <a:pt x="422" y="409"/>
                  <a:pt x="422" y="413"/>
                  <a:pt x="418" y="418"/>
                </a:cubicBezTo>
                <a:cubicBezTo>
                  <a:pt x="413" y="423"/>
                  <a:pt x="396" y="430"/>
                  <a:pt x="396" y="430"/>
                </a:cubicBezTo>
                <a:cubicBezTo>
                  <a:pt x="394" y="440"/>
                  <a:pt x="385" y="444"/>
                  <a:pt x="380" y="452"/>
                </a:cubicBezTo>
                <a:cubicBezTo>
                  <a:pt x="375" y="456"/>
                  <a:pt x="373" y="449"/>
                  <a:pt x="368" y="450"/>
                </a:cubicBezTo>
                <a:cubicBezTo>
                  <a:pt x="363" y="451"/>
                  <a:pt x="353" y="459"/>
                  <a:pt x="348" y="458"/>
                </a:cubicBezTo>
                <a:cubicBezTo>
                  <a:pt x="341" y="456"/>
                  <a:pt x="336" y="446"/>
                  <a:pt x="336" y="446"/>
                </a:cubicBezTo>
                <a:cubicBezTo>
                  <a:pt x="331" y="443"/>
                  <a:pt x="330" y="434"/>
                  <a:pt x="324" y="432"/>
                </a:cubicBezTo>
                <a:cubicBezTo>
                  <a:pt x="318" y="430"/>
                  <a:pt x="308" y="436"/>
                  <a:pt x="302" y="436"/>
                </a:cubicBezTo>
                <a:cubicBezTo>
                  <a:pt x="296" y="436"/>
                  <a:pt x="292" y="435"/>
                  <a:pt x="288" y="434"/>
                </a:cubicBezTo>
                <a:cubicBezTo>
                  <a:pt x="284" y="432"/>
                  <a:pt x="279" y="431"/>
                  <a:pt x="276" y="428"/>
                </a:cubicBezTo>
                <a:cubicBezTo>
                  <a:pt x="264" y="416"/>
                  <a:pt x="265" y="398"/>
                  <a:pt x="250" y="388"/>
                </a:cubicBezTo>
                <a:cubicBezTo>
                  <a:pt x="243" y="390"/>
                  <a:pt x="239" y="394"/>
                  <a:pt x="232" y="396"/>
                </a:cubicBezTo>
                <a:cubicBezTo>
                  <a:pt x="223" y="393"/>
                  <a:pt x="217" y="389"/>
                  <a:pt x="208" y="386"/>
                </a:cubicBezTo>
                <a:cubicBezTo>
                  <a:pt x="200" y="389"/>
                  <a:pt x="192" y="390"/>
                  <a:pt x="184" y="392"/>
                </a:cubicBezTo>
                <a:cubicBezTo>
                  <a:pt x="177" y="393"/>
                  <a:pt x="178" y="397"/>
                  <a:pt x="170" y="396"/>
                </a:cubicBezTo>
                <a:cubicBezTo>
                  <a:pt x="165" y="396"/>
                  <a:pt x="160" y="397"/>
                  <a:pt x="154" y="395"/>
                </a:cubicBezTo>
                <a:cubicBezTo>
                  <a:pt x="148" y="393"/>
                  <a:pt x="141" y="389"/>
                  <a:pt x="136" y="386"/>
                </a:cubicBezTo>
                <a:cubicBezTo>
                  <a:pt x="131" y="382"/>
                  <a:pt x="121" y="377"/>
                  <a:pt x="121" y="377"/>
                </a:cubicBezTo>
                <a:cubicBezTo>
                  <a:pt x="109" y="372"/>
                  <a:pt x="105" y="367"/>
                  <a:pt x="98" y="362"/>
                </a:cubicBezTo>
                <a:cubicBezTo>
                  <a:pt x="93" y="355"/>
                  <a:pt x="88" y="349"/>
                  <a:pt x="80" y="346"/>
                </a:cubicBezTo>
                <a:cubicBezTo>
                  <a:pt x="77" y="342"/>
                  <a:pt x="62" y="333"/>
                  <a:pt x="58" y="330"/>
                </a:cubicBezTo>
                <a:cubicBezTo>
                  <a:pt x="54" y="323"/>
                  <a:pt x="60" y="312"/>
                  <a:pt x="60" y="306"/>
                </a:cubicBezTo>
                <a:cubicBezTo>
                  <a:pt x="60" y="300"/>
                  <a:pt x="58" y="296"/>
                  <a:pt x="56" y="292"/>
                </a:cubicBezTo>
                <a:cubicBezTo>
                  <a:pt x="54" y="288"/>
                  <a:pt x="52" y="284"/>
                  <a:pt x="49" y="281"/>
                </a:cubicBezTo>
                <a:cubicBezTo>
                  <a:pt x="47" y="277"/>
                  <a:pt x="42" y="276"/>
                  <a:pt x="40" y="272"/>
                </a:cubicBezTo>
                <a:cubicBezTo>
                  <a:pt x="38" y="268"/>
                  <a:pt x="38" y="262"/>
                  <a:pt x="36" y="258"/>
                </a:cubicBezTo>
                <a:cubicBezTo>
                  <a:pt x="34" y="253"/>
                  <a:pt x="30" y="246"/>
                  <a:pt x="30" y="246"/>
                </a:cubicBezTo>
                <a:cubicBezTo>
                  <a:pt x="28" y="242"/>
                  <a:pt x="26" y="240"/>
                  <a:pt x="24" y="237"/>
                </a:cubicBezTo>
                <a:cubicBezTo>
                  <a:pt x="22" y="234"/>
                  <a:pt x="21" y="235"/>
                  <a:pt x="18" y="230"/>
                </a:cubicBezTo>
                <a:cubicBezTo>
                  <a:pt x="13" y="223"/>
                  <a:pt x="9" y="214"/>
                  <a:pt x="7" y="207"/>
                </a:cubicBezTo>
                <a:cubicBezTo>
                  <a:pt x="4" y="201"/>
                  <a:pt x="0" y="195"/>
                  <a:pt x="0" y="191"/>
                </a:cubicBezTo>
                <a:close/>
              </a:path>
            </a:pathLst>
          </a:custGeom>
          <a:solidFill>
            <a:srgbClr val="DDDDDD">
              <a:alpha val="100000"/>
            </a:srgbClr>
          </a:solidFill>
          <a:ln w="6350" cap="flat" cmpd="sng">
            <a:solidFill>
              <a:srgbClr val="80808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29" name="Freeform 24"/>
          <p:cNvSpPr>
            <a:spLocks noChangeAspect="1"/>
          </p:cNvSpPr>
          <p:nvPr/>
        </p:nvSpPr>
        <p:spPr>
          <a:xfrm>
            <a:off x="6197600" y="1714500"/>
            <a:ext cx="315913" cy="365125"/>
          </a:xfrm>
          <a:custGeom>
            <a:avLst/>
            <a:gdLst>
              <a:gd name="txL" fmla="*/ 0 w 362"/>
              <a:gd name="txT" fmla="*/ 0 h 583"/>
              <a:gd name="txR" fmla="*/ 362 w 362"/>
              <a:gd name="txB" fmla="*/ 583 h 583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362" h="583">
                <a:moveTo>
                  <a:pt x="36" y="130"/>
                </a:moveTo>
                <a:cubicBezTo>
                  <a:pt x="42" y="122"/>
                  <a:pt x="43" y="121"/>
                  <a:pt x="49" y="116"/>
                </a:cubicBezTo>
                <a:cubicBezTo>
                  <a:pt x="54" y="112"/>
                  <a:pt x="56" y="108"/>
                  <a:pt x="62" y="106"/>
                </a:cubicBezTo>
                <a:cubicBezTo>
                  <a:pt x="66" y="100"/>
                  <a:pt x="84" y="94"/>
                  <a:pt x="84" y="94"/>
                </a:cubicBezTo>
                <a:cubicBezTo>
                  <a:pt x="86" y="87"/>
                  <a:pt x="99" y="75"/>
                  <a:pt x="106" y="71"/>
                </a:cubicBezTo>
                <a:cubicBezTo>
                  <a:pt x="112" y="63"/>
                  <a:pt x="111" y="53"/>
                  <a:pt x="120" y="50"/>
                </a:cubicBezTo>
                <a:cubicBezTo>
                  <a:pt x="127" y="47"/>
                  <a:pt x="126" y="48"/>
                  <a:pt x="135" y="47"/>
                </a:cubicBezTo>
                <a:cubicBezTo>
                  <a:pt x="140" y="47"/>
                  <a:pt x="144" y="50"/>
                  <a:pt x="150" y="49"/>
                </a:cubicBezTo>
                <a:cubicBezTo>
                  <a:pt x="156" y="48"/>
                  <a:pt x="167" y="44"/>
                  <a:pt x="172" y="42"/>
                </a:cubicBezTo>
                <a:cubicBezTo>
                  <a:pt x="181" y="39"/>
                  <a:pt x="180" y="41"/>
                  <a:pt x="183" y="37"/>
                </a:cubicBezTo>
                <a:cubicBezTo>
                  <a:pt x="184" y="33"/>
                  <a:pt x="174" y="24"/>
                  <a:pt x="175" y="20"/>
                </a:cubicBezTo>
                <a:cubicBezTo>
                  <a:pt x="176" y="16"/>
                  <a:pt x="185" y="18"/>
                  <a:pt x="189" y="16"/>
                </a:cubicBezTo>
                <a:cubicBezTo>
                  <a:pt x="193" y="15"/>
                  <a:pt x="202" y="5"/>
                  <a:pt x="202" y="5"/>
                </a:cubicBezTo>
                <a:cubicBezTo>
                  <a:pt x="205" y="5"/>
                  <a:pt x="217" y="0"/>
                  <a:pt x="219" y="5"/>
                </a:cubicBezTo>
                <a:cubicBezTo>
                  <a:pt x="223" y="7"/>
                  <a:pt x="226" y="11"/>
                  <a:pt x="225" y="16"/>
                </a:cubicBezTo>
                <a:cubicBezTo>
                  <a:pt x="224" y="21"/>
                  <a:pt x="218" y="32"/>
                  <a:pt x="216" y="37"/>
                </a:cubicBezTo>
                <a:cubicBezTo>
                  <a:pt x="214" y="42"/>
                  <a:pt x="213" y="47"/>
                  <a:pt x="214" y="49"/>
                </a:cubicBezTo>
                <a:cubicBezTo>
                  <a:pt x="220" y="50"/>
                  <a:pt x="217" y="52"/>
                  <a:pt x="225" y="47"/>
                </a:cubicBezTo>
                <a:cubicBezTo>
                  <a:pt x="228" y="42"/>
                  <a:pt x="230" y="43"/>
                  <a:pt x="235" y="41"/>
                </a:cubicBezTo>
                <a:cubicBezTo>
                  <a:pt x="238" y="37"/>
                  <a:pt x="238" y="34"/>
                  <a:pt x="241" y="31"/>
                </a:cubicBezTo>
                <a:cubicBezTo>
                  <a:pt x="244" y="28"/>
                  <a:pt x="249" y="22"/>
                  <a:pt x="252" y="20"/>
                </a:cubicBezTo>
                <a:cubicBezTo>
                  <a:pt x="255" y="18"/>
                  <a:pt x="257" y="19"/>
                  <a:pt x="259" y="20"/>
                </a:cubicBezTo>
                <a:cubicBezTo>
                  <a:pt x="261" y="21"/>
                  <a:pt x="261" y="26"/>
                  <a:pt x="265" y="29"/>
                </a:cubicBezTo>
                <a:cubicBezTo>
                  <a:pt x="268" y="34"/>
                  <a:pt x="282" y="37"/>
                  <a:pt x="282" y="37"/>
                </a:cubicBezTo>
                <a:cubicBezTo>
                  <a:pt x="287" y="40"/>
                  <a:pt x="292" y="36"/>
                  <a:pt x="298" y="37"/>
                </a:cubicBezTo>
                <a:cubicBezTo>
                  <a:pt x="304" y="38"/>
                  <a:pt x="311" y="38"/>
                  <a:pt x="316" y="41"/>
                </a:cubicBezTo>
                <a:cubicBezTo>
                  <a:pt x="320" y="42"/>
                  <a:pt x="328" y="49"/>
                  <a:pt x="330" y="53"/>
                </a:cubicBezTo>
                <a:cubicBezTo>
                  <a:pt x="332" y="57"/>
                  <a:pt x="327" y="60"/>
                  <a:pt x="325" y="64"/>
                </a:cubicBezTo>
                <a:cubicBezTo>
                  <a:pt x="323" y="68"/>
                  <a:pt x="320" y="72"/>
                  <a:pt x="320" y="76"/>
                </a:cubicBezTo>
                <a:cubicBezTo>
                  <a:pt x="321" y="82"/>
                  <a:pt x="323" y="86"/>
                  <a:pt x="325" y="91"/>
                </a:cubicBezTo>
                <a:cubicBezTo>
                  <a:pt x="327" y="96"/>
                  <a:pt x="328" y="101"/>
                  <a:pt x="332" y="108"/>
                </a:cubicBezTo>
                <a:cubicBezTo>
                  <a:pt x="336" y="115"/>
                  <a:pt x="346" y="126"/>
                  <a:pt x="351" y="134"/>
                </a:cubicBezTo>
                <a:cubicBezTo>
                  <a:pt x="353" y="140"/>
                  <a:pt x="359" y="149"/>
                  <a:pt x="361" y="155"/>
                </a:cubicBezTo>
                <a:cubicBezTo>
                  <a:pt x="362" y="159"/>
                  <a:pt x="360" y="170"/>
                  <a:pt x="360" y="170"/>
                </a:cubicBezTo>
                <a:cubicBezTo>
                  <a:pt x="358" y="176"/>
                  <a:pt x="348" y="191"/>
                  <a:pt x="344" y="194"/>
                </a:cubicBezTo>
                <a:cubicBezTo>
                  <a:pt x="340" y="197"/>
                  <a:pt x="332" y="202"/>
                  <a:pt x="332" y="202"/>
                </a:cubicBezTo>
                <a:cubicBezTo>
                  <a:pt x="328" y="205"/>
                  <a:pt x="325" y="217"/>
                  <a:pt x="318" y="220"/>
                </a:cubicBezTo>
                <a:cubicBezTo>
                  <a:pt x="311" y="222"/>
                  <a:pt x="298" y="212"/>
                  <a:pt x="292" y="214"/>
                </a:cubicBezTo>
                <a:cubicBezTo>
                  <a:pt x="285" y="216"/>
                  <a:pt x="284" y="227"/>
                  <a:pt x="280" y="234"/>
                </a:cubicBezTo>
                <a:cubicBezTo>
                  <a:pt x="277" y="241"/>
                  <a:pt x="275" y="246"/>
                  <a:pt x="274" y="254"/>
                </a:cubicBezTo>
                <a:cubicBezTo>
                  <a:pt x="269" y="264"/>
                  <a:pt x="274" y="273"/>
                  <a:pt x="272" y="280"/>
                </a:cubicBezTo>
                <a:cubicBezTo>
                  <a:pt x="270" y="287"/>
                  <a:pt x="265" y="291"/>
                  <a:pt x="260" y="298"/>
                </a:cubicBezTo>
                <a:cubicBezTo>
                  <a:pt x="255" y="306"/>
                  <a:pt x="247" y="315"/>
                  <a:pt x="244" y="322"/>
                </a:cubicBezTo>
                <a:cubicBezTo>
                  <a:pt x="241" y="329"/>
                  <a:pt x="241" y="335"/>
                  <a:pt x="240" y="340"/>
                </a:cubicBezTo>
                <a:cubicBezTo>
                  <a:pt x="236" y="349"/>
                  <a:pt x="239" y="349"/>
                  <a:pt x="240" y="354"/>
                </a:cubicBezTo>
                <a:cubicBezTo>
                  <a:pt x="240" y="358"/>
                  <a:pt x="241" y="361"/>
                  <a:pt x="241" y="364"/>
                </a:cubicBezTo>
                <a:cubicBezTo>
                  <a:pt x="242" y="366"/>
                  <a:pt x="243" y="371"/>
                  <a:pt x="243" y="371"/>
                </a:cubicBezTo>
                <a:cubicBezTo>
                  <a:pt x="243" y="374"/>
                  <a:pt x="243" y="375"/>
                  <a:pt x="240" y="383"/>
                </a:cubicBezTo>
                <a:cubicBezTo>
                  <a:pt x="237" y="391"/>
                  <a:pt x="228" y="410"/>
                  <a:pt x="224" y="420"/>
                </a:cubicBezTo>
                <a:cubicBezTo>
                  <a:pt x="220" y="430"/>
                  <a:pt x="217" y="434"/>
                  <a:pt x="214" y="444"/>
                </a:cubicBezTo>
                <a:cubicBezTo>
                  <a:pt x="211" y="456"/>
                  <a:pt x="210" y="468"/>
                  <a:pt x="206" y="480"/>
                </a:cubicBezTo>
                <a:cubicBezTo>
                  <a:pt x="204" y="497"/>
                  <a:pt x="202" y="513"/>
                  <a:pt x="200" y="530"/>
                </a:cubicBezTo>
                <a:cubicBezTo>
                  <a:pt x="201" y="537"/>
                  <a:pt x="201" y="543"/>
                  <a:pt x="202" y="550"/>
                </a:cubicBezTo>
                <a:cubicBezTo>
                  <a:pt x="203" y="554"/>
                  <a:pt x="206" y="562"/>
                  <a:pt x="206" y="562"/>
                </a:cubicBezTo>
                <a:cubicBezTo>
                  <a:pt x="202" y="573"/>
                  <a:pt x="199" y="563"/>
                  <a:pt x="190" y="560"/>
                </a:cubicBezTo>
                <a:cubicBezTo>
                  <a:pt x="186" y="559"/>
                  <a:pt x="172" y="550"/>
                  <a:pt x="172" y="550"/>
                </a:cubicBezTo>
                <a:cubicBezTo>
                  <a:pt x="166" y="549"/>
                  <a:pt x="162" y="560"/>
                  <a:pt x="156" y="562"/>
                </a:cubicBezTo>
                <a:cubicBezTo>
                  <a:pt x="150" y="564"/>
                  <a:pt x="144" y="560"/>
                  <a:pt x="138" y="562"/>
                </a:cubicBezTo>
                <a:cubicBezTo>
                  <a:pt x="132" y="564"/>
                  <a:pt x="128" y="571"/>
                  <a:pt x="122" y="574"/>
                </a:cubicBezTo>
                <a:cubicBezTo>
                  <a:pt x="116" y="576"/>
                  <a:pt x="110" y="578"/>
                  <a:pt x="104" y="580"/>
                </a:cubicBezTo>
                <a:cubicBezTo>
                  <a:pt x="102" y="581"/>
                  <a:pt x="98" y="582"/>
                  <a:pt x="98" y="582"/>
                </a:cubicBezTo>
                <a:cubicBezTo>
                  <a:pt x="95" y="582"/>
                  <a:pt x="80" y="583"/>
                  <a:pt x="80" y="574"/>
                </a:cubicBezTo>
                <a:cubicBezTo>
                  <a:pt x="78" y="570"/>
                  <a:pt x="88" y="565"/>
                  <a:pt x="90" y="560"/>
                </a:cubicBezTo>
                <a:cubicBezTo>
                  <a:pt x="92" y="555"/>
                  <a:pt x="90" y="548"/>
                  <a:pt x="92" y="544"/>
                </a:cubicBezTo>
                <a:cubicBezTo>
                  <a:pt x="95" y="541"/>
                  <a:pt x="104" y="536"/>
                  <a:pt x="104" y="536"/>
                </a:cubicBezTo>
                <a:cubicBezTo>
                  <a:pt x="112" y="525"/>
                  <a:pt x="120" y="512"/>
                  <a:pt x="104" y="502"/>
                </a:cubicBezTo>
                <a:cubicBezTo>
                  <a:pt x="100" y="497"/>
                  <a:pt x="90" y="505"/>
                  <a:pt x="84" y="506"/>
                </a:cubicBezTo>
                <a:cubicBezTo>
                  <a:pt x="78" y="507"/>
                  <a:pt x="72" y="511"/>
                  <a:pt x="66" y="508"/>
                </a:cubicBezTo>
                <a:cubicBezTo>
                  <a:pt x="56" y="505"/>
                  <a:pt x="57" y="496"/>
                  <a:pt x="48" y="490"/>
                </a:cubicBezTo>
                <a:cubicBezTo>
                  <a:pt x="41" y="470"/>
                  <a:pt x="48" y="465"/>
                  <a:pt x="54" y="446"/>
                </a:cubicBezTo>
                <a:cubicBezTo>
                  <a:pt x="54" y="431"/>
                  <a:pt x="55" y="411"/>
                  <a:pt x="52" y="398"/>
                </a:cubicBezTo>
                <a:cubicBezTo>
                  <a:pt x="49" y="387"/>
                  <a:pt x="41" y="385"/>
                  <a:pt x="38" y="380"/>
                </a:cubicBezTo>
                <a:cubicBezTo>
                  <a:pt x="35" y="375"/>
                  <a:pt x="36" y="373"/>
                  <a:pt x="34" y="368"/>
                </a:cubicBezTo>
                <a:cubicBezTo>
                  <a:pt x="33" y="363"/>
                  <a:pt x="27" y="357"/>
                  <a:pt x="24" y="348"/>
                </a:cubicBezTo>
                <a:cubicBezTo>
                  <a:pt x="23" y="341"/>
                  <a:pt x="29" y="332"/>
                  <a:pt x="30" y="326"/>
                </a:cubicBezTo>
                <a:cubicBezTo>
                  <a:pt x="31" y="320"/>
                  <a:pt x="33" y="314"/>
                  <a:pt x="28" y="310"/>
                </a:cubicBezTo>
                <a:cubicBezTo>
                  <a:pt x="14" y="314"/>
                  <a:pt x="5" y="309"/>
                  <a:pt x="2" y="300"/>
                </a:cubicBezTo>
                <a:cubicBezTo>
                  <a:pt x="0" y="294"/>
                  <a:pt x="6" y="291"/>
                  <a:pt x="10" y="282"/>
                </a:cubicBezTo>
                <a:cubicBezTo>
                  <a:pt x="11" y="276"/>
                  <a:pt x="8" y="268"/>
                  <a:pt x="8" y="264"/>
                </a:cubicBezTo>
                <a:cubicBezTo>
                  <a:pt x="8" y="260"/>
                  <a:pt x="6" y="260"/>
                  <a:pt x="9" y="257"/>
                </a:cubicBezTo>
                <a:cubicBezTo>
                  <a:pt x="12" y="254"/>
                  <a:pt x="21" y="252"/>
                  <a:pt x="26" y="244"/>
                </a:cubicBezTo>
                <a:cubicBezTo>
                  <a:pt x="33" y="233"/>
                  <a:pt x="34" y="223"/>
                  <a:pt x="36" y="210"/>
                </a:cubicBezTo>
                <a:cubicBezTo>
                  <a:pt x="37" y="201"/>
                  <a:pt x="41" y="196"/>
                  <a:pt x="38" y="186"/>
                </a:cubicBezTo>
                <a:cubicBezTo>
                  <a:pt x="36" y="179"/>
                  <a:pt x="27" y="176"/>
                  <a:pt x="24" y="170"/>
                </a:cubicBezTo>
                <a:cubicBezTo>
                  <a:pt x="21" y="164"/>
                  <a:pt x="18" y="155"/>
                  <a:pt x="20" y="148"/>
                </a:cubicBezTo>
                <a:cubicBezTo>
                  <a:pt x="23" y="140"/>
                  <a:pt x="24" y="136"/>
                  <a:pt x="36" y="130"/>
                </a:cubicBezTo>
                <a:close/>
              </a:path>
            </a:pathLst>
          </a:custGeom>
          <a:solidFill>
            <a:srgbClr val="C8C8C8">
              <a:alpha val="100000"/>
            </a:srgbClr>
          </a:solidFill>
          <a:ln w="6350" cap="flat" cmpd="sng">
            <a:solidFill>
              <a:srgbClr val="80808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30" name="Freeform 25"/>
          <p:cNvSpPr>
            <a:spLocks noChangeAspect="1"/>
          </p:cNvSpPr>
          <p:nvPr/>
        </p:nvSpPr>
        <p:spPr>
          <a:xfrm>
            <a:off x="6234113" y="1438275"/>
            <a:ext cx="317500" cy="306388"/>
          </a:xfrm>
          <a:custGeom>
            <a:avLst/>
            <a:gdLst>
              <a:gd name="txL" fmla="*/ 0 w 365"/>
              <a:gd name="txT" fmla="*/ 0 h 488"/>
              <a:gd name="txR" fmla="*/ 365 w 365"/>
              <a:gd name="txB" fmla="*/ 488 h 488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365" h="488">
                <a:moveTo>
                  <a:pt x="76" y="10"/>
                </a:moveTo>
                <a:cubicBezTo>
                  <a:pt x="77" y="8"/>
                  <a:pt x="79" y="6"/>
                  <a:pt x="81" y="5"/>
                </a:cubicBezTo>
                <a:cubicBezTo>
                  <a:pt x="84" y="3"/>
                  <a:pt x="90" y="0"/>
                  <a:pt x="90" y="0"/>
                </a:cubicBezTo>
                <a:cubicBezTo>
                  <a:pt x="96" y="0"/>
                  <a:pt x="105" y="12"/>
                  <a:pt x="111" y="14"/>
                </a:cubicBezTo>
                <a:cubicBezTo>
                  <a:pt x="118" y="17"/>
                  <a:pt x="125" y="17"/>
                  <a:pt x="131" y="19"/>
                </a:cubicBezTo>
                <a:cubicBezTo>
                  <a:pt x="139" y="24"/>
                  <a:pt x="142" y="22"/>
                  <a:pt x="146" y="26"/>
                </a:cubicBezTo>
                <a:cubicBezTo>
                  <a:pt x="150" y="30"/>
                  <a:pt x="150" y="40"/>
                  <a:pt x="154" y="44"/>
                </a:cubicBezTo>
                <a:cubicBezTo>
                  <a:pt x="158" y="48"/>
                  <a:pt x="164" y="48"/>
                  <a:pt x="170" y="49"/>
                </a:cubicBezTo>
                <a:cubicBezTo>
                  <a:pt x="175" y="53"/>
                  <a:pt x="179" y="53"/>
                  <a:pt x="188" y="53"/>
                </a:cubicBezTo>
                <a:cubicBezTo>
                  <a:pt x="189" y="55"/>
                  <a:pt x="192" y="57"/>
                  <a:pt x="194" y="58"/>
                </a:cubicBezTo>
                <a:cubicBezTo>
                  <a:pt x="199" y="62"/>
                  <a:pt x="214" y="63"/>
                  <a:pt x="220" y="64"/>
                </a:cubicBezTo>
                <a:cubicBezTo>
                  <a:pt x="225" y="69"/>
                  <a:pt x="227" y="80"/>
                  <a:pt x="227" y="88"/>
                </a:cubicBezTo>
                <a:cubicBezTo>
                  <a:pt x="228" y="96"/>
                  <a:pt x="223" y="103"/>
                  <a:pt x="224" y="110"/>
                </a:cubicBezTo>
                <a:cubicBezTo>
                  <a:pt x="227" y="120"/>
                  <a:pt x="228" y="124"/>
                  <a:pt x="236" y="130"/>
                </a:cubicBezTo>
                <a:cubicBezTo>
                  <a:pt x="240" y="139"/>
                  <a:pt x="243" y="142"/>
                  <a:pt x="248" y="146"/>
                </a:cubicBezTo>
                <a:cubicBezTo>
                  <a:pt x="253" y="150"/>
                  <a:pt x="259" y="152"/>
                  <a:pt x="264" y="154"/>
                </a:cubicBezTo>
                <a:cubicBezTo>
                  <a:pt x="269" y="153"/>
                  <a:pt x="275" y="160"/>
                  <a:pt x="279" y="157"/>
                </a:cubicBezTo>
                <a:cubicBezTo>
                  <a:pt x="283" y="154"/>
                  <a:pt x="283" y="135"/>
                  <a:pt x="290" y="134"/>
                </a:cubicBezTo>
                <a:cubicBezTo>
                  <a:pt x="302" y="137"/>
                  <a:pt x="310" y="145"/>
                  <a:pt x="320" y="151"/>
                </a:cubicBezTo>
                <a:cubicBezTo>
                  <a:pt x="322" y="156"/>
                  <a:pt x="320" y="171"/>
                  <a:pt x="315" y="173"/>
                </a:cubicBezTo>
                <a:cubicBezTo>
                  <a:pt x="310" y="177"/>
                  <a:pt x="297" y="174"/>
                  <a:pt x="293" y="175"/>
                </a:cubicBezTo>
                <a:cubicBezTo>
                  <a:pt x="289" y="176"/>
                  <a:pt x="289" y="179"/>
                  <a:pt x="288" y="182"/>
                </a:cubicBezTo>
                <a:cubicBezTo>
                  <a:pt x="283" y="186"/>
                  <a:pt x="288" y="192"/>
                  <a:pt x="285" y="196"/>
                </a:cubicBezTo>
                <a:cubicBezTo>
                  <a:pt x="284" y="200"/>
                  <a:pt x="284" y="204"/>
                  <a:pt x="282" y="208"/>
                </a:cubicBezTo>
                <a:cubicBezTo>
                  <a:pt x="280" y="212"/>
                  <a:pt x="275" y="221"/>
                  <a:pt x="275" y="221"/>
                </a:cubicBezTo>
                <a:cubicBezTo>
                  <a:pt x="278" y="242"/>
                  <a:pt x="262" y="229"/>
                  <a:pt x="278" y="240"/>
                </a:cubicBezTo>
                <a:cubicBezTo>
                  <a:pt x="282" y="243"/>
                  <a:pt x="290" y="248"/>
                  <a:pt x="290" y="248"/>
                </a:cubicBezTo>
                <a:cubicBezTo>
                  <a:pt x="292" y="254"/>
                  <a:pt x="300" y="262"/>
                  <a:pt x="306" y="264"/>
                </a:cubicBezTo>
                <a:cubicBezTo>
                  <a:pt x="307" y="271"/>
                  <a:pt x="309" y="277"/>
                  <a:pt x="311" y="284"/>
                </a:cubicBezTo>
                <a:cubicBezTo>
                  <a:pt x="314" y="294"/>
                  <a:pt x="342" y="299"/>
                  <a:pt x="363" y="299"/>
                </a:cubicBezTo>
                <a:cubicBezTo>
                  <a:pt x="365" y="307"/>
                  <a:pt x="360" y="311"/>
                  <a:pt x="362" y="318"/>
                </a:cubicBezTo>
                <a:cubicBezTo>
                  <a:pt x="360" y="324"/>
                  <a:pt x="356" y="336"/>
                  <a:pt x="356" y="336"/>
                </a:cubicBezTo>
                <a:cubicBezTo>
                  <a:pt x="355" y="341"/>
                  <a:pt x="350" y="341"/>
                  <a:pt x="350" y="348"/>
                </a:cubicBezTo>
                <a:cubicBezTo>
                  <a:pt x="350" y="352"/>
                  <a:pt x="357" y="357"/>
                  <a:pt x="358" y="362"/>
                </a:cubicBezTo>
                <a:cubicBezTo>
                  <a:pt x="359" y="367"/>
                  <a:pt x="358" y="374"/>
                  <a:pt x="354" y="378"/>
                </a:cubicBezTo>
                <a:cubicBezTo>
                  <a:pt x="350" y="383"/>
                  <a:pt x="341" y="382"/>
                  <a:pt x="336" y="386"/>
                </a:cubicBezTo>
                <a:cubicBezTo>
                  <a:pt x="331" y="390"/>
                  <a:pt x="325" y="386"/>
                  <a:pt x="322" y="392"/>
                </a:cubicBezTo>
                <a:cubicBezTo>
                  <a:pt x="319" y="398"/>
                  <a:pt x="319" y="415"/>
                  <a:pt x="318" y="424"/>
                </a:cubicBezTo>
                <a:cubicBezTo>
                  <a:pt x="316" y="432"/>
                  <a:pt x="316" y="438"/>
                  <a:pt x="314" y="444"/>
                </a:cubicBezTo>
                <a:cubicBezTo>
                  <a:pt x="312" y="450"/>
                  <a:pt x="309" y="455"/>
                  <a:pt x="304" y="462"/>
                </a:cubicBezTo>
                <a:cubicBezTo>
                  <a:pt x="299" y="469"/>
                  <a:pt x="291" y="485"/>
                  <a:pt x="286" y="488"/>
                </a:cubicBezTo>
                <a:cubicBezTo>
                  <a:pt x="282" y="485"/>
                  <a:pt x="280" y="480"/>
                  <a:pt x="276" y="478"/>
                </a:cubicBezTo>
                <a:cubicBezTo>
                  <a:pt x="272" y="476"/>
                  <a:pt x="264" y="474"/>
                  <a:pt x="264" y="474"/>
                </a:cubicBezTo>
                <a:cubicBezTo>
                  <a:pt x="248" y="476"/>
                  <a:pt x="235" y="477"/>
                  <a:pt x="222" y="468"/>
                </a:cubicBezTo>
                <a:cubicBezTo>
                  <a:pt x="219" y="464"/>
                  <a:pt x="219" y="454"/>
                  <a:pt x="214" y="456"/>
                </a:cubicBezTo>
                <a:cubicBezTo>
                  <a:pt x="210" y="457"/>
                  <a:pt x="202" y="460"/>
                  <a:pt x="202" y="460"/>
                </a:cubicBezTo>
                <a:cubicBezTo>
                  <a:pt x="198" y="466"/>
                  <a:pt x="194" y="478"/>
                  <a:pt x="194" y="478"/>
                </a:cubicBezTo>
                <a:cubicBezTo>
                  <a:pt x="189" y="485"/>
                  <a:pt x="178" y="483"/>
                  <a:pt x="170" y="486"/>
                </a:cubicBezTo>
                <a:cubicBezTo>
                  <a:pt x="166" y="485"/>
                  <a:pt x="171" y="475"/>
                  <a:pt x="172" y="470"/>
                </a:cubicBezTo>
                <a:cubicBezTo>
                  <a:pt x="174" y="464"/>
                  <a:pt x="187" y="451"/>
                  <a:pt x="182" y="448"/>
                </a:cubicBezTo>
                <a:cubicBezTo>
                  <a:pt x="178" y="428"/>
                  <a:pt x="156" y="447"/>
                  <a:pt x="142" y="452"/>
                </a:cubicBezTo>
                <a:cubicBezTo>
                  <a:pt x="137" y="454"/>
                  <a:pt x="130" y="460"/>
                  <a:pt x="130" y="460"/>
                </a:cubicBezTo>
                <a:cubicBezTo>
                  <a:pt x="125" y="454"/>
                  <a:pt x="120" y="427"/>
                  <a:pt x="116" y="418"/>
                </a:cubicBezTo>
                <a:cubicBezTo>
                  <a:pt x="113" y="409"/>
                  <a:pt x="112" y="412"/>
                  <a:pt x="111" y="407"/>
                </a:cubicBezTo>
                <a:cubicBezTo>
                  <a:pt x="111" y="402"/>
                  <a:pt x="107" y="394"/>
                  <a:pt x="107" y="389"/>
                </a:cubicBezTo>
                <a:cubicBezTo>
                  <a:pt x="107" y="384"/>
                  <a:pt x="115" y="380"/>
                  <a:pt x="114" y="376"/>
                </a:cubicBezTo>
                <a:cubicBezTo>
                  <a:pt x="116" y="368"/>
                  <a:pt x="97" y="369"/>
                  <a:pt x="102" y="362"/>
                </a:cubicBezTo>
                <a:cubicBezTo>
                  <a:pt x="98" y="357"/>
                  <a:pt x="91" y="354"/>
                  <a:pt x="87" y="350"/>
                </a:cubicBezTo>
                <a:cubicBezTo>
                  <a:pt x="82" y="346"/>
                  <a:pt x="76" y="345"/>
                  <a:pt x="71" y="341"/>
                </a:cubicBezTo>
                <a:cubicBezTo>
                  <a:pt x="65" y="337"/>
                  <a:pt x="64" y="330"/>
                  <a:pt x="58" y="326"/>
                </a:cubicBezTo>
                <a:cubicBezTo>
                  <a:pt x="56" y="325"/>
                  <a:pt x="52" y="322"/>
                  <a:pt x="52" y="322"/>
                </a:cubicBezTo>
                <a:cubicBezTo>
                  <a:pt x="52" y="317"/>
                  <a:pt x="59" y="308"/>
                  <a:pt x="62" y="304"/>
                </a:cubicBezTo>
                <a:cubicBezTo>
                  <a:pt x="65" y="300"/>
                  <a:pt x="65" y="299"/>
                  <a:pt x="68" y="296"/>
                </a:cubicBezTo>
                <a:cubicBezTo>
                  <a:pt x="71" y="293"/>
                  <a:pt x="77" y="290"/>
                  <a:pt x="81" y="287"/>
                </a:cubicBezTo>
                <a:cubicBezTo>
                  <a:pt x="86" y="283"/>
                  <a:pt x="92" y="280"/>
                  <a:pt x="92" y="280"/>
                </a:cubicBezTo>
                <a:cubicBezTo>
                  <a:pt x="90" y="269"/>
                  <a:pt x="91" y="260"/>
                  <a:pt x="89" y="248"/>
                </a:cubicBezTo>
                <a:cubicBezTo>
                  <a:pt x="87" y="236"/>
                  <a:pt x="85" y="211"/>
                  <a:pt x="82" y="206"/>
                </a:cubicBezTo>
                <a:cubicBezTo>
                  <a:pt x="72" y="209"/>
                  <a:pt x="77" y="210"/>
                  <a:pt x="69" y="215"/>
                </a:cubicBezTo>
                <a:cubicBezTo>
                  <a:pt x="65" y="217"/>
                  <a:pt x="64" y="224"/>
                  <a:pt x="60" y="226"/>
                </a:cubicBezTo>
                <a:cubicBezTo>
                  <a:pt x="58" y="227"/>
                  <a:pt x="52" y="222"/>
                  <a:pt x="50" y="223"/>
                </a:cubicBezTo>
                <a:cubicBezTo>
                  <a:pt x="37" y="219"/>
                  <a:pt x="40" y="212"/>
                  <a:pt x="29" y="205"/>
                </a:cubicBezTo>
                <a:cubicBezTo>
                  <a:pt x="23" y="199"/>
                  <a:pt x="24" y="196"/>
                  <a:pt x="21" y="193"/>
                </a:cubicBezTo>
                <a:cubicBezTo>
                  <a:pt x="18" y="190"/>
                  <a:pt x="15" y="189"/>
                  <a:pt x="12" y="186"/>
                </a:cubicBezTo>
                <a:cubicBezTo>
                  <a:pt x="11" y="182"/>
                  <a:pt x="0" y="178"/>
                  <a:pt x="6" y="175"/>
                </a:cubicBezTo>
                <a:cubicBezTo>
                  <a:pt x="17" y="173"/>
                  <a:pt x="21" y="164"/>
                  <a:pt x="27" y="158"/>
                </a:cubicBezTo>
                <a:cubicBezTo>
                  <a:pt x="31" y="153"/>
                  <a:pt x="35" y="153"/>
                  <a:pt x="36" y="148"/>
                </a:cubicBezTo>
                <a:cubicBezTo>
                  <a:pt x="37" y="143"/>
                  <a:pt x="30" y="133"/>
                  <a:pt x="32" y="127"/>
                </a:cubicBezTo>
                <a:cubicBezTo>
                  <a:pt x="34" y="121"/>
                  <a:pt x="48" y="117"/>
                  <a:pt x="51" y="112"/>
                </a:cubicBezTo>
                <a:cubicBezTo>
                  <a:pt x="54" y="107"/>
                  <a:pt x="52" y="102"/>
                  <a:pt x="51" y="95"/>
                </a:cubicBezTo>
                <a:cubicBezTo>
                  <a:pt x="48" y="82"/>
                  <a:pt x="46" y="73"/>
                  <a:pt x="47" y="68"/>
                </a:cubicBezTo>
                <a:cubicBezTo>
                  <a:pt x="48" y="63"/>
                  <a:pt x="53" y="64"/>
                  <a:pt x="56" y="64"/>
                </a:cubicBezTo>
                <a:cubicBezTo>
                  <a:pt x="59" y="64"/>
                  <a:pt x="63" y="65"/>
                  <a:pt x="66" y="67"/>
                </a:cubicBezTo>
                <a:cubicBezTo>
                  <a:pt x="69" y="69"/>
                  <a:pt x="71" y="72"/>
                  <a:pt x="74" y="76"/>
                </a:cubicBezTo>
                <a:cubicBezTo>
                  <a:pt x="77" y="79"/>
                  <a:pt x="83" y="91"/>
                  <a:pt x="83" y="91"/>
                </a:cubicBezTo>
                <a:cubicBezTo>
                  <a:pt x="85" y="92"/>
                  <a:pt x="92" y="87"/>
                  <a:pt x="95" y="85"/>
                </a:cubicBezTo>
                <a:cubicBezTo>
                  <a:pt x="98" y="83"/>
                  <a:pt x="101" y="78"/>
                  <a:pt x="104" y="76"/>
                </a:cubicBezTo>
                <a:cubicBezTo>
                  <a:pt x="107" y="73"/>
                  <a:pt x="111" y="74"/>
                  <a:pt x="113" y="71"/>
                </a:cubicBezTo>
                <a:cubicBezTo>
                  <a:pt x="115" y="68"/>
                  <a:pt x="117" y="66"/>
                  <a:pt x="116" y="61"/>
                </a:cubicBezTo>
                <a:cubicBezTo>
                  <a:pt x="116" y="56"/>
                  <a:pt x="111" y="42"/>
                  <a:pt x="108" y="38"/>
                </a:cubicBezTo>
                <a:cubicBezTo>
                  <a:pt x="105" y="34"/>
                  <a:pt x="99" y="39"/>
                  <a:pt x="96" y="38"/>
                </a:cubicBezTo>
                <a:cubicBezTo>
                  <a:pt x="95" y="36"/>
                  <a:pt x="94" y="34"/>
                  <a:pt x="92" y="32"/>
                </a:cubicBezTo>
                <a:cubicBezTo>
                  <a:pt x="90" y="31"/>
                  <a:pt x="87" y="32"/>
                  <a:pt x="86" y="30"/>
                </a:cubicBezTo>
                <a:cubicBezTo>
                  <a:pt x="80" y="22"/>
                  <a:pt x="83" y="17"/>
                  <a:pt x="76" y="10"/>
                </a:cubicBezTo>
                <a:close/>
              </a:path>
            </a:pathLst>
          </a:custGeom>
          <a:solidFill>
            <a:srgbClr val="C8C8C8">
              <a:alpha val="100000"/>
            </a:srgbClr>
          </a:solidFill>
          <a:ln w="6350" cap="flat" cmpd="sng">
            <a:solidFill>
              <a:srgbClr val="80808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31" name="Freeform 26"/>
          <p:cNvSpPr>
            <a:spLocks noChangeAspect="1"/>
          </p:cNvSpPr>
          <p:nvPr/>
        </p:nvSpPr>
        <p:spPr>
          <a:xfrm>
            <a:off x="6373813" y="1819275"/>
            <a:ext cx="277812" cy="288925"/>
          </a:xfrm>
          <a:custGeom>
            <a:avLst/>
            <a:gdLst>
              <a:gd name="txL" fmla="*/ 0 w 320"/>
              <a:gd name="txT" fmla="*/ 0 h 461"/>
              <a:gd name="txR" fmla="*/ 320 w 320"/>
              <a:gd name="txB" fmla="*/ 461 h 461"/>
            </a:gdLst>
            <a:ahLst/>
            <a:cxnLst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txL" t="txT" r="txR" b="txB"/>
            <a:pathLst>
              <a:path w="320" h="461">
                <a:moveTo>
                  <a:pt x="0" y="348"/>
                </a:moveTo>
                <a:cubicBezTo>
                  <a:pt x="2" y="342"/>
                  <a:pt x="0" y="333"/>
                  <a:pt x="0" y="333"/>
                </a:cubicBezTo>
                <a:cubicBezTo>
                  <a:pt x="1" y="321"/>
                  <a:pt x="1" y="321"/>
                  <a:pt x="4" y="310"/>
                </a:cubicBezTo>
                <a:cubicBezTo>
                  <a:pt x="5" y="306"/>
                  <a:pt x="8" y="298"/>
                  <a:pt x="8" y="298"/>
                </a:cubicBezTo>
                <a:cubicBezTo>
                  <a:pt x="10" y="281"/>
                  <a:pt x="14" y="255"/>
                  <a:pt x="24" y="240"/>
                </a:cubicBezTo>
                <a:cubicBezTo>
                  <a:pt x="28" y="235"/>
                  <a:pt x="31" y="228"/>
                  <a:pt x="34" y="222"/>
                </a:cubicBezTo>
                <a:cubicBezTo>
                  <a:pt x="36" y="218"/>
                  <a:pt x="38" y="210"/>
                  <a:pt x="38" y="210"/>
                </a:cubicBezTo>
                <a:cubicBezTo>
                  <a:pt x="38" y="205"/>
                  <a:pt x="39" y="199"/>
                  <a:pt x="38" y="194"/>
                </a:cubicBezTo>
                <a:cubicBezTo>
                  <a:pt x="38" y="189"/>
                  <a:pt x="36" y="188"/>
                  <a:pt x="36" y="182"/>
                </a:cubicBezTo>
                <a:cubicBezTo>
                  <a:pt x="36" y="176"/>
                  <a:pt x="37" y="166"/>
                  <a:pt x="40" y="158"/>
                </a:cubicBezTo>
                <a:cubicBezTo>
                  <a:pt x="43" y="150"/>
                  <a:pt x="49" y="140"/>
                  <a:pt x="54" y="132"/>
                </a:cubicBezTo>
                <a:cubicBezTo>
                  <a:pt x="60" y="123"/>
                  <a:pt x="66" y="123"/>
                  <a:pt x="70" y="112"/>
                </a:cubicBezTo>
                <a:cubicBezTo>
                  <a:pt x="72" y="105"/>
                  <a:pt x="67" y="100"/>
                  <a:pt x="68" y="92"/>
                </a:cubicBezTo>
                <a:cubicBezTo>
                  <a:pt x="69" y="84"/>
                  <a:pt x="72" y="71"/>
                  <a:pt x="74" y="64"/>
                </a:cubicBezTo>
                <a:cubicBezTo>
                  <a:pt x="77" y="60"/>
                  <a:pt x="79" y="56"/>
                  <a:pt x="82" y="52"/>
                </a:cubicBezTo>
                <a:cubicBezTo>
                  <a:pt x="85" y="48"/>
                  <a:pt x="99" y="50"/>
                  <a:pt x="99" y="50"/>
                </a:cubicBezTo>
                <a:cubicBezTo>
                  <a:pt x="104" y="49"/>
                  <a:pt x="112" y="54"/>
                  <a:pt x="115" y="53"/>
                </a:cubicBezTo>
                <a:cubicBezTo>
                  <a:pt x="118" y="52"/>
                  <a:pt x="118" y="45"/>
                  <a:pt x="120" y="42"/>
                </a:cubicBezTo>
                <a:cubicBezTo>
                  <a:pt x="127" y="31"/>
                  <a:pt x="120" y="40"/>
                  <a:pt x="130" y="34"/>
                </a:cubicBezTo>
                <a:cubicBezTo>
                  <a:pt x="134" y="32"/>
                  <a:pt x="142" y="26"/>
                  <a:pt x="142" y="26"/>
                </a:cubicBezTo>
                <a:cubicBezTo>
                  <a:pt x="145" y="22"/>
                  <a:pt x="148" y="13"/>
                  <a:pt x="151" y="9"/>
                </a:cubicBezTo>
                <a:cubicBezTo>
                  <a:pt x="154" y="5"/>
                  <a:pt x="155" y="1"/>
                  <a:pt x="160" y="0"/>
                </a:cubicBezTo>
                <a:cubicBezTo>
                  <a:pt x="167" y="2"/>
                  <a:pt x="176" y="0"/>
                  <a:pt x="182" y="4"/>
                </a:cubicBezTo>
                <a:cubicBezTo>
                  <a:pt x="185" y="6"/>
                  <a:pt x="185" y="12"/>
                  <a:pt x="186" y="16"/>
                </a:cubicBezTo>
                <a:cubicBezTo>
                  <a:pt x="188" y="22"/>
                  <a:pt x="193" y="30"/>
                  <a:pt x="198" y="38"/>
                </a:cubicBezTo>
                <a:cubicBezTo>
                  <a:pt x="203" y="46"/>
                  <a:pt x="209" y="61"/>
                  <a:pt x="216" y="66"/>
                </a:cubicBezTo>
                <a:cubicBezTo>
                  <a:pt x="222" y="70"/>
                  <a:pt x="233" y="69"/>
                  <a:pt x="240" y="66"/>
                </a:cubicBezTo>
                <a:cubicBezTo>
                  <a:pt x="246" y="63"/>
                  <a:pt x="247" y="51"/>
                  <a:pt x="250" y="48"/>
                </a:cubicBezTo>
                <a:cubicBezTo>
                  <a:pt x="253" y="45"/>
                  <a:pt x="255" y="47"/>
                  <a:pt x="260" y="50"/>
                </a:cubicBezTo>
                <a:cubicBezTo>
                  <a:pt x="269" y="56"/>
                  <a:pt x="268" y="65"/>
                  <a:pt x="278" y="68"/>
                </a:cubicBezTo>
                <a:cubicBezTo>
                  <a:pt x="292" y="66"/>
                  <a:pt x="306" y="63"/>
                  <a:pt x="320" y="58"/>
                </a:cubicBezTo>
                <a:cubicBezTo>
                  <a:pt x="318" y="69"/>
                  <a:pt x="316" y="85"/>
                  <a:pt x="310" y="94"/>
                </a:cubicBezTo>
                <a:cubicBezTo>
                  <a:pt x="307" y="98"/>
                  <a:pt x="304" y="101"/>
                  <a:pt x="302" y="106"/>
                </a:cubicBezTo>
                <a:cubicBezTo>
                  <a:pt x="300" y="112"/>
                  <a:pt x="298" y="118"/>
                  <a:pt x="296" y="124"/>
                </a:cubicBezTo>
                <a:cubicBezTo>
                  <a:pt x="295" y="126"/>
                  <a:pt x="294" y="130"/>
                  <a:pt x="294" y="130"/>
                </a:cubicBezTo>
                <a:cubicBezTo>
                  <a:pt x="289" y="126"/>
                  <a:pt x="276" y="122"/>
                  <a:pt x="276" y="122"/>
                </a:cubicBezTo>
                <a:cubicBezTo>
                  <a:pt x="254" y="129"/>
                  <a:pt x="265" y="142"/>
                  <a:pt x="280" y="152"/>
                </a:cubicBezTo>
                <a:cubicBezTo>
                  <a:pt x="283" y="161"/>
                  <a:pt x="287" y="162"/>
                  <a:pt x="284" y="172"/>
                </a:cubicBezTo>
                <a:cubicBezTo>
                  <a:pt x="283" y="176"/>
                  <a:pt x="280" y="184"/>
                  <a:pt x="280" y="184"/>
                </a:cubicBezTo>
                <a:cubicBezTo>
                  <a:pt x="278" y="200"/>
                  <a:pt x="289" y="244"/>
                  <a:pt x="272" y="250"/>
                </a:cubicBezTo>
                <a:cubicBezTo>
                  <a:pt x="258" y="245"/>
                  <a:pt x="264" y="244"/>
                  <a:pt x="254" y="250"/>
                </a:cubicBezTo>
                <a:cubicBezTo>
                  <a:pt x="251" y="259"/>
                  <a:pt x="251" y="256"/>
                  <a:pt x="254" y="268"/>
                </a:cubicBezTo>
                <a:cubicBezTo>
                  <a:pt x="255" y="272"/>
                  <a:pt x="258" y="280"/>
                  <a:pt x="258" y="280"/>
                </a:cubicBezTo>
                <a:cubicBezTo>
                  <a:pt x="252" y="284"/>
                  <a:pt x="246" y="286"/>
                  <a:pt x="240" y="290"/>
                </a:cubicBezTo>
                <a:cubicBezTo>
                  <a:pt x="235" y="297"/>
                  <a:pt x="233" y="301"/>
                  <a:pt x="236" y="310"/>
                </a:cubicBezTo>
                <a:cubicBezTo>
                  <a:pt x="233" y="318"/>
                  <a:pt x="229" y="317"/>
                  <a:pt x="222" y="322"/>
                </a:cubicBezTo>
                <a:cubicBezTo>
                  <a:pt x="203" y="350"/>
                  <a:pt x="245" y="346"/>
                  <a:pt x="186" y="350"/>
                </a:cubicBezTo>
                <a:cubicBezTo>
                  <a:pt x="183" y="351"/>
                  <a:pt x="176" y="353"/>
                  <a:pt x="174" y="356"/>
                </a:cubicBezTo>
                <a:cubicBezTo>
                  <a:pt x="172" y="360"/>
                  <a:pt x="170" y="368"/>
                  <a:pt x="170" y="368"/>
                </a:cubicBezTo>
                <a:cubicBezTo>
                  <a:pt x="171" y="374"/>
                  <a:pt x="176" y="380"/>
                  <a:pt x="176" y="386"/>
                </a:cubicBezTo>
                <a:cubicBezTo>
                  <a:pt x="176" y="395"/>
                  <a:pt x="148" y="439"/>
                  <a:pt x="140" y="442"/>
                </a:cubicBezTo>
                <a:cubicBezTo>
                  <a:pt x="131" y="439"/>
                  <a:pt x="132" y="445"/>
                  <a:pt x="124" y="450"/>
                </a:cubicBezTo>
                <a:cubicBezTo>
                  <a:pt x="123" y="452"/>
                  <a:pt x="122" y="461"/>
                  <a:pt x="116" y="458"/>
                </a:cubicBezTo>
                <a:cubicBezTo>
                  <a:pt x="109" y="455"/>
                  <a:pt x="112" y="443"/>
                  <a:pt x="110" y="436"/>
                </a:cubicBezTo>
                <a:cubicBezTo>
                  <a:pt x="108" y="429"/>
                  <a:pt x="101" y="423"/>
                  <a:pt x="98" y="416"/>
                </a:cubicBezTo>
                <a:cubicBezTo>
                  <a:pt x="94" y="409"/>
                  <a:pt x="96" y="404"/>
                  <a:pt x="86" y="392"/>
                </a:cubicBezTo>
                <a:cubicBezTo>
                  <a:pt x="76" y="370"/>
                  <a:pt x="22" y="362"/>
                  <a:pt x="0" y="348"/>
                </a:cubicBezTo>
                <a:close/>
              </a:path>
            </a:pathLst>
          </a:custGeom>
          <a:solidFill>
            <a:schemeClr val="tx2">
              <a:alpha val="100000"/>
            </a:schemeClr>
          </a:solidFill>
          <a:ln w="6350" cap="flat" cmpd="sng">
            <a:solidFill>
              <a:srgbClr val="80808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32" name="Freeform 27"/>
          <p:cNvSpPr>
            <a:spLocks noChangeAspect="1"/>
          </p:cNvSpPr>
          <p:nvPr/>
        </p:nvSpPr>
        <p:spPr>
          <a:xfrm>
            <a:off x="6475413" y="1624013"/>
            <a:ext cx="254000" cy="242887"/>
          </a:xfrm>
          <a:custGeom>
            <a:avLst/>
            <a:gdLst>
              <a:gd name="txL" fmla="*/ 0 w 293"/>
              <a:gd name="txT" fmla="*/ 0 h 386"/>
              <a:gd name="txR" fmla="*/ 293 w 293"/>
              <a:gd name="txB" fmla="*/ 386 h 386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293" h="386">
                <a:moveTo>
                  <a:pt x="184" y="0"/>
                </a:moveTo>
                <a:cubicBezTo>
                  <a:pt x="192" y="3"/>
                  <a:pt x="191" y="7"/>
                  <a:pt x="198" y="12"/>
                </a:cubicBezTo>
                <a:cubicBezTo>
                  <a:pt x="201" y="16"/>
                  <a:pt x="203" y="20"/>
                  <a:pt x="206" y="24"/>
                </a:cubicBezTo>
                <a:cubicBezTo>
                  <a:pt x="209" y="28"/>
                  <a:pt x="200" y="31"/>
                  <a:pt x="198" y="36"/>
                </a:cubicBezTo>
                <a:cubicBezTo>
                  <a:pt x="196" y="43"/>
                  <a:pt x="195" y="51"/>
                  <a:pt x="190" y="56"/>
                </a:cubicBezTo>
                <a:cubicBezTo>
                  <a:pt x="185" y="61"/>
                  <a:pt x="178" y="62"/>
                  <a:pt x="172" y="64"/>
                </a:cubicBezTo>
                <a:cubicBezTo>
                  <a:pt x="168" y="65"/>
                  <a:pt x="160" y="68"/>
                  <a:pt x="160" y="68"/>
                </a:cubicBezTo>
                <a:cubicBezTo>
                  <a:pt x="159" y="70"/>
                  <a:pt x="157" y="73"/>
                  <a:pt x="158" y="74"/>
                </a:cubicBezTo>
                <a:cubicBezTo>
                  <a:pt x="159" y="75"/>
                  <a:pt x="179" y="83"/>
                  <a:pt x="182" y="84"/>
                </a:cubicBezTo>
                <a:cubicBezTo>
                  <a:pt x="188" y="75"/>
                  <a:pt x="193" y="74"/>
                  <a:pt x="204" y="70"/>
                </a:cubicBezTo>
                <a:cubicBezTo>
                  <a:pt x="208" y="69"/>
                  <a:pt x="216" y="66"/>
                  <a:pt x="216" y="66"/>
                </a:cubicBezTo>
                <a:cubicBezTo>
                  <a:pt x="230" y="75"/>
                  <a:pt x="242" y="85"/>
                  <a:pt x="258" y="90"/>
                </a:cubicBezTo>
                <a:cubicBezTo>
                  <a:pt x="264" y="92"/>
                  <a:pt x="270" y="94"/>
                  <a:pt x="276" y="96"/>
                </a:cubicBezTo>
                <a:cubicBezTo>
                  <a:pt x="278" y="97"/>
                  <a:pt x="282" y="98"/>
                  <a:pt x="282" y="98"/>
                </a:cubicBezTo>
                <a:cubicBezTo>
                  <a:pt x="286" y="109"/>
                  <a:pt x="293" y="146"/>
                  <a:pt x="284" y="158"/>
                </a:cubicBezTo>
                <a:cubicBezTo>
                  <a:pt x="281" y="162"/>
                  <a:pt x="275" y="159"/>
                  <a:pt x="270" y="160"/>
                </a:cubicBezTo>
                <a:cubicBezTo>
                  <a:pt x="268" y="161"/>
                  <a:pt x="265" y="160"/>
                  <a:pt x="264" y="162"/>
                </a:cubicBezTo>
                <a:cubicBezTo>
                  <a:pt x="262" y="165"/>
                  <a:pt x="260" y="174"/>
                  <a:pt x="260" y="174"/>
                </a:cubicBezTo>
                <a:cubicBezTo>
                  <a:pt x="262" y="185"/>
                  <a:pt x="267" y="192"/>
                  <a:pt x="270" y="202"/>
                </a:cubicBezTo>
                <a:cubicBezTo>
                  <a:pt x="269" y="206"/>
                  <a:pt x="263" y="208"/>
                  <a:pt x="262" y="212"/>
                </a:cubicBezTo>
                <a:cubicBezTo>
                  <a:pt x="259" y="224"/>
                  <a:pt x="269" y="234"/>
                  <a:pt x="272" y="244"/>
                </a:cubicBezTo>
                <a:cubicBezTo>
                  <a:pt x="268" y="256"/>
                  <a:pt x="265" y="265"/>
                  <a:pt x="254" y="272"/>
                </a:cubicBezTo>
                <a:cubicBezTo>
                  <a:pt x="249" y="258"/>
                  <a:pt x="252" y="256"/>
                  <a:pt x="246" y="266"/>
                </a:cubicBezTo>
                <a:cubicBezTo>
                  <a:pt x="242" y="303"/>
                  <a:pt x="220" y="333"/>
                  <a:pt x="208" y="368"/>
                </a:cubicBezTo>
                <a:cubicBezTo>
                  <a:pt x="201" y="386"/>
                  <a:pt x="208" y="371"/>
                  <a:pt x="204" y="372"/>
                </a:cubicBezTo>
                <a:cubicBezTo>
                  <a:pt x="200" y="373"/>
                  <a:pt x="192" y="371"/>
                  <a:pt x="186" y="372"/>
                </a:cubicBezTo>
                <a:cubicBezTo>
                  <a:pt x="180" y="373"/>
                  <a:pt x="172" y="378"/>
                  <a:pt x="166" y="378"/>
                </a:cubicBezTo>
                <a:cubicBezTo>
                  <a:pt x="157" y="375"/>
                  <a:pt x="158" y="376"/>
                  <a:pt x="152" y="370"/>
                </a:cubicBezTo>
                <a:cubicBezTo>
                  <a:pt x="149" y="367"/>
                  <a:pt x="146" y="360"/>
                  <a:pt x="146" y="360"/>
                </a:cubicBezTo>
                <a:cubicBezTo>
                  <a:pt x="145" y="358"/>
                  <a:pt x="140" y="355"/>
                  <a:pt x="138" y="356"/>
                </a:cubicBezTo>
                <a:cubicBezTo>
                  <a:pt x="132" y="360"/>
                  <a:pt x="130" y="368"/>
                  <a:pt x="126" y="374"/>
                </a:cubicBezTo>
                <a:cubicBezTo>
                  <a:pt x="125" y="376"/>
                  <a:pt x="122" y="380"/>
                  <a:pt x="122" y="380"/>
                </a:cubicBezTo>
                <a:cubicBezTo>
                  <a:pt x="113" y="379"/>
                  <a:pt x="103" y="381"/>
                  <a:pt x="96" y="376"/>
                </a:cubicBezTo>
                <a:cubicBezTo>
                  <a:pt x="91" y="373"/>
                  <a:pt x="92" y="368"/>
                  <a:pt x="90" y="364"/>
                </a:cubicBezTo>
                <a:cubicBezTo>
                  <a:pt x="81" y="348"/>
                  <a:pt x="76" y="333"/>
                  <a:pt x="70" y="316"/>
                </a:cubicBezTo>
                <a:cubicBezTo>
                  <a:pt x="68" y="310"/>
                  <a:pt x="53" y="313"/>
                  <a:pt x="47" y="309"/>
                </a:cubicBezTo>
                <a:cubicBezTo>
                  <a:pt x="41" y="301"/>
                  <a:pt x="32" y="283"/>
                  <a:pt x="26" y="271"/>
                </a:cubicBezTo>
                <a:cubicBezTo>
                  <a:pt x="20" y="259"/>
                  <a:pt x="9" y="248"/>
                  <a:pt x="8" y="234"/>
                </a:cubicBezTo>
                <a:cubicBezTo>
                  <a:pt x="0" y="209"/>
                  <a:pt x="4" y="206"/>
                  <a:pt x="17" y="189"/>
                </a:cubicBezTo>
                <a:cubicBezTo>
                  <a:pt x="27" y="176"/>
                  <a:pt x="27" y="171"/>
                  <a:pt x="38" y="151"/>
                </a:cubicBezTo>
                <a:cubicBezTo>
                  <a:pt x="42" y="140"/>
                  <a:pt x="41" y="130"/>
                  <a:pt x="42" y="121"/>
                </a:cubicBezTo>
                <a:cubicBezTo>
                  <a:pt x="43" y="112"/>
                  <a:pt x="43" y="102"/>
                  <a:pt x="47" y="97"/>
                </a:cubicBezTo>
                <a:cubicBezTo>
                  <a:pt x="52" y="98"/>
                  <a:pt x="53" y="94"/>
                  <a:pt x="66" y="90"/>
                </a:cubicBezTo>
                <a:cubicBezTo>
                  <a:pt x="68" y="86"/>
                  <a:pt x="80" y="82"/>
                  <a:pt x="80" y="82"/>
                </a:cubicBezTo>
                <a:cubicBezTo>
                  <a:pt x="79" y="78"/>
                  <a:pt x="84" y="70"/>
                  <a:pt x="83" y="66"/>
                </a:cubicBezTo>
                <a:cubicBezTo>
                  <a:pt x="81" y="62"/>
                  <a:pt x="75" y="55"/>
                  <a:pt x="74" y="52"/>
                </a:cubicBezTo>
                <a:cubicBezTo>
                  <a:pt x="73" y="49"/>
                  <a:pt x="76" y="51"/>
                  <a:pt x="78" y="46"/>
                </a:cubicBezTo>
                <a:cubicBezTo>
                  <a:pt x="78" y="41"/>
                  <a:pt x="83" y="27"/>
                  <a:pt x="87" y="19"/>
                </a:cubicBezTo>
                <a:cubicBezTo>
                  <a:pt x="89" y="13"/>
                  <a:pt x="84" y="9"/>
                  <a:pt x="87" y="6"/>
                </a:cubicBezTo>
                <a:cubicBezTo>
                  <a:pt x="90" y="3"/>
                  <a:pt x="97" y="0"/>
                  <a:pt x="104" y="1"/>
                </a:cubicBezTo>
                <a:cubicBezTo>
                  <a:pt x="112" y="4"/>
                  <a:pt x="122" y="7"/>
                  <a:pt x="131" y="13"/>
                </a:cubicBezTo>
                <a:cubicBezTo>
                  <a:pt x="138" y="18"/>
                  <a:pt x="149" y="17"/>
                  <a:pt x="155" y="24"/>
                </a:cubicBezTo>
                <a:cubicBezTo>
                  <a:pt x="164" y="20"/>
                  <a:pt x="162" y="24"/>
                  <a:pt x="170" y="19"/>
                </a:cubicBezTo>
                <a:cubicBezTo>
                  <a:pt x="175" y="16"/>
                  <a:pt x="175" y="12"/>
                  <a:pt x="177" y="9"/>
                </a:cubicBezTo>
                <a:cubicBezTo>
                  <a:pt x="179" y="6"/>
                  <a:pt x="183" y="2"/>
                  <a:pt x="184" y="0"/>
                </a:cubicBezTo>
                <a:close/>
              </a:path>
            </a:pathLst>
          </a:custGeom>
          <a:solidFill>
            <a:srgbClr val="C8C8C8">
              <a:alpha val="100000"/>
            </a:srgbClr>
          </a:solidFill>
          <a:ln w="6350" cap="flat" cmpd="sng">
            <a:solidFill>
              <a:srgbClr val="80808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33" name="Freeform 28"/>
          <p:cNvSpPr>
            <a:spLocks noChangeAspect="1"/>
          </p:cNvSpPr>
          <p:nvPr/>
        </p:nvSpPr>
        <p:spPr>
          <a:xfrm>
            <a:off x="6630988" y="1590675"/>
            <a:ext cx="58737" cy="47625"/>
          </a:xfrm>
          <a:custGeom>
            <a:avLst/>
            <a:gdLst>
              <a:gd name="txL" fmla="*/ 0 w 69"/>
              <a:gd name="txT" fmla="*/ 0 h 77"/>
              <a:gd name="txR" fmla="*/ 69 w 69"/>
              <a:gd name="txB" fmla="*/ 77 h 77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69" h="77">
                <a:moveTo>
                  <a:pt x="28" y="0"/>
                </a:moveTo>
                <a:cubicBezTo>
                  <a:pt x="28" y="13"/>
                  <a:pt x="23" y="21"/>
                  <a:pt x="21" y="31"/>
                </a:cubicBezTo>
                <a:cubicBezTo>
                  <a:pt x="19" y="35"/>
                  <a:pt x="9" y="45"/>
                  <a:pt x="9" y="45"/>
                </a:cubicBezTo>
                <a:cubicBezTo>
                  <a:pt x="8" y="49"/>
                  <a:pt x="0" y="54"/>
                  <a:pt x="3" y="57"/>
                </a:cubicBezTo>
                <a:cubicBezTo>
                  <a:pt x="6" y="60"/>
                  <a:pt x="15" y="61"/>
                  <a:pt x="15" y="61"/>
                </a:cubicBezTo>
                <a:cubicBezTo>
                  <a:pt x="17" y="67"/>
                  <a:pt x="25" y="75"/>
                  <a:pt x="31" y="77"/>
                </a:cubicBezTo>
                <a:cubicBezTo>
                  <a:pt x="38" y="73"/>
                  <a:pt x="40" y="69"/>
                  <a:pt x="47" y="65"/>
                </a:cubicBezTo>
                <a:cubicBezTo>
                  <a:pt x="51" y="63"/>
                  <a:pt x="59" y="57"/>
                  <a:pt x="59" y="57"/>
                </a:cubicBezTo>
                <a:cubicBezTo>
                  <a:pt x="62" y="53"/>
                  <a:pt x="64" y="49"/>
                  <a:pt x="67" y="45"/>
                </a:cubicBezTo>
                <a:cubicBezTo>
                  <a:pt x="69" y="41"/>
                  <a:pt x="64" y="37"/>
                  <a:pt x="63" y="33"/>
                </a:cubicBezTo>
                <a:cubicBezTo>
                  <a:pt x="58" y="19"/>
                  <a:pt x="43" y="0"/>
                  <a:pt x="28" y="0"/>
                </a:cubicBezTo>
                <a:close/>
              </a:path>
            </a:pathLst>
          </a:custGeom>
          <a:solidFill>
            <a:srgbClr val="DDDDDD">
              <a:alpha val="100000"/>
            </a:srgbClr>
          </a:solidFill>
          <a:ln w="6350" cap="flat" cmpd="sng">
            <a:solidFill>
              <a:srgbClr val="80808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34" name="Freeform 29"/>
          <p:cNvSpPr>
            <a:spLocks noChangeAspect="1"/>
          </p:cNvSpPr>
          <p:nvPr/>
        </p:nvSpPr>
        <p:spPr>
          <a:xfrm>
            <a:off x="6310313" y="1397000"/>
            <a:ext cx="379412" cy="241300"/>
          </a:xfrm>
          <a:custGeom>
            <a:avLst/>
            <a:gdLst>
              <a:gd name="txL" fmla="*/ 0 w 438"/>
              <a:gd name="txT" fmla="*/ 0 h 386"/>
              <a:gd name="txR" fmla="*/ 438 w 438"/>
              <a:gd name="txB" fmla="*/ 386 h 386"/>
            </a:gdLst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438" h="386">
                <a:moveTo>
                  <a:pt x="172" y="10"/>
                </a:moveTo>
                <a:cubicBezTo>
                  <a:pt x="174" y="9"/>
                  <a:pt x="176" y="9"/>
                  <a:pt x="178" y="8"/>
                </a:cubicBezTo>
                <a:cubicBezTo>
                  <a:pt x="180" y="7"/>
                  <a:pt x="182" y="5"/>
                  <a:pt x="184" y="4"/>
                </a:cubicBezTo>
                <a:cubicBezTo>
                  <a:pt x="188" y="2"/>
                  <a:pt x="196" y="0"/>
                  <a:pt x="196" y="0"/>
                </a:cubicBezTo>
                <a:cubicBezTo>
                  <a:pt x="210" y="5"/>
                  <a:pt x="204" y="2"/>
                  <a:pt x="214" y="8"/>
                </a:cubicBezTo>
                <a:cubicBezTo>
                  <a:pt x="221" y="19"/>
                  <a:pt x="216" y="12"/>
                  <a:pt x="230" y="26"/>
                </a:cubicBezTo>
                <a:cubicBezTo>
                  <a:pt x="233" y="29"/>
                  <a:pt x="242" y="30"/>
                  <a:pt x="242" y="30"/>
                </a:cubicBezTo>
                <a:cubicBezTo>
                  <a:pt x="249" y="40"/>
                  <a:pt x="270" y="50"/>
                  <a:pt x="282" y="54"/>
                </a:cubicBezTo>
                <a:cubicBezTo>
                  <a:pt x="283" y="56"/>
                  <a:pt x="284" y="58"/>
                  <a:pt x="286" y="60"/>
                </a:cubicBezTo>
                <a:cubicBezTo>
                  <a:pt x="288" y="61"/>
                  <a:pt x="291" y="60"/>
                  <a:pt x="292" y="62"/>
                </a:cubicBezTo>
                <a:cubicBezTo>
                  <a:pt x="294" y="65"/>
                  <a:pt x="295" y="70"/>
                  <a:pt x="296" y="74"/>
                </a:cubicBezTo>
                <a:cubicBezTo>
                  <a:pt x="299" y="84"/>
                  <a:pt x="307" y="94"/>
                  <a:pt x="310" y="104"/>
                </a:cubicBezTo>
                <a:cubicBezTo>
                  <a:pt x="312" y="110"/>
                  <a:pt x="325" y="143"/>
                  <a:pt x="328" y="146"/>
                </a:cubicBezTo>
                <a:cubicBezTo>
                  <a:pt x="335" y="153"/>
                  <a:pt x="343" y="161"/>
                  <a:pt x="346" y="170"/>
                </a:cubicBezTo>
                <a:cubicBezTo>
                  <a:pt x="347" y="174"/>
                  <a:pt x="350" y="182"/>
                  <a:pt x="350" y="182"/>
                </a:cubicBezTo>
                <a:cubicBezTo>
                  <a:pt x="354" y="210"/>
                  <a:pt x="360" y="197"/>
                  <a:pt x="376" y="208"/>
                </a:cubicBezTo>
                <a:cubicBezTo>
                  <a:pt x="380" y="211"/>
                  <a:pt x="388" y="216"/>
                  <a:pt x="388" y="216"/>
                </a:cubicBezTo>
                <a:cubicBezTo>
                  <a:pt x="395" y="227"/>
                  <a:pt x="400" y="234"/>
                  <a:pt x="412" y="242"/>
                </a:cubicBezTo>
                <a:cubicBezTo>
                  <a:pt x="417" y="250"/>
                  <a:pt x="423" y="249"/>
                  <a:pt x="432" y="252"/>
                </a:cubicBezTo>
                <a:cubicBezTo>
                  <a:pt x="434" y="258"/>
                  <a:pt x="438" y="270"/>
                  <a:pt x="438" y="270"/>
                </a:cubicBezTo>
                <a:cubicBezTo>
                  <a:pt x="420" y="282"/>
                  <a:pt x="394" y="273"/>
                  <a:pt x="374" y="272"/>
                </a:cubicBezTo>
                <a:cubicBezTo>
                  <a:pt x="359" y="269"/>
                  <a:pt x="348" y="263"/>
                  <a:pt x="334" y="258"/>
                </a:cubicBezTo>
                <a:cubicBezTo>
                  <a:pt x="328" y="260"/>
                  <a:pt x="322" y="265"/>
                  <a:pt x="328" y="272"/>
                </a:cubicBezTo>
                <a:cubicBezTo>
                  <a:pt x="333" y="279"/>
                  <a:pt x="344" y="279"/>
                  <a:pt x="352" y="282"/>
                </a:cubicBezTo>
                <a:cubicBezTo>
                  <a:pt x="359" y="284"/>
                  <a:pt x="369" y="292"/>
                  <a:pt x="376" y="296"/>
                </a:cubicBezTo>
                <a:cubicBezTo>
                  <a:pt x="382" y="299"/>
                  <a:pt x="394" y="304"/>
                  <a:pt x="394" y="304"/>
                </a:cubicBezTo>
                <a:cubicBezTo>
                  <a:pt x="395" y="308"/>
                  <a:pt x="399" y="312"/>
                  <a:pt x="398" y="316"/>
                </a:cubicBezTo>
                <a:cubicBezTo>
                  <a:pt x="393" y="330"/>
                  <a:pt x="387" y="355"/>
                  <a:pt x="372" y="360"/>
                </a:cubicBezTo>
                <a:cubicBezTo>
                  <a:pt x="368" y="366"/>
                  <a:pt x="366" y="373"/>
                  <a:pt x="362" y="378"/>
                </a:cubicBezTo>
                <a:cubicBezTo>
                  <a:pt x="358" y="383"/>
                  <a:pt x="344" y="386"/>
                  <a:pt x="344" y="386"/>
                </a:cubicBezTo>
                <a:cubicBezTo>
                  <a:pt x="333" y="382"/>
                  <a:pt x="323" y="378"/>
                  <a:pt x="312" y="374"/>
                </a:cubicBezTo>
                <a:cubicBezTo>
                  <a:pt x="306" y="368"/>
                  <a:pt x="302" y="365"/>
                  <a:pt x="294" y="362"/>
                </a:cubicBezTo>
                <a:cubicBezTo>
                  <a:pt x="288" y="364"/>
                  <a:pt x="276" y="368"/>
                  <a:pt x="276" y="368"/>
                </a:cubicBezTo>
                <a:cubicBezTo>
                  <a:pt x="268" y="369"/>
                  <a:pt x="262" y="368"/>
                  <a:pt x="254" y="366"/>
                </a:cubicBezTo>
                <a:cubicBezTo>
                  <a:pt x="246" y="364"/>
                  <a:pt x="233" y="363"/>
                  <a:pt x="228" y="358"/>
                </a:cubicBezTo>
                <a:cubicBezTo>
                  <a:pt x="224" y="354"/>
                  <a:pt x="225" y="343"/>
                  <a:pt x="222" y="338"/>
                </a:cubicBezTo>
                <a:cubicBezTo>
                  <a:pt x="219" y="333"/>
                  <a:pt x="215" y="335"/>
                  <a:pt x="210" y="330"/>
                </a:cubicBezTo>
                <a:cubicBezTo>
                  <a:pt x="205" y="322"/>
                  <a:pt x="197" y="315"/>
                  <a:pt x="190" y="308"/>
                </a:cubicBezTo>
                <a:cubicBezTo>
                  <a:pt x="187" y="300"/>
                  <a:pt x="188" y="291"/>
                  <a:pt x="192" y="284"/>
                </a:cubicBezTo>
                <a:cubicBezTo>
                  <a:pt x="194" y="280"/>
                  <a:pt x="198" y="272"/>
                  <a:pt x="198" y="272"/>
                </a:cubicBezTo>
                <a:cubicBezTo>
                  <a:pt x="200" y="266"/>
                  <a:pt x="198" y="251"/>
                  <a:pt x="202" y="246"/>
                </a:cubicBezTo>
                <a:cubicBezTo>
                  <a:pt x="206" y="241"/>
                  <a:pt x="216" y="245"/>
                  <a:pt x="222" y="242"/>
                </a:cubicBezTo>
                <a:cubicBezTo>
                  <a:pt x="236" y="237"/>
                  <a:pt x="230" y="238"/>
                  <a:pt x="236" y="228"/>
                </a:cubicBezTo>
                <a:cubicBezTo>
                  <a:pt x="232" y="212"/>
                  <a:pt x="223" y="209"/>
                  <a:pt x="208" y="206"/>
                </a:cubicBezTo>
                <a:cubicBezTo>
                  <a:pt x="197" y="210"/>
                  <a:pt x="203" y="206"/>
                  <a:pt x="194" y="220"/>
                </a:cubicBezTo>
                <a:cubicBezTo>
                  <a:pt x="193" y="222"/>
                  <a:pt x="190" y="226"/>
                  <a:pt x="190" y="226"/>
                </a:cubicBezTo>
                <a:cubicBezTo>
                  <a:pt x="181" y="224"/>
                  <a:pt x="173" y="219"/>
                  <a:pt x="164" y="216"/>
                </a:cubicBezTo>
                <a:cubicBezTo>
                  <a:pt x="162" y="215"/>
                  <a:pt x="158" y="214"/>
                  <a:pt x="158" y="214"/>
                </a:cubicBezTo>
                <a:cubicBezTo>
                  <a:pt x="155" y="204"/>
                  <a:pt x="144" y="197"/>
                  <a:pt x="140" y="186"/>
                </a:cubicBezTo>
                <a:cubicBezTo>
                  <a:pt x="142" y="178"/>
                  <a:pt x="142" y="174"/>
                  <a:pt x="140" y="174"/>
                </a:cubicBezTo>
                <a:cubicBezTo>
                  <a:pt x="144" y="145"/>
                  <a:pt x="144" y="135"/>
                  <a:pt x="114" y="132"/>
                </a:cubicBezTo>
                <a:cubicBezTo>
                  <a:pt x="106" y="124"/>
                  <a:pt x="102" y="125"/>
                  <a:pt x="92" y="120"/>
                </a:cubicBezTo>
                <a:cubicBezTo>
                  <a:pt x="86" y="117"/>
                  <a:pt x="79" y="118"/>
                  <a:pt x="74" y="114"/>
                </a:cubicBezTo>
                <a:cubicBezTo>
                  <a:pt x="63" y="106"/>
                  <a:pt x="61" y="92"/>
                  <a:pt x="48" y="88"/>
                </a:cubicBezTo>
                <a:cubicBezTo>
                  <a:pt x="40" y="82"/>
                  <a:pt x="38" y="90"/>
                  <a:pt x="28" y="84"/>
                </a:cubicBezTo>
                <a:cubicBezTo>
                  <a:pt x="24" y="82"/>
                  <a:pt x="16" y="76"/>
                  <a:pt x="16" y="76"/>
                </a:cubicBezTo>
                <a:cubicBezTo>
                  <a:pt x="0" y="52"/>
                  <a:pt x="12" y="57"/>
                  <a:pt x="28" y="46"/>
                </a:cubicBezTo>
                <a:cubicBezTo>
                  <a:pt x="33" y="43"/>
                  <a:pt x="30" y="56"/>
                  <a:pt x="36" y="60"/>
                </a:cubicBezTo>
                <a:cubicBezTo>
                  <a:pt x="42" y="64"/>
                  <a:pt x="56" y="71"/>
                  <a:pt x="64" y="72"/>
                </a:cubicBezTo>
                <a:cubicBezTo>
                  <a:pt x="72" y="71"/>
                  <a:pt x="78" y="69"/>
                  <a:pt x="86" y="68"/>
                </a:cubicBezTo>
                <a:cubicBezTo>
                  <a:pt x="92" y="67"/>
                  <a:pt x="104" y="62"/>
                  <a:pt x="104" y="62"/>
                </a:cubicBezTo>
                <a:cubicBezTo>
                  <a:pt x="111" y="55"/>
                  <a:pt x="117" y="61"/>
                  <a:pt x="123" y="61"/>
                </a:cubicBezTo>
                <a:cubicBezTo>
                  <a:pt x="129" y="70"/>
                  <a:pt x="135" y="66"/>
                  <a:pt x="138" y="76"/>
                </a:cubicBezTo>
                <a:cubicBezTo>
                  <a:pt x="142" y="76"/>
                  <a:pt x="143" y="64"/>
                  <a:pt x="145" y="58"/>
                </a:cubicBezTo>
                <a:cubicBezTo>
                  <a:pt x="147" y="52"/>
                  <a:pt x="149" y="44"/>
                  <a:pt x="152" y="38"/>
                </a:cubicBezTo>
                <a:cubicBezTo>
                  <a:pt x="155" y="32"/>
                  <a:pt x="166" y="19"/>
                  <a:pt x="165" y="22"/>
                </a:cubicBezTo>
                <a:cubicBezTo>
                  <a:pt x="168" y="17"/>
                  <a:pt x="183" y="10"/>
                  <a:pt x="172" y="10"/>
                </a:cubicBezTo>
                <a:close/>
              </a:path>
            </a:pathLst>
          </a:custGeom>
          <a:solidFill>
            <a:srgbClr val="C8C8C8">
              <a:alpha val="100000"/>
            </a:srgbClr>
          </a:solidFill>
          <a:ln w="6350" cap="flat" cmpd="sng">
            <a:solidFill>
              <a:srgbClr val="80808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35" name="Freeform 30"/>
          <p:cNvSpPr>
            <a:spLocks noChangeAspect="1"/>
          </p:cNvSpPr>
          <p:nvPr/>
        </p:nvSpPr>
        <p:spPr>
          <a:xfrm>
            <a:off x="6219825" y="1211263"/>
            <a:ext cx="420688" cy="236537"/>
          </a:xfrm>
          <a:custGeom>
            <a:avLst/>
            <a:gdLst>
              <a:gd name="txL" fmla="*/ 0 w 489"/>
              <a:gd name="txT" fmla="*/ 0 h 378"/>
              <a:gd name="txR" fmla="*/ 489 w 489"/>
              <a:gd name="txB" fmla="*/ 378 h 378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489" h="378">
                <a:moveTo>
                  <a:pt x="162" y="14"/>
                </a:moveTo>
                <a:cubicBezTo>
                  <a:pt x="166" y="17"/>
                  <a:pt x="170" y="14"/>
                  <a:pt x="174" y="16"/>
                </a:cubicBezTo>
                <a:cubicBezTo>
                  <a:pt x="178" y="18"/>
                  <a:pt x="186" y="20"/>
                  <a:pt x="186" y="20"/>
                </a:cubicBezTo>
                <a:cubicBezTo>
                  <a:pt x="196" y="14"/>
                  <a:pt x="190" y="17"/>
                  <a:pt x="204" y="12"/>
                </a:cubicBezTo>
                <a:cubicBezTo>
                  <a:pt x="206" y="11"/>
                  <a:pt x="210" y="10"/>
                  <a:pt x="210" y="10"/>
                </a:cubicBezTo>
                <a:cubicBezTo>
                  <a:pt x="217" y="12"/>
                  <a:pt x="230" y="16"/>
                  <a:pt x="230" y="16"/>
                </a:cubicBezTo>
                <a:cubicBezTo>
                  <a:pt x="236" y="33"/>
                  <a:pt x="240" y="49"/>
                  <a:pt x="244" y="66"/>
                </a:cubicBezTo>
                <a:cubicBezTo>
                  <a:pt x="245" y="70"/>
                  <a:pt x="244" y="76"/>
                  <a:pt x="248" y="78"/>
                </a:cubicBezTo>
                <a:cubicBezTo>
                  <a:pt x="254" y="82"/>
                  <a:pt x="260" y="86"/>
                  <a:pt x="266" y="90"/>
                </a:cubicBezTo>
                <a:cubicBezTo>
                  <a:pt x="270" y="92"/>
                  <a:pt x="278" y="94"/>
                  <a:pt x="278" y="94"/>
                </a:cubicBezTo>
                <a:cubicBezTo>
                  <a:pt x="292" y="80"/>
                  <a:pt x="285" y="85"/>
                  <a:pt x="296" y="78"/>
                </a:cubicBezTo>
                <a:cubicBezTo>
                  <a:pt x="310" y="56"/>
                  <a:pt x="324" y="33"/>
                  <a:pt x="338" y="12"/>
                </a:cubicBezTo>
                <a:cubicBezTo>
                  <a:pt x="340" y="9"/>
                  <a:pt x="360" y="3"/>
                  <a:pt x="362" y="2"/>
                </a:cubicBezTo>
                <a:cubicBezTo>
                  <a:pt x="364" y="1"/>
                  <a:pt x="368" y="0"/>
                  <a:pt x="368" y="0"/>
                </a:cubicBezTo>
                <a:cubicBezTo>
                  <a:pt x="382" y="5"/>
                  <a:pt x="376" y="2"/>
                  <a:pt x="386" y="8"/>
                </a:cubicBezTo>
                <a:cubicBezTo>
                  <a:pt x="389" y="18"/>
                  <a:pt x="386" y="13"/>
                  <a:pt x="400" y="18"/>
                </a:cubicBezTo>
                <a:cubicBezTo>
                  <a:pt x="404" y="19"/>
                  <a:pt x="412" y="22"/>
                  <a:pt x="412" y="22"/>
                </a:cubicBezTo>
                <a:cubicBezTo>
                  <a:pt x="423" y="18"/>
                  <a:pt x="435" y="18"/>
                  <a:pt x="446" y="16"/>
                </a:cubicBezTo>
                <a:cubicBezTo>
                  <a:pt x="489" y="19"/>
                  <a:pt x="477" y="12"/>
                  <a:pt x="486" y="40"/>
                </a:cubicBezTo>
                <a:cubicBezTo>
                  <a:pt x="485" y="47"/>
                  <a:pt x="484" y="65"/>
                  <a:pt x="476" y="70"/>
                </a:cubicBezTo>
                <a:cubicBezTo>
                  <a:pt x="463" y="78"/>
                  <a:pt x="447" y="81"/>
                  <a:pt x="434" y="90"/>
                </a:cubicBezTo>
                <a:cubicBezTo>
                  <a:pt x="433" y="92"/>
                  <a:pt x="432" y="94"/>
                  <a:pt x="430" y="96"/>
                </a:cubicBezTo>
                <a:cubicBezTo>
                  <a:pt x="428" y="97"/>
                  <a:pt x="425" y="97"/>
                  <a:pt x="424" y="98"/>
                </a:cubicBezTo>
                <a:cubicBezTo>
                  <a:pt x="401" y="121"/>
                  <a:pt x="427" y="103"/>
                  <a:pt x="410" y="114"/>
                </a:cubicBezTo>
                <a:cubicBezTo>
                  <a:pt x="403" y="124"/>
                  <a:pt x="396" y="135"/>
                  <a:pt x="386" y="142"/>
                </a:cubicBezTo>
                <a:cubicBezTo>
                  <a:pt x="379" y="162"/>
                  <a:pt x="370" y="165"/>
                  <a:pt x="350" y="168"/>
                </a:cubicBezTo>
                <a:cubicBezTo>
                  <a:pt x="338" y="172"/>
                  <a:pt x="342" y="180"/>
                  <a:pt x="344" y="192"/>
                </a:cubicBezTo>
                <a:cubicBezTo>
                  <a:pt x="338" y="234"/>
                  <a:pt x="322" y="235"/>
                  <a:pt x="309" y="275"/>
                </a:cubicBezTo>
                <a:cubicBezTo>
                  <a:pt x="300" y="294"/>
                  <a:pt x="297" y="294"/>
                  <a:pt x="293" y="299"/>
                </a:cubicBezTo>
                <a:cubicBezTo>
                  <a:pt x="289" y="304"/>
                  <a:pt x="288" y="300"/>
                  <a:pt x="285" y="302"/>
                </a:cubicBezTo>
                <a:cubicBezTo>
                  <a:pt x="282" y="304"/>
                  <a:pt x="283" y="307"/>
                  <a:pt x="278" y="313"/>
                </a:cubicBezTo>
                <a:cubicBezTo>
                  <a:pt x="266" y="323"/>
                  <a:pt x="266" y="331"/>
                  <a:pt x="256" y="338"/>
                </a:cubicBezTo>
                <a:cubicBezTo>
                  <a:pt x="250" y="347"/>
                  <a:pt x="257" y="364"/>
                  <a:pt x="248" y="367"/>
                </a:cubicBezTo>
                <a:cubicBezTo>
                  <a:pt x="243" y="370"/>
                  <a:pt x="234" y="357"/>
                  <a:pt x="228" y="355"/>
                </a:cubicBezTo>
                <a:cubicBezTo>
                  <a:pt x="222" y="353"/>
                  <a:pt x="217" y="353"/>
                  <a:pt x="212" y="354"/>
                </a:cubicBezTo>
                <a:cubicBezTo>
                  <a:pt x="205" y="352"/>
                  <a:pt x="204" y="362"/>
                  <a:pt x="200" y="364"/>
                </a:cubicBezTo>
                <a:cubicBezTo>
                  <a:pt x="196" y="366"/>
                  <a:pt x="192" y="365"/>
                  <a:pt x="188" y="366"/>
                </a:cubicBezTo>
                <a:cubicBezTo>
                  <a:pt x="184" y="368"/>
                  <a:pt x="176" y="370"/>
                  <a:pt x="176" y="370"/>
                </a:cubicBezTo>
                <a:cubicBezTo>
                  <a:pt x="171" y="369"/>
                  <a:pt x="165" y="369"/>
                  <a:pt x="158" y="366"/>
                </a:cubicBezTo>
                <a:cubicBezTo>
                  <a:pt x="153" y="364"/>
                  <a:pt x="148" y="360"/>
                  <a:pt x="144" y="356"/>
                </a:cubicBezTo>
                <a:cubicBezTo>
                  <a:pt x="140" y="352"/>
                  <a:pt x="138" y="343"/>
                  <a:pt x="134" y="342"/>
                </a:cubicBezTo>
                <a:cubicBezTo>
                  <a:pt x="130" y="340"/>
                  <a:pt x="126" y="344"/>
                  <a:pt x="122" y="347"/>
                </a:cubicBezTo>
                <a:cubicBezTo>
                  <a:pt x="118" y="350"/>
                  <a:pt x="115" y="355"/>
                  <a:pt x="112" y="358"/>
                </a:cubicBezTo>
                <a:cubicBezTo>
                  <a:pt x="111" y="361"/>
                  <a:pt x="107" y="362"/>
                  <a:pt x="105" y="365"/>
                </a:cubicBezTo>
                <a:cubicBezTo>
                  <a:pt x="101" y="371"/>
                  <a:pt x="95" y="371"/>
                  <a:pt x="88" y="372"/>
                </a:cubicBezTo>
                <a:cubicBezTo>
                  <a:pt x="82" y="373"/>
                  <a:pt x="83" y="372"/>
                  <a:pt x="78" y="373"/>
                </a:cubicBezTo>
                <a:cubicBezTo>
                  <a:pt x="73" y="374"/>
                  <a:pt x="64" y="378"/>
                  <a:pt x="60" y="378"/>
                </a:cubicBezTo>
                <a:cubicBezTo>
                  <a:pt x="53" y="377"/>
                  <a:pt x="60" y="373"/>
                  <a:pt x="53" y="371"/>
                </a:cubicBezTo>
                <a:cubicBezTo>
                  <a:pt x="45" y="368"/>
                  <a:pt x="37" y="364"/>
                  <a:pt x="35" y="362"/>
                </a:cubicBezTo>
                <a:cubicBezTo>
                  <a:pt x="33" y="359"/>
                  <a:pt x="30" y="349"/>
                  <a:pt x="26" y="346"/>
                </a:cubicBezTo>
                <a:cubicBezTo>
                  <a:pt x="22" y="343"/>
                  <a:pt x="15" y="348"/>
                  <a:pt x="12" y="346"/>
                </a:cubicBezTo>
                <a:cubicBezTo>
                  <a:pt x="10" y="340"/>
                  <a:pt x="6" y="331"/>
                  <a:pt x="6" y="331"/>
                </a:cubicBezTo>
                <a:cubicBezTo>
                  <a:pt x="11" y="317"/>
                  <a:pt x="0" y="320"/>
                  <a:pt x="10" y="314"/>
                </a:cubicBezTo>
                <a:cubicBezTo>
                  <a:pt x="17" y="303"/>
                  <a:pt x="12" y="310"/>
                  <a:pt x="26" y="296"/>
                </a:cubicBezTo>
                <a:cubicBezTo>
                  <a:pt x="30" y="292"/>
                  <a:pt x="36" y="278"/>
                  <a:pt x="36" y="278"/>
                </a:cubicBezTo>
                <a:cubicBezTo>
                  <a:pt x="40" y="272"/>
                  <a:pt x="52" y="268"/>
                  <a:pt x="56" y="263"/>
                </a:cubicBezTo>
                <a:cubicBezTo>
                  <a:pt x="60" y="258"/>
                  <a:pt x="60" y="255"/>
                  <a:pt x="62" y="250"/>
                </a:cubicBezTo>
                <a:cubicBezTo>
                  <a:pt x="65" y="243"/>
                  <a:pt x="70" y="233"/>
                  <a:pt x="68" y="232"/>
                </a:cubicBezTo>
                <a:cubicBezTo>
                  <a:pt x="66" y="231"/>
                  <a:pt x="56" y="240"/>
                  <a:pt x="50" y="244"/>
                </a:cubicBezTo>
                <a:cubicBezTo>
                  <a:pt x="43" y="246"/>
                  <a:pt x="32" y="254"/>
                  <a:pt x="32" y="254"/>
                </a:cubicBezTo>
                <a:cubicBezTo>
                  <a:pt x="27" y="251"/>
                  <a:pt x="34" y="225"/>
                  <a:pt x="32" y="218"/>
                </a:cubicBezTo>
                <a:cubicBezTo>
                  <a:pt x="30" y="211"/>
                  <a:pt x="21" y="214"/>
                  <a:pt x="20" y="210"/>
                </a:cubicBezTo>
                <a:cubicBezTo>
                  <a:pt x="18" y="204"/>
                  <a:pt x="26" y="193"/>
                  <a:pt x="26" y="193"/>
                </a:cubicBezTo>
                <a:cubicBezTo>
                  <a:pt x="29" y="184"/>
                  <a:pt x="31" y="178"/>
                  <a:pt x="36" y="170"/>
                </a:cubicBezTo>
                <a:cubicBezTo>
                  <a:pt x="39" y="164"/>
                  <a:pt x="40" y="162"/>
                  <a:pt x="44" y="155"/>
                </a:cubicBezTo>
                <a:cubicBezTo>
                  <a:pt x="48" y="148"/>
                  <a:pt x="56" y="136"/>
                  <a:pt x="59" y="128"/>
                </a:cubicBezTo>
                <a:cubicBezTo>
                  <a:pt x="62" y="120"/>
                  <a:pt x="62" y="112"/>
                  <a:pt x="65" y="107"/>
                </a:cubicBezTo>
                <a:cubicBezTo>
                  <a:pt x="68" y="102"/>
                  <a:pt x="72" y="102"/>
                  <a:pt x="75" y="97"/>
                </a:cubicBezTo>
                <a:cubicBezTo>
                  <a:pt x="80" y="89"/>
                  <a:pt x="79" y="79"/>
                  <a:pt x="84" y="74"/>
                </a:cubicBezTo>
                <a:cubicBezTo>
                  <a:pt x="89" y="69"/>
                  <a:pt x="99" y="67"/>
                  <a:pt x="104" y="65"/>
                </a:cubicBezTo>
                <a:cubicBezTo>
                  <a:pt x="109" y="63"/>
                  <a:pt x="113" y="63"/>
                  <a:pt x="117" y="62"/>
                </a:cubicBezTo>
                <a:cubicBezTo>
                  <a:pt x="121" y="61"/>
                  <a:pt x="123" y="61"/>
                  <a:pt x="128" y="58"/>
                </a:cubicBezTo>
                <a:cubicBezTo>
                  <a:pt x="133" y="55"/>
                  <a:pt x="141" y="48"/>
                  <a:pt x="147" y="41"/>
                </a:cubicBezTo>
                <a:cubicBezTo>
                  <a:pt x="155" y="30"/>
                  <a:pt x="155" y="26"/>
                  <a:pt x="162" y="14"/>
                </a:cubicBezTo>
                <a:close/>
              </a:path>
            </a:pathLst>
          </a:custGeom>
          <a:solidFill>
            <a:srgbClr val="C8C8C8">
              <a:alpha val="100000"/>
            </a:srgbClr>
          </a:solidFill>
          <a:ln w="6350" cap="flat" cmpd="sng">
            <a:solidFill>
              <a:srgbClr val="80808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36" name="Freeform 31"/>
          <p:cNvSpPr>
            <a:spLocks noChangeAspect="1"/>
          </p:cNvSpPr>
          <p:nvPr/>
        </p:nvSpPr>
        <p:spPr>
          <a:xfrm>
            <a:off x="6257925" y="2203450"/>
            <a:ext cx="57150" cy="30163"/>
          </a:xfrm>
          <a:custGeom>
            <a:avLst/>
            <a:gdLst>
              <a:gd name="txL" fmla="*/ 0 w 66"/>
              <a:gd name="txT" fmla="*/ 0 h 49"/>
              <a:gd name="txR" fmla="*/ 66 w 66"/>
              <a:gd name="txB" fmla="*/ 49 h 49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66" h="49">
                <a:moveTo>
                  <a:pt x="10" y="10"/>
                </a:moveTo>
                <a:cubicBezTo>
                  <a:pt x="16" y="12"/>
                  <a:pt x="28" y="16"/>
                  <a:pt x="28" y="16"/>
                </a:cubicBezTo>
                <a:cubicBezTo>
                  <a:pt x="38" y="13"/>
                  <a:pt x="41" y="6"/>
                  <a:pt x="50" y="0"/>
                </a:cubicBezTo>
                <a:cubicBezTo>
                  <a:pt x="56" y="10"/>
                  <a:pt x="59" y="8"/>
                  <a:pt x="62" y="20"/>
                </a:cubicBezTo>
                <a:cubicBezTo>
                  <a:pt x="63" y="24"/>
                  <a:pt x="66" y="32"/>
                  <a:pt x="66" y="32"/>
                </a:cubicBezTo>
                <a:cubicBezTo>
                  <a:pt x="63" y="40"/>
                  <a:pt x="49" y="43"/>
                  <a:pt x="40" y="46"/>
                </a:cubicBezTo>
                <a:cubicBezTo>
                  <a:pt x="31" y="49"/>
                  <a:pt x="27" y="48"/>
                  <a:pt x="20" y="46"/>
                </a:cubicBezTo>
                <a:cubicBezTo>
                  <a:pt x="13" y="44"/>
                  <a:pt x="3" y="37"/>
                  <a:pt x="0" y="32"/>
                </a:cubicBezTo>
                <a:cubicBezTo>
                  <a:pt x="1" y="27"/>
                  <a:pt x="0" y="20"/>
                  <a:pt x="4" y="16"/>
                </a:cubicBezTo>
                <a:cubicBezTo>
                  <a:pt x="11" y="9"/>
                  <a:pt x="10" y="19"/>
                  <a:pt x="10" y="10"/>
                </a:cubicBezTo>
                <a:close/>
              </a:path>
            </a:pathLst>
          </a:custGeom>
          <a:solidFill>
            <a:srgbClr val="DDDDDD">
              <a:alpha val="100000"/>
            </a:srgbClr>
          </a:solidFill>
          <a:ln w="6350" cap="flat" cmpd="sng">
            <a:solidFill>
              <a:srgbClr val="80808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37" name="Freeform 32"/>
          <p:cNvSpPr>
            <a:spLocks noChangeAspect="1"/>
          </p:cNvSpPr>
          <p:nvPr/>
        </p:nvSpPr>
        <p:spPr>
          <a:xfrm>
            <a:off x="4957763" y="977900"/>
            <a:ext cx="896937" cy="628650"/>
          </a:xfrm>
          <a:custGeom>
            <a:avLst/>
            <a:gdLst>
              <a:gd name="txL" fmla="*/ 0 w 1032"/>
              <a:gd name="txT" fmla="*/ 0 h 999"/>
              <a:gd name="txR" fmla="*/ 1032 w 1032"/>
              <a:gd name="txB" fmla="*/ 999 h 999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032" h="999">
                <a:moveTo>
                  <a:pt x="210" y="0"/>
                </a:moveTo>
                <a:cubicBezTo>
                  <a:pt x="227" y="8"/>
                  <a:pt x="247" y="9"/>
                  <a:pt x="265" y="12"/>
                </a:cubicBezTo>
                <a:cubicBezTo>
                  <a:pt x="268" y="19"/>
                  <a:pt x="267" y="25"/>
                  <a:pt x="270" y="32"/>
                </a:cubicBezTo>
                <a:cubicBezTo>
                  <a:pt x="271" y="41"/>
                  <a:pt x="272" y="49"/>
                  <a:pt x="276" y="57"/>
                </a:cubicBezTo>
                <a:cubicBezTo>
                  <a:pt x="277" y="64"/>
                  <a:pt x="274" y="73"/>
                  <a:pt x="273" y="83"/>
                </a:cubicBezTo>
                <a:cubicBezTo>
                  <a:pt x="272" y="93"/>
                  <a:pt x="271" y="107"/>
                  <a:pt x="271" y="117"/>
                </a:cubicBezTo>
                <a:cubicBezTo>
                  <a:pt x="270" y="127"/>
                  <a:pt x="269" y="135"/>
                  <a:pt x="273" y="144"/>
                </a:cubicBezTo>
                <a:cubicBezTo>
                  <a:pt x="275" y="152"/>
                  <a:pt x="278" y="155"/>
                  <a:pt x="285" y="159"/>
                </a:cubicBezTo>
                <a:cubicBezTo>
                  <a:pt x="287" y="167"/>
                  <a:pt x="300" y="183"/>
                  <a:pt x="307" y="189"/>
                </a:cubicBezTo>
                <a:cubicBezTo>
                  <a:pt x="309" y="193"/>
                  <a:pt x="313" y="200"/>
                  <a:pt x="316" y="203"/>
                </a:cubicBezTo>
                <a:cubicBezTo>
                  <a:pt x="319" y="206"/>
                  <a:pt x="325" y="210"/>
                  <a:pt x="325" y="210"/>
                </a:cubicBezTo>
                <a:cubicBezTo>
                  <a:pt x="332" y="221"/>
                  <a:pt x="340" y="213"/>
                  <a:pt x="348" y="207"/>
                </a:cubicBezTo>
                <a:cubicBezTo>
                  <a:pt x="351" y="205"/>
                  <a:pt x="357" y="200"/>
                  <a:pt x="357" y="200"/>
                </a:cubicBezTo>
                <a:cubicBezTo>
                  <a:pt x="361" y="193"/>
                  <a:pt x="370" y="191"/>
                  <a:pt x="378" y="189"/>
                </a:cubicBezTo>
                <a:cubicBezTo>
                  <a:pt x="394" y="192"/>
                  <a:pt x="416" y="187"/>
                  <a:pt x="433" y="189"/>
                </a:cubicBezTo>
                <a:cubicBezTo>
                  <a:pt x="440" y="192"/>
                  <a:pt x="442" y="197"/>
                  <a:pt x="450" y="198"/>
                </a:cubicBezTo>
                <a:cubicBezTo>
                  <a:pt x="457" y="202"/>
                  <a:pt x="457" y="205"/>
                  <a:pt x="459" y="213"/>
                </a:cubicBezTo>
                <a:cubicBezTo>
                  <a:pt x="460" y="229"/>
                  <a:pt x="463" y="237"/>
                  <a:pt x="448" y="246"/>
                </a:cubicBezTo>
                <a:cubicBezTo>
                  <a:pt x="442" y="255"/>
                  <a:pt x="433" y="261"/>
                  <a:pt x="424" y="267"/>
                </a:cubicBezTo>
                <a:cubicBezTo>
                  <a:pt x="420" y="273"/>
                  <a:pt x="419" y="276"/>
                  <a:pt x="423" y="282"/>
                </a:cubicBezTo>
                <a:cubicBezTo>
                  <a:pt x="426" y="296"/>
                  <a:pt x="421" y="278"/>
                  <a:pt x="429" y="290"/>
                </a:cubicBezTo>
                <a:cubicBezTo>
                  <a:pt x="434" y="298"/>
                  <a:pt x="432" y="307"/>
                  <a:pt x="444" y="309"/>
                </a:cubicBezTo>
                <a:cubicBezTo>
                  <a:pt x="448" y="315"/>
                  <a:pt x="455" y="317"/>
                  <a:pt x="462" y="320"/>
                </a:cubicBezTo>
                <a:cubicBezTo>
                  <a:pt x="468" y="327"/>
                  <a:pt x="475" y="324"/>
                  <a:pt x="483" y="321"/>
                </a:cubicBezTo>
                <a:cubicBezTo>
                  <a:pt x="487" y="328"/>
                  <a:pt x="487" y="332"/>
                  <a:pt x="486" y="341"/>
                </a:cubicBezTo>
                <a:cubicBezTo>
                  <a:pt x="489" y="348"/>
                  <a:pt x="498" y="358"/>
                  <a:pt x="504" y="363"/>
                </a:cubicBezTo>
                <a:cubicBezTo>
                  <a:pt x="510" y="368"/>
                  <a:pt x="513" y="370"/>
                  <a:pt x="519" y="372"/>
                </a:cubicBezTo>
                <a:cubicBezTo>
                  <a:pt x="525" y="376"/>
                  <a:pt x="531" y="377"/>
                  <a:pt x="538" y="378"/>
                </a:cubicBezTo>
                <a:cubicBezTo>
                  <a:pt x="547" y="382"/>
                  <a:pt x="558" y="383"/>
                  <a:pt x="568" y="384"/>
                </a:cubicBezTo>
                <a:cubicBezTo>
                  <a:pt x="579" y="388"/>
                  <a:pt x="587" y="382"/>
                  <a:pt x="597" y="380"/>
                </a:cubicBezTo>
                <a:cubicBezTo>
                  <a:pt x="603" y="376"/>
                  <a:pt x="609" y="373"/>
                  <a:pt x="615" y="369"/>
                </a:cubicBezTo>
                <a:cubicBezTo>
                  <a:pt x="621" y="361"/>
                  <a:pt x="627" y="357"/>
                  <a:pt x="634" y="350"/>
                </a:cubicBezTo>
                <a:cubicBezTo>
                  <a:pt x="639" y="337"/>
                  <a:pt x="647" y="338"/>
                  <a:pt x="660" y="336"/>
                </a:cubicBezTo>
                <a:cubicBezTo>
                  <a:pt x="668" y="339"/>
                  <a:pt x="676" y="340"/>
                  <a:pt x="684" y="342"/>
                </a:cubicBezTo>
                <a:cubicBezTo>
                  <a:pt x="690" y="345"/>
                  <a:pt x="697" y="347"/>
                  <a:pt x="703" y="348"/>
                </a:cubicBezTo>
                <a:cubicBezTo>
                  <a:pt x="709" y="352"/>
                  <a:pt x="708" y="354"/>
                  <a:pt x="711" y="360"/>
                </a:cubicBezTo>
                <a:cubicBezTo>
                  <a:pt x="709" y="365"/>
                  <a:pt x="708" y="370"/>
                  <a:pt x="706" y="375"/>
                </a:cubicBezTo>
                <a:cubicBezTo>
                  <a:pt x="705" y="380"/>
                  <a:pt x="703" y="384"/>
                  <a:pt x="702" y="389"/>
                </a:cubicBezTo>
                <a:cubicBezTo>
                  <a:pt x="699" y="396"/>
                  <a:pt x="703" y="416"/>
                  <a:pt x="700" y="423"/>
                </a:cubicBezTo>
                <a:cubicBezTo>
                  <a:pt x="697" y="430"/>
                  <a:pt x="686" y="428"/>
                  <a:pt x="682" y="432"/>
                </a:cubicBezTo>
                <a:cubicBezTo>
                  <a:pt x="678" y="436"/>
                  <a:pt x="675" y="444"/>
                  <a:pt x="673" y="450"/>
                </a:cubicBezTo>
                <a:cubicBezTo>
                  <a:pt x="672" y="457"/>
                  <a:pt x="670" y="464"/>
                  <a:pt x="669" y="471"/>
                </a:cubicBezTo>
                <a:cubicBezTo>
                  <a:pt x="670" y="483"/>
                  <a:pt x="675" y="495"/>
                  <a:pt x="687" y="500"/>
                </a:cubicBezTo>
                <a:cubicBezTo>
                  <a:pt x="691" y="505"/>
                  <a:pt x="697" y="510"/>
                  <a:pt x="702" y="513"/>
                </a:cubicBezTo>
                <a:cubicBezTo>
                  <a:pt x="710" y="527"/>
                  <a:pt x="714" y="521"/>
                  <a:pt x="735" y="519"/>
                </a:cubicBezTo>
                <a:cubicBezTo>
                  <a:pt x="747" y="523"/>
                  <a:pt x="751" y="544"/>
                  <a:pt x="759" y="555"/>
                </a:cubicBezTo>
                <a:cubicBezTo>
                  <a:pt x="760" y="561"/>
                  <a:pt x="761" y="563"/>
                  <a:pt x="766" y="567"/>
                </a:cubicBezTo>
                <a:cubicBezTo>
                  <a:pt x="771" y="580"/>
                  <a:pt x="783" y="595"/>
                  <a:pt x="792" y="606"/>
                </a:cubicBezTo>
                <a:cubicBezTo>
                  <a:pt x="794" y="614"/>
                  <a:pt x="795" y="617"/>
                  <a:pt x="796" y="626"/>
                </a:cubicBezTo>
                <a:cubicBezTo>
                  <a:pt x="794" y="635"/>
                  <a:pt x="796" y="644"/>
                  <a:pt x="798" y="653"/>
                </a:cubicBezTo>
                <a:cubicBezTo>
                  <a:pt x="799" y="661"/>
                  <a:pt x="790" y="672"/>
                  <a:pt x="792" y="678"/>
                </a:cubicBezTo>
                <a:cubicBezTo>
                  <a:pt x="794" y="684"/>
                  <a:pt x="805" y="685"/>
                  <a:pt x="811" y="689"/>
                </a:cubicBezTo>
                <a:cubicBezTo>
                  <a:pt x="817" y="693"/>
                  <a:pt x="821" y="695"/>
                  <a:pt x="829" y="701"/>
                </a:cubicBezTo>
                <a:cubicBezTo>
                  <a:pt x="839" y="722"/>
                  <a:pt x="833" y="720"/>
                  <a:pt x="861" y="723"/>
                </a:cubicBezTo>
                <a:cubicBezTo>
                  <a:pt x="868" y="727"/>
                  <a:pt x="870" y="724"/>
                  <a:pt x="873" y="717"/>
                </a:cubicBezTo>
                <a:cubicBezTo>
                  <a:pt x="875" y="714"/>
                  <a:pt x="869" y="699"/>
                  <a:pt x="873" y="695"/>
                </a:cubicBezTo>
                <a:cubicBezTo>
                  <a:pt x="877" y="691"/>
                  <a:pt x="896" y="693"/>
                  <a:pt x="900" y="690"/>
                </a:cubicBezTo>
                <a:cubicBezTo>
                  <a:pt x="905" y="687"/>
                  <a:pt x="898" y="681"/>
                  <a:pt x="898" y="675"/>
                </a:cubicBezTo>
                <a:cubicBezTo>
                  <a:pt x="898" y="669"/>
                  <a:pt x="904" y="664"/>
                  <a:pt x="901" y="654"/>
                </a:cubicBezTo>
                <a:cubicBezTo>
                  <a:pt x="899" y="640"/>
                  <a:pt x="885" y="628"/>
                  <a:pt x="877" y="617"/>
                </a:cubicBezTo>
                <a:cubicBezTo>
                  <a:pt x="875" y="605"/>
                  <a:pt x="875" y="594"/>
                  <a:pt x="879" y="582"/>
                </a:cubicBezTo>
                <a:cubicBezTo>
                  <a:pt x="875" y="574"/>
                  <a:pt x="881" y="568"/>
                  <a:pt x="877" y="560"/>
                </a:cubicBezTo>
                <a:cubicBezTo>
                  <a:pt x="881" y="550"/>
                  <a:pt x="879" y="547"/>
                  <a:pt x="891" y="545"/>
                </a:cubicBezTo>
                <a:cubicBezTo>
                  <a:pt x="906" y="546"/>
                  <a:pt x="911" y="558"/>
                  <a:pt x="924" y="560"/>
                </a:cubicBezTo>
                <a:cubicBezTo>
                  <a:pt x="928" y="567"/>
                  <a:pt x="942" y="571"/>
                  <a:pt x="951" y="573"/>
                </a:cubicBezTo>
                <a:cubicBezTo>
                  <a:pt x="962" y="581"/>
                  <a:pt x="973" y="597"/>
                  <a:pt x="987" y="599"/>
                </a:cubicBezTo>
                <a:cubicBezTo>
                  <a:pt x="991" y="604"/>
                  <a:pt x="1008" y="614"/>
                  <a:pt x="1015" y="618"/>
                </a:cubicBezTo>
                <a:cubicBezTo>
                  <a:pt x="1020" y="624"/>
                  <a:pt x="1025" y="626"/>
                  <a:pt x="1029" y="633"/>
                </a:cubicBezTo>
                <a:cubicBezTo>
                  <a:pt x="1032" y="652"/>
                  <a:pt x="1021" y="658"/>
                  <a:pt x="1015" y="674"/>
                </a:cubicBezTo>
                <a:cubicBezTo>
                  <a:pt x="1013" y="686"/>
                  <a:pt x="1026" y="694"/>
                  <a:pt x="1026" y="702"/>
                </a:cubicBezTo>
                <a:cubicBezTo>
                  <a:pt x="1026" y="710"/>
                  <a:pt x="1021" y="718"/>
                  <a:pt x="1017" y="722"/>
                </a:cubicBezTo>
                <a:cubicBezTo>
                  <a:pt x="1013" y="726"/>
                  <a:pt x="1007" y="726"/>
                  <a:pt x="1000" y="726"/>
                </a:cubicBezTo>
                <a:cubicBezTo>
                  <a:pt x="992" y="730"/>
                  <a:pt x="983" y="726"/>
                  <a:pt x="975" y="725"/>
                </a:cubicBezTo>
                <a:cubicBezTo>
                  <a:pt x="967" y="726"/>
                  <a:pt x="964" y="725"/>
                  <a:pt x="961" y="732"/>
                </a:cubicBezTo>
                <a:cubicBezTo>
                  <a:pt x="960" y="751"/>
                  <a:pt x="968" y="756"/>
                  <a:pt x="954" y="765"/>
                </a:cubicBezTo>
                <a:cubicBezTo>
                  <a:pt x="946" y="764"/>
                  <a:pt x="933" y="764"/>
                  <a:pt x="925" y="762"/>
                </a:cubicBezTo>
                <a:cubicBezTo>
                  <a:pt x="920" y="761"/>
                  <a:pt x="918" y="751"/>
                  <a:pt x="910" y="749"/>
                </a:cubicBezTo>
                <a:cubicBezTo>
                  <a:pt x="905" y="747"/>
                  <a:pt x="899" y="752"/>
                  <a:pt x="894" y="753"/>
                </a:cubicBezTo>
                <a:cubicBezTo>
                  <a:pt x="889" y="755"/>
                  <a:pt x="885" y="757"/>
                  <a:pt x="882" y="761"/>
                </a:cubicBezTo>
                <a:cubicBezTo>
                  <a:pt x="878" y="768"/>
                  <a:pt x="881" y="770"/>
                  <a:pt x="877" y="777"/>
                </a:cubicBezTo>
                <a:cubicBezTo>
                  <a:pt x="876" y="783"/>
                  <a:pt x="874" y="786"/>
                  <a:pt x="871" y="791"/>
                </a:cubicBezTo>
                <a:cubicBezTo>
                  <a:pt x="869" y="804"/>
                  <a:pt x="870" y="814"/>
                  <a:pt x="882" y="821"/>
                </a:cubicBezTo>
                <a:cubicBezTo>
                  <a:pt x="886" y="826"/>
                  <a:pt x="889" y="828"/>
                  <a:pt x="894" y="831"/>
                </a:cubicBezTo>
                <a:cubicBezTo>
                  <a:pt x="896" y="834"/>
                  <a:pt x="899" y="837"/>
                  <a:pt x="897" y="840"/>
                </a:cubicBezTo>
                <a:cubicBezTo>
                  <a:pt x="896" y="844"/>
                  <a:pt x="891" y="850"/>
                  <a:pt x="888" y="855"/>
                </a:cubicBezTo>
                <a:cubicBezTo>
                  <a:pt x="887" y="861"/>
                  <a:pt x="880" y="863"/>
                  <a:pt x="879" y="869"/>
                </a:cubicBezTo>
                <a:cubicBezTo>
                  <a:pt x="877" y="875"/>
                  <a:pt x="883" y="895"/>
                  <a:pt x="879" y="900"/>
                </a:cubicBezTo>
                <a:cubicBezTo>
                  <a:pt x="875" y="905"/>
                  <a:pt x="859" y="899"/>
                  <a:pt x="853" y="900"/>
                </a:cubicBezTo>
                <a:cubicBezTo>
                  <a:pt x="848" y="902"/>
                  <a:pt x="844" y="903"/>
                  <a:pt x="840" y="906"/>
                </a:cubicBezTo>
                <a:cubicBezTo>
                  <a:pt x="834" y="917"/>
                  <a:pt x="837" y="919"/>
                  <a:pt x="843" y="929"/>
                </a:cubicBezTo>
                <a:cubicBezTo>
                  <a:pt x="839" y="958"/>
                  <a:pt x="844" y="966"/>
                  <a:pt x="813" y="971"/>
                </a:cubicBezTo>
                <a:cubicBezTo>
                  <a:pt x="807" y="980"/>
                  <a:pt x="812" y="994"/>
                  <a:pt x="802" y="996"/>
                </a:cubicBezTo>
                <a:cubicBezTo>
                  <a:pt x="796" y="999"/>
                  <a:pt x="792" y="996"/>
                  <a:pt x="786" y="995"/>
                </a:cubicBezTo>
                <a:cubicBezTo>
                  <a:pt x="780" y="992"/>
                  <a:pt x="772" y="997"/>
                  <a:pt x="765" y="996"/>
                </a:cubicBezTo>
                <a:cubicBezTo>
                  <a:pt x="759" y="994"/>
                  <a:pt x="753" y="989"/>
                  <a:pt x="750" y="987"/>
                </a:cubicBezTo>
                <a:cubicBezTo>
                  <a:pt x="747" y="985"/>
                  <a:pt x="751" y="985"/>
                  <a:pt x="748" y="983"/>
                </a:cubicBezTo>
                <a:cubicBezTo>
                  <a:pt x="743" y="979"/>
                  <a:pt x="738" y="978"/>
                  <a:pt x="733" y="975"/>
                </a:cubicBezTo>
                <a:cubicBezTo>
                  <a:pt x="731" y="960"/>
                  <a:pt x="737" y="935"/>
                  <a:pt x="718" y="932"/>
                </a:cubicBezTo>
                <a:cubicBezTo>
                  <a:pt x="714" y="935"/>
                  <a:pt x="707" y="936"/>
                  <a:pt x="703" y="939"/>
                </a:cubicBezTo>
                <a:cubicBezTo>
                  <a:pt x="691" y="926"/>
                  <a:pt x="688" y="923"/>
                  <a:pt x="678" y="915"/>
                </a:cubicBezTo>
                <a:cubicBezTo>
                  <a:pt x="673" y="906"/>
                  <a:pt x="665" y="898"/>
                  <a:pt x="655" y="896"/>
                </a:cubicBezTo>
                <a:cubicBezTo>
                  <a:pt x="645" y="883"/>
                  <a:pt x="650" y="864"/>
                  <a:pt x="640" y="851"/>
                </a:cubicBezTo>
                <a:cubicBezTo>
                  <a:pt x="638" y="843"/>
                  <a:pt x="627" y="847"/>
                  <a:pt x="619" y="845"/>
                </a:cubicBezTo>
                <a:cubicBezTo>
                  <a:pt x="604" y="848"/>
                  <a:pt x="596" y="855"/>
                  <a:pt x="583" y="863"/>
                </a:cubicBezTo>
                <a:cubicBezTo>
                  <a:pt x="576" y="872"/>
                  <a:pt x="584" y="888"/>
                  <a:pt x="573" y="893"/>
                </a:cubicBezTo>
                <a:cubicBezTo>
                  <a:pt x="564" y="889"/>
                  <a:pt x="561" y="887"/>
                  <a:pt x="553" y="881"/>
                </a:cubicBezTo>
                <a:cubicBezTo>
                  <a:pt x="548" y="856"/>
                  <a:pt x="530" y="860"/>
                  <a:pt x="507" y="857"/>
                </a:cubicBezTo>
                <a:cubicBezTo>
                  <a:pt x="501" y="854"/>
                  <a:pt x="499" y="852"/>
                  <a:pt x="496" y="846"/>
                </a:cubicBezTo>
                <a:cubicBezTo>
                  <a:pt x="494" y="836"/>
                  <a:pt x="487" y="816"/>
                  <a:pt x="501" y="819"/>
                </a:cubicBezTo>
                <a:cubicBezTo>
                  <a:pt x="510" y="830"/>
                  <a:pt x="521" y="833"/>
                  <a:pt x="535" y="836"/>
                </a:cubicBezTo>
                <a:cubicBezTo>
                  <a:pt x="549" y="834"/>
                  <a:pt x="550" y="835"/>
                  <a:pt x="558" y="824"/>
                </a:cubicBezTo>
                <a:cubicBezTo>
                  <a:pt x="558" y="822"/>
                  <a:pt x="559" y="821"/>
                  <a:pt x="559" y="819"/>
                </a:cubicBezTo>
                <a:cubicBezTo>
                  <a:pt x="560" y="808"/>
                  <a:pt x="560" y="797"/>
                  <a:pt x="561" y="786"/>
                </a:cubicBezTo>
                <a:cubicBezTo>
                  <a:pt x="564" y="777"/>
                  <a:pt x="569" y="773"/>
                  <a:pt x="574" y="768"/>
                </a:cubicBezTo>
                <a:cubicBezTo>
                  <a:pt x="576" y="764"/>
                  <a:pt x="573" y="767"/>
                  <a:pt x="576" y="764"/>
                </a:cubicBezTo>
                <a:cubicBezTo>
                  <a:pt x="579" y="761"/>
                  <a:pt x="589" y="758"/>
                  <a:pt x="591" y="753"/>
                </a:cubicBezTo>
                <a:cubicBezTo>
                  <a:pt x="592" y="745"/>
                  <a:pt x="591" y="739"/>
                  <a:pt x="589" y="731"/>
                </a:cubicBezTo>
                <a:cubicBezTo>
                  <a:pt x="592" y="723"/>
                  <a:pt x="597" y="715"/>
                  <a:pt x="606" y="713"/>
                </a:cubicBezTo>
                <a:cubicBezTo>
                  <a:pt x="611" y="707"/>
                  <a:pt x="614" y="702"/>
                  <a:pt x="618" y="695"/>
                </a:cubicBezTo>
                <a:cubicBezTo>
                  <a:pt x="620" y="685"/>
                  <a:pt x="619" y="674"/>
                  <a:pt x="624" y="665"/>
                </a:cubicBezTo>
                <a:cubicBezTo>
                  <a:pt x="622" y="658"/>
                  <a:pt x="619" y="645"/>
                  <a:pt x="619" y="645"/>
                </a:cubicBezTo>
                <a:cubicBezTo>
                  <a:pt x="618" y="631"/>
                  <a:pt x="615" y="624"/>
                  <a:pt x="610" y="612"/>
                </a:cubicBezTo>
                <a:cubicBezTo>
                  <a:pt x="608" y="600"/>
                  <a:pt x="609" y="579"/>
                  <a:pt x="607" y="570"/>
                </a:cubicBezTo>
                <a:cubicBezTo>
                  <a:pt x="605" y="561"/>
                  <a:pt x="602" y="565"/>
                  <a:pt x="598" y="558"/>
                </a:cubicBezTo>
                <a:cubicBezTo>
                  <a:pt x="594" y="552"/>
                  <a:pt x="589" y="538"/>
                  <a:pt x="583" y="530"/>
                </a:cubicBezTo>
                <a:cubicBezTo>
                  <a:pt x="577" y="522"/>
                  <a:pt x="568" y="515"/>
                  <a:pt x="562" y="509"/>
                </a:cubicBezTo>
                <a:cubicBezTo>
                  <a:pt x="558" y="503"/>
                  <a:pt x="555" y="496"/>
                  <a:pt x="549" y="492"/>
                </a:cubicBezTo>
                <a:cubicBezTo>
                  <a:pt x="544" y="489"/>
                  <a:pt x="536" y="500"/>
                  <a:pt x="528" y="498"/>
                </a:cubicBezTo>
                <a:cubicBezTo>
                  <a:pt x="521" y="495"/>
                  <a:pt x="512" y="482"/>
                  <a:pt x="505" y="476"/>
                </a:cubicBezTo>
                <a:cubicBezTo>
                  <a:pt x="501" y="471"/>
                  <a:pt x="491" y="465"/>
                  <a:pt x="486" y="461"/>
                </a:cubicBezTo>
                <a:cubicBezTo>
                  <a:pt x="483" y="453"/>
                  <a:pt x="470" y="444"/>
                  <a:pt x="463" y="441"/>
                </a:cubicBezTo>
                <a:cubicBezTo>
                  <a:pt x="458" y="436"/>
                  <a:pt x="453" y="429"/>
                  <a:pt x="447" y="425"/>
                </a:cubicBezTo>
                <a:cubicBezTo>
                  <a:pt x="445" y="415"/>
                  <a:pt x="439" y="409"/>
                  <a:pt x="433" y="401"/>
                </a:cubicBezTo>
                <a:cubicBezTo>
                  <a:pt x="431" y="393"/>
                  <a:pt x="431" y="393"/>
                  <a:pt x="430" y="389"/>
                </a:cubicBezTo>
                <a:cubicBezTo>
                  <a:pt x="429" y="385"/>
                  <a:pt x="431" y="378"/>
                  <a:pt x="426" y="378"/>
                </a:cubicBezTo>
                <a:cubicBezTo>
                  <a:pt x="420" y="375"/>
                  <a:pt x="406" y="388"/>
                  <a:pt x="399" y="389"/>
                </a:cubicBezTo>
                <a:cubicBezTo>
                  <a:pt x="392" y="390"/>
                  <a:pt x="388" y="388"/>
                  <a:pt x="382" y="386"/>
                </a:cubicBezTo>
                <a:cubicBezTo>
                  <a:pt x="373" y="384"/>
                  <a:pt x="368" y="380"/>
                  <a:pt x="360" y="374"/>
                </a:cubicBezTo>
                <a:cubicBezTo>
                  <a:pt x="355" y="365"/>
                  <a:pt x="335" y="352"/>
                  <a:pt x="324" y="350"/>
                </a:cubicBezTo>
                <a:cubicBezTo>
                  <a:pt x="316" y="351"/>
                  <a:pt x="311" y="356"/>
                  <a:pt x="304" y="357"/>
                </a:cubicBezTo>
                <a:cubicBezTo>
                  <a:pt x="296" y="361"/>
                  <a:pt x="289" y="363"/>
                  <a:pt x="280" y="365"/>
                </a:cubicBezTo>
                <a:cubicBezTo>
                  <a:pt x="267" y="362"/>
                  <a:pt x="256" y="357"/>
                  <a:pt x="243" y="356"/>
                </a:cubicBezTo>
                <a:cubicBezTo>
                  <a:pt x="232" y="357"/>
                  <a:pt x="230" y="357"/>
                  <a:pt x="222" y="363"/>
                </a:cubicBezTo>
                <a:cubicBezTo>
                  <a:pt x="218" y="372"/>
                  <a:pt x="205" y="379"/>
                  <a:pt x="196" y="381"/>
                </a:cubicBezTo>
                <a:cubicBezTo>
                  <a:pt x="181" y="380"/>
                  <a:pt x="180" y="379"/>
                  <a:pt x="169" y="377"/>
                </a:cubicBezTo>
                <a:cubicBezTo>
                  <a:pt x="163" y="374"/>
                  <a:pt x="157" y="371"/>
                  <a:pt x="151" y="369"/>
                </a:cubicBezTo>
                <a:cubicBezTo>
                  <a:pt x="146" y="364"/>
                  <a:pt x="140" y="357"/>
                  <a:pt x="133" y="356"/>
                </a:cubicBezTo>
                <a:cubicBezTo>
                  <a:pt x="129" y="353"/>
                  <a:pt x="125" y="350"/>
                  <a:pt x="120" y="348"/>
                </a:cubicBezTo>
                <a:cubicBezTo>
                  <a:pt x="115" y="342"/>
                  <a:pt x="108" y="339"/>
                  <a:pt x="100" y="338"/>
                </a:cubicBezTo>
                <a:cubicBezTo>
                  <a:pt x="95" y="334"/>
                  <a:pt x="88" y="330"/>
                  <a:pt x="82" y="329"/>
                </a:cubicBezTo>
                <a:cubicBezTo>
                  <a:pt x="75" y="326"/>
                  <a:pt x="66" y="324"/>
                  <a:pt x="58" y="323"/>
                </a:cubicBezTo>
                <a:cubicBezTo>
                  <a:pt x="49" y="319"/>
                  <a:pt x="37" y="318"/>
                  <a:pt x="28" y="317"/>
                </a:cubicBezTo>
                <a:cubicBezTo>
                  <a:pt x="8" y="311"/>
                  <a:pt x="18" y="304"/>
                  <a:pt x="15" y="284"/>
                </a:cubicBezTo>
                <a:cubicBezTo>
                  <a:pt x="13" y="264"/>
                  <a:pt x="18" y="250"/>
                  <a:pt x="13" y="234"/>
                </a:cubicBezTo>
                <a:cubicBezTo>
                  <a:pt x="10" y="230"/>
                  <a:pt x="0" y="157"/>
                  <a:pt x="30" y="152"/>
                </a:cubicBezTo>
                <a:cubicBezTo>
                  <a:pt x="36" y="149"/>
                  <a:pt x="49" y="144"/>
                  <a:pt x="49" y="144"/>
                </a:cubicBezTo>
                <a:cubicBezTo>
                  <a:pt x="56" y="135"/>
                  <a:pt x="62" y="129"/>
                  <a:pt x="72" y="123"/>
                </a:cubicBezTo>
                <a:cubicBezTo>
                  <a:pt x="74" y="120"/>
                  <a:pt x="74" y="117"/>
                  <a:pt x="76" y="114"/>
                </a:cubicBezTo>
                <a:cubicBezTo>
                  <a:pt x="81" y="108"/>
                  <a:pt x="92" y="103"/>
                  <a:pt x="99" y="99"/>
                </a:cubicBezTo>
                <a:cubicBezTo>
                  <a:pt x="103" y="94"/>
                  <a:pt x="105" y="93"/>
                  <a:pt x="111" y="92"/>
                </a:cubicBezTo>
                <a:cubicBezTo>
                  <a:pt x="118" y="87"/>
                  <a:pt x="129" y="79"/>
                  <a:pt x="138" y="77"/>
                </a:cubicBezTo>
                <a:cubicBezTo>
                  <a:pt x="146" y="73"/>
                  <a:pt x="154" y="69"/>
                  <a:pt x="162" y="68"/>
                </a:cubicBezTo>
                <a:cubicBezTo>
                  <a:pt x="169" y="64"/>
                  <a:pt x="178" y="60"/>
                  <a:pt x="186" y="59"/>
                </a:cubicBezTo>
                <a:cubicBezTo>
                  <a:pt x="190" y="53"/>
                  <a:pt x="192" y="47"/>
                  <a:pt x="195" y="41"/>
                </a:cubicBezTo>
                <a:cubicBezTo>
                  <a:pt x="196" y="31"/>
                  <a:pt x="194" y="15"/>
                  <a:pt x="204" y="9"/>
                </a:cubicBezTo>
                <a:cubicBezTo>
                  <a:pt x="205" y="1"/>
                  <a:pt x="203" y="4"/>
                  <a:pt x="210" y="0"/>
                </a:cubicBezTo>
                <a:close/>
              </a:path>
            </a:pathLst>
          </a:custGeom>
          <a:solidFill>
            <a:srgbClr val="DDDDDD">
              <a:alpha val="100000"/>
            </a:srgbClr>
          </a:solidFill>
          <a:ln w="6350" cap="flat" cmpd="sng">
            <a:solidFill>
              <a:srgbClr val="80808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38" name="Freeform 33"/>
          <p:cNvSpPr>
            <a:spLocks noChangeAspect="1"/>
          </p:cNvSpPr>
          <p:nvPr/>
        </p:nvSpPr>
        <p:spPr>
          <a:xfrm>
            <a:off x="5156200" y="1508125"/>
            <a:ext cx="685800" cy="509588"/>
          </a:xfrm>
          <a:custGeom>
            <a:avLst/>
            <a:gdLst>
              <a:gd name="txL" fmla="*/ 0 w 788"/>
              <a:gd name="txT" fmla="*/ 0 h 812"/>
              <a:gd name="txR" fmla="*/ 788 w 788"/>
              <a:gd name="txB" fmla="*/ 812 h 812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788" h="812">
                <a:moveTo>
                  <a:pt x="2" y="153"/>
                </a:moveTo>
                <a:cubicBezTo>
                  <a:pt x="5" y="125"/>
                  <a:pt x="0" y="134"/>
                  <a:pt x="8" y="123"/>
                </a:cubicBezTo>
                <a:cubicBezTo>
                  <a:pt x="10" y="113"/>
                  <a:pt x="27" y="100"/>
                  <a:pt x="36" y="99"/>
                </a:cubicBezTo>
                <a:cubicBezTo>
                  <a:pt x="43" y="97"/>
                  <a:pt x="59" y="96"/>
                  <a:pt x="66" y="95"/>
                </a:cubicBezTo>
                <a:cubicBezTo>
                  <a:pt x="73" y="92"/>
                  <a:pt x="81" y="93"/>
                  <a:pt x="89" y="92"/>
                </a:cubicBezTo>
                <a:cubicBezTo>
                  <a:pt x="95" y="92"/>
                  <a:pt x="105" y="93"/>
                  <a:pt x="110" y="96"/>
                </a:cubicBezTo>
                <a:cubicBezTo>
                  <a:pt x="116" y="97"/>
                  <a:pt x="122" y="97"/>
                  <a:pt x="128" y="98"/>
                </a:cubicBezTo>
                <a:cubicBezTo>
                  <a:pt x="133" y="102"/>
                  <a:pt x="137" y="100"/>
                  <a:pt x="144" y="101"/>
                </a:cubicBezTo>
                <a:cubicBezTo>
                  <a:pt x="150" y="103"/>
                  <a:pt x="164" y="100"/>
                  <a:pt x="168" y="101"/>
                </a:cubicBezTo>
                <a:cubicBezTo>
                  <a:pt x="173" y="101"/>
                  <a:pt x="175" y="98"/>
                  <a:pt x="177" y="99"/>
                </a:cubicBezTo>
                <a:cubicBezTo>
                  <a:pt x="183" y="98"/>
                  <a:pt x="182" y="106"/>
                  <a:pt x="183" y="110"/>
                </a:cubicBezTo>
                <a:cubicBezTo>
                  <a:pt x="185" y="113"/>
                  <a:pt x="188" y="117"/>
                  <a:pt x="192" y="120"/>
                </a:cubicBezTo>
                <a:cubicBezTo>
                  <a:pt x="195" y="126"/>
                  <a:pt x="200" y="125"/>
                  <a:pt x="206" y="129"/>
                </a:cubicBezTo>
                <a:cubicBezTo>
                  <a:pt x="209" y="135"/>
                  <a:pt x="216" y="142"/>
                  <a:pt x="221" y="147"/>
                </a:cubicBezTo>
                <a:cubicBezTo>
                  <a:pt x="223" y="153"/>
                  <a:pt x="228" y="151"/>
                  <a:pt x="233" y="155"/>
                </a:cubicBezTo>
                <a:cubicBezTo>
                  <a:pt x="237" y="162"/>
                  <a:pt x="235" y="154"/>
                  <a:pt x="242" y="158"/>
                </a:cubicBezTo>
                <a:cubicBezTo>
                  <a:pt x="249" y="156"/>
                  <a:pt x="250" y="159"/>
                  <a:pt x="257" y="158"/>
                </a:cubicBezTo>
                <a:cubicBezTo>
                  <a:pt x="267" y="153"/>
                  <a:pt x="258" y="148"/>
                  <a:pt x="263" y="139"/>
                </a:cubicBezTo>
                <a:cubicBezTo>
                  <a:pt x="267" y="132"/>
                  <a:pt x="261" y="125"/>
                  <a:pt x="267" y="121"/>
                </a:cubicBezTo>
                <a:cubicBezTo>
                  <a:pt x="270" y="116"/>
                  <a:pt x="277" y="111"/>
                  <a:pt x="282" y="107"/>
                </a:cubicBezTo>
                <a:cubicBezTo>
                  <a:pt x="287" y="103"/>
                  <a:pt x="294" y="98"/>
                  <a:pt x="299" y="99"/>
                </a:cubicBezTo>
                <a:cubicBezTo>
                  <a:pt x="308" y="102"/>
                  <a:pt x="307" y="109"/>
                  <a:pt x="312" y="116"/>
                </a:cubicBezTo>
                <a:cubicBezTo>
                  <a:pt x="321" y="104"/>
                  <a:pt x="324" y="98"/>
                  <a:pt x="344" y="104"/>
                </a:cubicBezTo>
                <a:cubicBezTo>
                  <a:pt x="348" y="97"/>
                  <a:pt x="356" y="101"/>
                  <a:pt x="359" y="96"/>
                </a:cubicBezTo>
                <a:cubicBezTo>
                  <a:pt x="361" y="90"/>
                  <a:pt x="366" y="90"/>
                  <a:pt x="365" y="87"/>
                </a:cubicBezTo>
                <a:cubicBezTo>
                  <a:pt x="367" y="83"/>
                  <a:pt x="369" y="79"/>
                  <a:pt x="368" y="74"/>
                </a:cubicBezTo>
                <a:cubicBezTo>
                  <a:pt x="367" y="68"/>
                  <a:pt x="363" y="62"/>
                  <a:pt x="360" y="56"/>
                </a:cubicBezTo>
                <a:cubicBezTo>
                  <a:pt x="361" y="52"/>
                  <a:pt x="349" y="49"/>
                  <a:pt x="350" y="46"/>
                </a:cubicBezTo>
                <a:cubicBezTo>
                  <a:pt x="350" y="43"/>
                  <a:pt x="351" y="22"/>
                  <a:pt x="357" y="18"/>
                </a:cubicBezTo>
                <a:cubicBezTo>
                  <a:pt x="362" y="11"/>
                  <a:pt x="371" y="9"/>
                  <a:pt x="378" y="6"/>
                </a:cubicBezTo>
                <a:cubicBezTo>
                  <a:pt x="385" y="3"/>
                  <a:pt x="393" y="1"/>
                  <a:pt x="399" y="2"/>
                </a:cubicBezTo>
                <a:cubicBezTo>
                  <a:pt x="403" y="0"/>
                  <a:pt x="410" y="16"/>
                  <a:pt x="414" y="14"/>
                </a:cubicBezTo>
                <a:cubicBezTo>
                  <a:pt x="424" y="17"/>
                  <a:pt x="411" y="23"/>
                  <a:pt x="416" y="33"/>
                </a:cubicBezTo>
                <a:cubicBezTo>
                  <a:pt x="420" y="40"/>
                  <a:pt x="428" y="49"/>
                  <a:pt x="431" y="56"/>
                </a:cubicBezTo>
                <a:cubicBezTo>
                  <a:pt x="437" y="63"/>
                  <a:pt x="445" y="66"/>
                  <a:pt x="452" y="72"/>
                </a:cubicBezTo>
                <a:cubicBezTo>
                  <a:pt x="460" y="84"/>
                  <a:pt x="465" y="89"/>
                  <a:pt x="474" y="93"/>
                </a:cubicBezTo>
                <a:cubicBezTo>
                  <a:pt x="478" y="98"/>
                  <a:pt x="487" y="87"/>
                  <a:pt x="492" y="90"/>
                </a:cubicBezTo>
                <a:cubicBezTo>
                  <a:pt x="497" y="96"/>
                  <a:pt x="491" y="101"/>
                  <a:pt x="500" y="98"/>
                </a:cubicBezTo>
                <a:cubicBezTo>
                  <a:pt x="504" y="95"/>
                  <a:pt x="506" y="101"/>
                  <a:pt x="501" y="104"/>
                </a:cubicBezTo>
                <a:cubicBezTo>
                  <a:pt x="504" y="101"/>
                  <a:pt x="500" y="111"/>
                  <a:pt x="500" y="115"/>
                </a:cubicBezTo>
                <a:cubicBezTo>
                  <a:pt x="500" y="119"/>
                  <a:pt x="500" y="123"/>
                  <a:pt x="503" y="127"/>
                </a:cubicBezTo>
                <a:cubicBezTo>
                  <a:pt x="506" y="131"/>
                  <a:pt x="510" y="136"/>
                  <a:pt x="515" y="140"/>
                </a:cubicBezTo>
                <a:cubicBezTo>
                  <a:pt x="520" y="144"/>
                  <a:pt x="525" y="147"/>
                  <a:pt x="531" y="149"/>
                </a:cubicBezTo>
                <a:cubicBezTo>
                  <a:pt x="537" y="152"/>
                  <a:pt x="543" y="152"/>
                  <a:pt x="549" y="153"/>
                </a:cubicBezTo>
                <a:cubicBezTo>
                  <a:pt x="557" y="157"/>
                  <a:pt x="555" y="153"/>
                  <a:pt x="564" y="155"/>
                </a:cubicBezTo>
                <a:cubicBezTo>
                  <a:pt x="569" y="154"/>
                  <a:pt x="572" y="155"/>
                  <a:pt x="576" y="153"/>
                </a:cubicBezTo>
                <a:cubicBezTo>
                  <a:pt x="582" y="151"/>
                  <a:pt x="578" y="148"/>
                  <a:pt x="581" y="144"/>
                </a:cubicBezTo>
                <a:cubicBezTo>
                  <a:pt x="583" y="141"/>
                  <a:pt x="582" y="129"/>
                  <a:pt x="585" y="126"/>
                </a:cubicBezTo>
                <a:cubicBezTo>
                  <a:pt x="588" y="123"/>
                  <a:pt x="595" y="129"/>
                  <a:pt x="599" y="128"/>
                </a:cubicBezTo>
                <a:cubicBezTo>
                  <a:pt x="603" y="129"/>
                  <a:pt x="605" y="116"/>
                  <a:pt x="609" y="119"/>
                </a:cubicBezTo>
                <a:cubicBezTo>
                  <a:pt x="611" y="120"/>
                  <a:pt x="612" y="132"/>
                  <a:pt x="614" y="137"/>
                </a:cubicBezTo>
                <a:cubicBezTo>
                  <a:pt x="616" y="142"/>
                  <a:pt x="621" y="145"/>
                  <a:pt x="623" y="148"/>
                </a:cubicBezTo>
                <a:cubicBezTo>
                  <a:pt x="625" y="151"/>
                  <a:pt x="622" y="155"/>
                  <a:pt x="624" y="158"/>
                </a:cubicBezTo>
                <a:cubicBezTo>
                  <a:pt x="626" y="160"/>
                  <a:pt x="632" y="161"/>
                  <a:pt x="638" y="161"/>
                </a:cubicBezTo>
                <a:cubicBezTo>
                  <a:pt x="647" y="159"/>
                  <a:pt x="652" y="160"/>
                  <a:pt x="660" y="158"/>
                </a:cubicBezTo>
                <a:cubicBezTo>
                  <a:pt x="671" y="152"/>
                  <a:pt x="679" y="169"/>
                  <a:pt x="692" y="170"/>
                </a:cubicBezTo>
                <a:cubicBezTo>
                  <a:pt x="706" y="180"/>
                  <a:pt x="712" y="184"/>
                  <a:pt x="731" y="187"/>
                </a:cubicBezTo>
                <a:cubicBezTo>
                  <a:pt x="739" y="191"/>
                  <a:pt x="747" y="195"/>
                  <a:pt x="755" y="196"/>
                </a:cubicBezTo>
                <a:cubicBezTo>
                  <a:pt x="760" y="200"/>
                  <a:pt x="767" y="204"/>
                  <a:pt x="773" y="205"/>
                </a:cubicBezTo>
                <a:cubicBezTo>
                  <a:pt x="778" y="204"/>
                  <a:pt x="778" y="213"/>
                  <a:pt x="783" y="212"/>
                </a:cubicBezTo>
                <a:cubicBezTo>
                  <a:pt x="787" y="212"/>
                  <a:pt x="786" y="222"/>
                  <a:pt x="788" y="222"/>
                </a:cubicBezTo>
                <a:cubicBezTo>
                  <a:pt x="788" y="223"/>
                  <a:pt x="787" y="214"/>
                  <a:pt x="786" y="218"/>
                </a:cubicBezTo>
                <a:cubicBezTo>
                  <a:pt x="788" y="224"/>
                  <a:pt x="774" y="245"/>
                  <a:pt x="780" y="248"/>
                </a:cubicBezTo>
                <a:cubicBezTo>
                  <a:pt x="774" y="260"/>
                  <a:pt x="782" y="248"/>
                  <a:pt x="774" y="254"/>
                </a:cubicBezTo>
                <a:cubicBezTo>
                  <a:pt x="771" y="259"/>
                  <a:pt x="771" y="262"/>
                  <a:pt x="767" y="266"/>
                </a:cubicBezTo>
                <a:cubicBezTo>
                  <a:pt x="766" y="273"/>
                  <a:pt x="762" y="279"/>
                  <a:pt x="759" y="285"/>
                </a:cubicBezTo>
                <a:cubicBezTo>
                  <a:pt x="757" y="294"/>
                  <a:pt x="756" y="302"/>
                  <a:pt x="756" y="311"/>
                </a:cubicBezTo>
                <a:cubicBezTo>
                  <a:pt x="757" y="318"/>
                  <a:pt x="748" y="315"/>
                  <a:pt x="749" y="318"/>
                </a:cubicBezTo>
                <a:cubicBezTo>
                  <a:pt x="746" y="320"/>
                  <a:pt x="743" y="322"/>
                  <a:pt x="737" y="323"/>
                </a:cubicBezTo>
                <a:cubicBezTo>
                  <a:pt x="722" y="321"/>
                  <a:pt x="722" y="320"/>
                  <a:pt x="711" y="326"/>
                </a:cubicBezTo>
                <a:cubicBezTo>
                  <a:pt x="708" y="331"/>
                  <a:pt x="705" y="341"/>
                  <a:pt x="707" y="348"/>
                </a:cubicBezTo>
                <a:cubicBezTo>
                  <a:pt x="706" y="355"/>
                  <a:pt x="708" y="362"/>
                  <a:pt x="707" y="368"/>
                </a:cubicBezTo>
                <a:cubicBezTo>
                  <a:pt x="706" y="377"/>
                  <a:pt x="706" y="379"/>
                  <a:pt x="701" y="387"/>
                </a:cubicBezTo>
                <a:cubicBezTo>
                  <a:pt x="700" y="393"/>
                  <a:pt x="690" y="389"/>
                  <a:pt x="689" y="393"/>
                </a:cubicBezTo>
                <a:cubicBezTo>
                  <a:pt x="687" y="394"/>
                  <a:pt x="689" y="396"/>
                  <a:pt x="687" y="396"/>
                </a:cubicBezTo>
                <a:cubicBezTo>
                  <a:pt x="675" y="393"/>
                  <a:pt x="679" y="399"/>
                  <a:pt x="675" y="393"/>
                </a:cubicBezTo>
                <a:cubicBezTo>
                  <a:pt x="673" y="382"/>
                  <a:pt x="673" y="388"/>
                  <a:pt x="665" y="382"/>
                </a:cubicBezTo>
                <a:cubicBezTo>
                  <a:pt x="660" y="383"/>
                  <a:pt x="655" y="382"/>
                  <a:pt x="651" y="385"/>
                </a:cubicBezTo>
                <a:cubicBezTo>
                  <a:pt x="639" y="393"/>
                  <a:pt x="660" y="380"/>
                  <a:pt x="644" y="383"/>
                </a:cubicBezTo>
                <a:cubicBezTo>
                  <a:pt x="639" y="376"/>
                  <a:pt x="636" y="380"/>
                  <a:pt x="627" y="378"/>
                </a:cubicBezTo>
                <a:cubicBezTo>
                  <a:pt x="622" y="378"/>
                  <a:pt x="594" y="372"/>
                  <a:pt x="590" y="374"/>
                </a:cubicBezTo>
                <a:cubicBezTo>
                  <a:pt x="583" y="375"/>
                  <a:pt x="583" y="379"/>
                  <a:pt x="582" y="383"/>
                </a:cubicBezTo>
                <a:cubicBezTo>
                  <a:pt x="578" y="388"/>
                  <a:pt x="586" y="394"/>
                  <a:pt x="585" y="401"/>
                </a:cubicBezTo>
                <a:cubicBezTo>
                  <a:pt x="585" y="405"/>
                  <a:pt x="588" y="410"/>
                  <a:pt x="587" y="413"/>
                </a:cubicBezTo>
                <a:cubicBezTo>
                  <a:pt x="586" y="416"/>
                  <a:pt x="583" y="416"/>
                  <a:pt x="578" y="420"/>
                </a:cubicBezTo>
                <a:cubicBezTo>
                  <a:pt x="576" y="426"/>
                  <a:pt x="563" y="434"/>
                  <a:pt x="558" y="437"/>
                </a:cubicBezTo>
                <a:cubicBezTo>
                  <a:pt x="554" y="442"/>
                  <a:pt x="557" y="455"/>
                  <a:pt x="552" y="459"/>
                </a:cubicBezTo>
                <a:cubicBezTo>
                  <a:pt x="550" y="465"/>
                  <a:pt x="557" y="474"/>
                  <a:pt x="564" y="480"/>
                </a:cubicBezTo>
                <a:cubicBezTo>
                  <a:pt x="568" y="487"/>
                  <a:pt x="570" y="489"/>
                  <a:pt x="575" y="494"/>
                </a:cubicBezTo>
                <a:cubicBezTo>
                  <a:pt x="580" y="499"/>
                  <a:pt x="590" y="506"/>
                  <a:pt x="596" y="510"/>
                </a:cubicBezTo>
                <a:cubicBezTo>
                  <a:pt x="602" y="515"/>
                  <a:pt x="606" y="514"/>
                  <a:pt x="609" y="521"/>
                </a:cubicBezTo>
                <a:cubicBezTo>
                  <a:pt x="610" y="533"/>
                  <a:pt x="611" y="524"/>
                  <a:pt x="623" y="526"/>
                </a:cubicBezTo>
                <a:cubicBezTo>
                  <a:pt x="626" y="526"/>
                  <a:pt x="606" y="534"/>
                  <a:pt x="605" y="539"/>
                </a:cubicBezTo>
                <a:cubicBezTo>
                  <a:pt x="604" y="544"/>
                  <a:pt x="605" y="552"/>
                  <a:pt x="615" y="559"/>
                </a:cubicBezTo>
                <a:cubicBezTo>
                  <a:pt x="594" y="563"/>
                  <a:pt x="602" y="570"/>
                  <a:pt x="599" y="575"/>
                </a:cubicBezTo>
                <a:cubicBezTo>
                  <a:pt x="596" y="589"/>
                  <a:pt x="610" y="591"/>
                  <a:pt x="627" y="593"/>
                </a:cubicBezTo>
                <a:cubicBezTo>
                  <a:pt x="635" y="597"/>
                  <a:pt x="641" y="608"/>
                  <a:pt x="648" y="613"/>
                </a:cubicBezTo>
                <a:cubicBezTo>
                  <a:pt x="652" y="619"/>
                  <a:pt x="644" y="624"/>
                  <a:pt x="647" y="630"/>
                </a:cubicBezTo>
                <a:cubicBezTo>
                  <a:pt x="636" y="629"/>
                  <a:pt x="638" y="628"/>
                  <a:pt x="627" y="630"/>
                </a:cubicBezTo>
                <a:cubicBezTo>
                  <a:pt x="621" y="630"/>
                  <a:pt x="598" y="642"/>
                  <a:pt x="593" y="632"/>
                </a:cubicBezTo>
                <a:cubicBezTo>
                  <a:pt x="592" y="621"/>
                  <a:pt x="596" y="622"/>
                  <a:pt x="584" y="620"/>
                </a:cubicBezTo>
                <a:cubicBezTo>
                  <a:pt x="573" y="614"/>
                  <a:pt x="577" y="610"/>
                  <a:pt x="566" y="612"/>
                </a:cubicBezTo>
                <a:cubicBezTo>
                  <a:pt x="558" y="616"/>
                  <a:pt x="555" y="615"/>
                  <a:pt x="546" y="614"/>
                </a:cubicBezTo>
                <a:cubicBezTo>
                  <a:pt x="542" y="613"/>
                  <a:pt x="533" y="617"/>
                  <a:pt x="527" y="615"/>
                </a:cubicBezTo>
                <a:cubicBezTo>
                  <a:pt x="521" y="613"/>
                  <a:pt x="516" y="608"/>
                  <a:pt x="512" y="604"/>
                </a:cubicBezTo>
                <a:cubicBezTo>
                  <a:pt x="508" y="600"/>
                  <a:pt x="507" y="597"/>
                  <a:pt x="504" y="591"/>
                </a:cubicBezTo>
                <a:cubicBezTo>
                  <a:pt x="503" y="574"/>
                  <a:pt x="501" y="572"/>
                  <a:pt x="492" y="570"/>
                </a:cubicBezTo>
                <a:cubicBezTo>
                  <a:pt x="485" y="571"/>
                  <a:pt x="483" y="566"/>
                  <a:pt x="476" y="567"/>
                </a:cubicBezTo>
                <a:cubicBezTo>
                  <a:pt x="465" y="573"/>
                  <a:pt x="469" y="584"/>
                  <a:pt x="465" y="598"/>
                </a:cubicBezTo>
                <a:cubicBezTo>
                  <a:pt x="464" y="603"/>
                  <a:pt x="457" y="614"/>
                  <a:pt x="453" y="618"/>
                </a:cubicBezTo>
                <a:cubicBezTo>
                  <a:pt x="449" y="626"/>
                  <a:pt x="462" y="635"/>
                  <a:pt x="458" y="644"/>
                </a:cubicBezTo>
                <a:cubicBezTo>
                  <a:pt x="454" y="653"/>
                  <a:pt x="437" y="663"/>
                  <a:pt x="428" y="672"/>
                </a:cubicBezTo>
                <a:cubicBezTo>
                  <a:pt x="421" y="681"/>
                  <a:pt x="410" y="690"/>
                  <a:pt x="404" y="699"/>
                </a:cubicBezTo>
                <a:cubicBezTo>
                  <a:pt x="402" y="711"/>
                  <a:pt x="412" y="715"/>
                  <a:pt x="411" y="728"/>
                </a:cubicBezTo>
                <a:cubicBezTo>
                  <a:pt x="412" y="739"/>
                  <a:pt x="405" y="743"/>
                  <a:pt x="407" y="753"/>
                </a:cubicBezTo>
                <a:cubicBezTo>
                  <a:pt x="408" y="761"/>
                  <a:pt x="411" y="768"/>
                  <a:pt x="411" y="774"/>
                </a:cubicBezTo>
                <a:cubicBezTo>
                  <a:pt x="411" y="780"/>
                  <a:pt x="409" y="783"/>
                  <a:pt x="408" y="787"/>
                </a:cubicBezTo>
                <a:cubicBezTo>
                  <a:pt x="407" y="791"/>
                  <a:pt x="411" y="798"/>
                  <a:pt x="407" y="800"/>
                </a:cubicBezTo>
                <a:cubicBezTo>
                  <a:pt x="403" y="802"/>
                  <a:pt x="389" y="802"/>
                  <a:pt x="384" y="801"/>
                </a:cubicBezTo>
                <a:cubicBezTo>
                  <a:pt x="383" y="794"/>
                  <a:pt x="380" y="796"/>
                  <a:pt x="374" y="793"/>
                </a:cubicBezTo>
                <a:cubicBezTo>
                  <a:pt x="364" y="797"/>
                  <a:pt x="364" y="806"/>
                  <a:pt x="354" y="808"/>
                </a:cubicBezTo>
                <a:cubicBezTo>
                  <a:pt x="346" y="812"/>
                  <a:pt x="344" y="807"/>
                  <a:pt x="336" y="809"/>
                </a:cubicBezTo>
                <a:cubicBezTo>
                  <a:pt x="329" y="807"/>
                  <a:pt x="318" y="811"/>
                  <a:pt x="312" y="810"/>
                </a:cubicBezTo>
                <a:cubicBezTo>
                  <a:pt x="308" y="804"/>
                  <a:pt x="306" y="798"/>
                  <a:pt x="303" y="792"/>
                </a:cubicBezTo>
                <a:cubicBezTo>
                  <a:pt x="302" y="785"/>
                  <a:pt x="300" y="779"/>
                  <a:pt x="294" y="774"/>
                </a:cubicBezTo>
                <a:cubicBezTo>
                  <a:pt x="292" y="766"/>
                  <a:pt x="296" y="761"/>
                  <a:pt x="293" y="753"/>
                </a:cubicBezTo>
                <a:cubicBezTo>
                  <a:pt x="292" y="745"/>
                  <a:pt x="283" y="733"/>
                  <a:pt x="278" y="726"/>
                </a:cubicBezTo>
                <a:cubicBezTo>
                  <a:pt x="276" y="717"/>
                  <a:pt x="269" y="708"/>
                  <a:pt x="264" y="701"/>
                </a:cubicBezTo>
                <a:cubicBezTo>
                  <a:pt x="259" y="690"/>
                  <a:pt x="251" y="674"/>
                  <a:pt x="246" y="665"/>
                </a:cubicBezTo>
                <a:cubicBezTo>
                  <a:pt x="241" y="656"/>
                  <a:pt x="240" y="651"/>
                  <a:pt x="233" y="645"/>
                </a:cubicBezTo>
                <a:cubicBezTo>
                  <a:pt x="228" y="638"/>
                  <a:pt x="212" y="631"/>
                  <a:pt x="203" y="630"/>
                </a:cubicBezTo>
                <a:cubicBezTo>
                  <a:pt x="196" y="627"/>
                  <a:pt x="198" y="622"/>
                  <a:pt x="194" y="615"/>
                </a:cubicBezTo>
                <a:cubicBezTo>
                  <a:pt x="191" y="604"/>
                  <a:pt x="188" y="604"/>
                  <a:pt x="194" y="594"/>
                </a:cubicBezTo>
                <a:cubicBezTo>
                  <a:pt x="193" y="589"/>
                  <a:pt x="193" y="580"/>
                  <a:pt x="191" y="579"/>
                </a:cubicBezTo>
                <a:cubicBezTo>
                  <a:pt x="189" y="578"/>
                  <a:pt x="184" y="583"/>
                  <a:pt x="179" y="585"/>
                </a:cubicBezTo>
                <a:cubicBezTo>
                  <a:pt x="173" y="584"/>
                  <a:pt x="167" y="587"/>
                  <a:pt x="162" y="589"/>
                </a:cubicBezTo>
                <a:cubicBezTo>
                  <a:pt x="157" y="591"/>
                  <a:pt x="151" y="600"/>
                  <a:pt x="147" y="600"/>
                </a:cubicBezTo>
                <a:cubicBezTo>
                  <a:pt x="140" y="605"/>
                  <a:pt x="150" y="589"/>
                  <a:pt x="140" y="588"/>
                </a:cubicBezTo>
                <a:cubicBezTo>
                  <a:pt x="137" y="585"/>
                  <a:pt x="137" y="577"/>
                  <a:pt x="134" y="570"/>
                </a:cubicBezTo>
                <a:cubicBezTo>
                  <a:pt x="132" y="563"/>
                  <a:pt x="128" y="553"/>
                  <a:pt x="125" y="545"/>
                </a:cubicBezTo>
                <a:cubicBezTo>
                  <a:pt x="124" y="537"/>
                  <a:pt x="119" y="526"/>
                  <a:pt x="116" y="519"/>
                </a:cubicBezTo>
                <a:cubicBezTo>
                  <a:pt x="114" y="509"/>
                  <a:pt x="114" y="496"/>
                  <a:pt x="111" y="486"/>
                </a:cubicBezTo>
                <a:cubicBezTo>
                  <a:pt x="110" y="470"/>
                  <a:pt x="112" y="454"/>
                  <a:pt x="110" y="438"/>
                </a:cubicBezTo>
                <a:cubicBezTo>
                  <a:pt x="111" y="414"/>
                  <a:pt x="112" y="407"/>
                  <a:pt x="110" y="382"/>
                </a:cubicBezTo>
                <a:cubicBezTo>
                  <a:pt x="109" y="373"/>
                  <a:pt x="102" y="357"/>
                  <a:pt x="102" y="357"/>
                </a:cubicBezTo>
                <a:cubicBezTo>
                  <a:pt x="101" y="351"/>
                  <a:pt x="98" y="348"/>
                  <a:pt x="96" y="343"/>
                </a:cubicBezTo>
                <a:cubicBezTo>
                  <a:pt x="95" y="337"/>
                  <a:pt x="93" y="330"/>
                  <a:pt x="90" y="324"/>
                </a:cubicBezTo>
                <a:cubicBezTo>
                  <a:pt x="88" y="315"/>
                  <a:pt x="84" y="302"/>
                  <a:pt x="95" y="300"/>
                </a:cubicBezTo>
                <a:cubicBezTo>
                  <a:pt x="97" y="291"/>
                  <a:pt x="99" y="290"/>
                  <a:pt x="93" y="282"/>
                </a:cubicBezTo>
                <a:cubicBezTo>
                  <a:pt x="91" y="273"/>
                  <a:pt x="87" y="267"/>
                  <a:pt x="84" y="259"/>
                </a:cubicBezTo>
                <a:cubicBezTo>
                  <a:pt x="82" y="249"/>
                  <a:pt x="78" y="242"/>
                  <a:pt x="72" y="234"/>
                </a:cubicBezTo>
                <a:cubicBezTo>
                  <a:pt x="70" y="225"/>
                  <a:pt x="63" y="214"/>
                  <a:pt x="56" y="208"/>
                </a:cubicBezTo>
                <a:cubicBezTo>
                  <a:pt x="51" y="198"/>
                  <a:pt x="40" y="185"/>
                  <a:pt x="30" y="181"/>
                </a:cubicBezTo>
                <a:cubicBezTo>
                  <a:pt x="23" y="174"/>
                  <a:pt x="19" y="168"/>
                  <a:pt x="11" y="162"/>
                </a:cubicBezTo>
                <a:cubicBezTo>
                  <a:pt x="10" y="161"/>
                  <a:pt x="4" y="153"/>
                  <a:pt x="2" y="153"/>
                </a:cubicBezTo>
                <a:close/>
              </a:path>
            </a:pathLst>
          </a:custGeom>
          <a:solidFill>
            <a:srgbClr val="C8C8C8">
              <a:alpha val="100000"/>
            </a:srgbClr>
          </a:solidFill>
          <a:ln w="6350" cap="flat" cmpd="sng">
            <a:solidFill>
              <a:srgbClr val="80808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39" name="Freeform 34"/>
          <p:cNvSpPr>
            <a:spLocks noChangeAspect="1"/>
          </p:cNvSpPr>
          <p:nvPr/>
        </p:nvSpPr>
        <p:spPr>
          <a:xfrm>
            <a:off x="4679950" y="1176338"/>
            <a:ext cx="817563" cy="487362"/>
          </a:xfrm>
          <a:custGeom>
            <a:avLst/>
            <a:gdLst>
              <a:gd name="txL" fmla="*/ 0 w 941"/>
              <a:gd name="txT" fmla="*/ 0 h 776"/>
              <a:gd name="txR" fmla="*/ 941 w 941"/>
              <a:gd name="txB" fmla="*/ 776 h 776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941" h="776">
                <a:moveTo>
                  <a:pt x="101" y="72"/>
                </a:moveTo>
                <a:cubicBezTo>
                  <a:pt x="109" y="67"/>
                  <a:pt x="115" y="61"/>
                  <a:pt x="124" y="59"/>
                </a:cubicBezTo>
                <a:cubicBezTo>
                  <a:pt x="139" y="52"/>
                  <a:pt x="147" y="46"/>
                  <a:pt x="164" y="44"/>
                </a:cubicBezTo>
                <a:cubicBezTo>
                  <a:pt x="173" y="41"/>
                  <a:pt x="182" y="39"/>
                  <a:pt x="191" y="38"/>
                </a:cubicBezTo>
                <a:cubicBezTo>
                  <a:pt x="202" y="34"/>
                  <a:pt x="215" y="33"/>
                  <a:pt x="227" y="32"/>
                </a:cubicBezTo>
                <a:cubicBezTo>
                  <a:pt x="234" y="29"/>
                  <a:pt x="242" y="27"/>
                  <a:pt x="250" y="26"/>
                </a:cubicBezTo>
                <a:cubicBezTo>
                  <a:pt x="257" y="23"/>
                  <a:pt x="264" y="21"/>
                  <a:pt x="271" y="20"/>
                </a:cubicBezTo>
                <a:cubicBezTo>
                  <a:pt x="280" y="16"/>
                  <a:pt x="290" y="19"/>
                  <a:pt x="299" y="15"/>
                </a:cubicBezTo>
                <a:cubicBezTo>
                  <a:pt x="306" y="12"/>
                  <a:pt x="309" y="6"/>
                  <a:pt x="316" y="3"/>
                </a:cubicBezTo>
                <a:cubicBezTo>
                  <a:pt x="322" y="1"/>
                  <a:pt x="327" y="0"/>
                  <a:pt x="336" y="1"/>
                </a:cubicBezTo>
                <a:cubicBezTo>
                  <a:pt x="345" y="2"/>
                  <a:pt x="361" y="6"/>
                  <a:pt x="370" y="8"/>
                </a:cubicBezTo>
                <a:cubicBezTo>
                  <a:pt x="377" y="10"/>
                  <a:pt x="381" y="13"/>
                  <a:pt x="388" y="14"/>
                </a:cubicBezTo>
                <a:cubicBezTo>
                  <a:pt x="393" y="16"/>
                  <a:pt x="396" y="17"/>
                  <a:pt x="402" y="19"/>
                </a:cubicBezTo>
                <a:cubicBezTo>
                  <a:pt x="408" y="21"/>
                  <a:pt x="419" y="26"/>
                  <a:pt x="426" y="29"/>
                </a:cubicBezTo>
                <a:cubicBezTo>
                  <a:pt x="434" y="33"/>
                  <a:pt x="434" y="32"/>
                  <a:pt x="442" y="35"/>
                </a:cubicBezTo>
                <a:cubicBezTo>
                  <a:pt x="448" y="40"/>
                  <a:pt x="449" y="43"/>
                  <a:pt x="456" y="47"/>
                </a:cubicBezTo>
                <a:cubicBezTo>
                  <a:pt x="463" y="56"/>
                  <a:pt x="482" y="63"/>
                  <a:pt x="493" y="65"/>
                </a:cubicBezTo>
                <a:cubicBezTo>
                  <a:pt x="497" y="67"/>
                  <a:pt x="500" y="65"/>
                  <a:pt x="504" y="67"/>
                </a:cubicBezTo>
                <a:cubicBezTo>
                  <a:pt x="511" y="66"/>
                  <a:pt x="519" y="67"/>
                  <a:pt x="525" y="64"/>
                </a:cubicBezTo>
                <a:cubicBezTo>
                  <a:pt x="534" y="60"/>
                  <a:pt x="539" y="49"/>
                  <a:pt x="549" y="47"/>
                </a:cubicBezTo>
                <a:cubicBezTo>
                  <a:pt x="554" y="43"/>
                  <a:pt x="561" y="44"/>
                  <a:pt x="567" y="43"/>
                </a:cubicBezTo>
                <a:cubicBezTo>
                  <a:pt x="573" y="40"/>
                  <a:pt x="565" y="44"/>
                  <a:pt x="579" y="47"/>
                </a:cubicBezTo>
                <a:cubicBezTo>
                  <a:pt x="586" y="51"/>
                  <a:pt x="599" y="49"/>
                  <a:pt x="607" y="50"/>
                </a:cubicBezTo>
                <a:cubicBezTo>
                  <a:pt x="621" y="47"/>
                  <a:pt x="628" y="40"/>
                  <a:pt x="643" y="38"/>
                </a:cubicBezTo>
                <a:cubicBezTo>
                  <a:pt x="652" y="31"/>
                  <a:pt x="651" y="37"/>
                  <a:pt x="658" y="44"/>
                </a:cubicBezTo>
                <a:cubicBezTo>
                  <a:pt x="661" y="46"/>
                  <a:pt x="664" y="47"/>
                  <a:pt x="666" y="49"/>
                </a:cubicBezTo>
                <a:cubicBezTo>
                  <a:pt x="668" y="51"/>
                  <a:pt x="669" y="53"/>
                  <a:pt x="673" y="57"/>
                </a:cubicBezTo>
                <a:cubicBezTo>
                  <a:pt x="678" y="61"/>
                  <a:pt x="684" y="70"/>
                  <a:pt x="690" y="71"/>
                </a:cubicBezTo>
                <a:cubicBezTo>
                  <a:pt x="698" y="77"/>
                  <a:pt x="711" y="74"/>
                  <a:pt x="720" y="73"/>
                </a:cubicBezTo>
                <a:cubicBezTo>
                  <a:pt x="730" y="72"/>
                  <a:pt x="734" y="66"/>
                  <a:pt x="744" y="64"/>
                </a:cubicBezTo>
                <a:cubicBezTo>
                  <a:pt x="752" y="75"/>
                  <a:pt x="757" y="97"/>
                  <a:pt x="766" y="108"/>
                </a:cubicBezTo>
                <a:cubicBezTo>
                  <a:pt x="770" y="116"/>
                  <a:pt x="765" y="117"/>
                  <a:pt x="769" y="121"/>
                </a:cubicBezTo>
                <a:cubicBezTo>
                  <a:pt x="773" y="125"/>
                  <a:pt x="784" y="128"/>
                  <a:pt x="790" y="133"/>
                </a:cubicBezTo>
                <a:cubicBezTo>
                  <a:pt x="793" y="140"/>
                  <a:pt x="799" y="145"/>
                  <a:pt x="805" y="149"/>
                </a:cubicBezTo>
                <a:cubicBezTo>
                  <a:pt x="817" y="157"/>
                  <a:pt x="829" y="172"/>
                  <a:pt x="841" y="179"/>
                </a:cubicBezTo>
                <a:cubicBezTo>
                  <a:pt x="845" y="185"/>
                  <a:pt x="849" y="180"/>
                  <a:pt x="855" y="184"/>
                </a:cubicBezTo>
                <a:cubicBezTo>
                  <a:pt x="868" y="181"/>
                  <a:pt x="868" y="186"/>
                  <a:pt x="874" y="185"/>
                </a:cubicBezTo>
                <a:cubicBezTo>
                  <a:pt x="881" y="182"/>
                  <a:pt x="868" y="181"/>
                  <a:pt x="886" y="197"/>
                </a:cubicBezTo>
                <a:cubicBezTo>
                  <a:pt x="893" y="208"/>
                  <a:pt x="902" y="220"/>
                  <a:pt x="910" y="231"/>
                </a:cubicBezTo>
                <a:cubicBezTo>
                  <a:pt x="911" y="238"/>
                  <a:pt x="916" y="245"/>
                  <a:pt x="919" y="251"/>
                </a:cubicBezTo>
                <a:cubicBezTo>
                  <a:pt x="921" y="255"/>
                  <a:pt x="924" y="254"/>
                  <a:pt x="925" y="256"/>
                </a:cubicBezTo>
                <a:cubicBezTo>
                  <a:pt x="926" y="258"/>
                  <a:pt x="925" y="261"/>
                  <a:pt x="925" y="266"/>
                </a:cubicBezTo>
                <a:cubicBezTo>
                  <a:pt x="926" y="272"/>
                  <a:pt x="924" y="280"/>
                  <a:pt x="927" y="286"/>
                </a:cubicBezTo>
                <a:cubicBezTo>
                  <a:pt x="929" y="297"/>
                  <a:pt x="929" y="313"/>
                  <a:pt x="939" y="320"/>
                </a:cubicBezTo>
                <a:cubicBezTo>
                  <a:pt x="941" y="325"/>
                  <a:pt x="938" y="335"/>
                  <a:pt x="940" y="340"/>
                </a:cubicBezTo>
                <a:cubicBezTo>
                  <a:pt x="941" y="349"/>
                  <a:pt x="938" y="364"/>
                  <a:pt x="937" y="374"/>
                </a:cubicBezTo>
                <a:cubicBezTo>
                  <a:pt x="935" y="383"/>
                  <a:pt x="934" y="392"/>
                  <a:pt x="930" y="397"/>
                </a:cubicBezTo>
                <a:cubicBezTo>
                  <a:pt x="926" y="403"/>
                  <a:pt x="922" y="403"/>
                  <a:pt x="915" y="406"/>
                </a:cubicBezTo>
                <a:cubicBezTo>
                  <a:pt x="912" y="409"/>
                  <a:pt x="908" y="413"/>
                  <a:pt x="907" y="416"/>
                </a:cubicBezTo>
                <a:cubicBezTo>
                  <a:pt x="906" y="419"/>
                  <a:pt x="908" y="421"/>
                  <a:pt x="908" y="426"/>
                </a:cubicBezTo>
                <a:cubicBezTo>
                  <a:pt x="905" y="432"/>
                  <a:pt x="910" y="440"/>
                  <a:pt x="907" y="446"/>
                </a:cubicBezTo>
                <a:cubicBezTo>
                  <a:pt x="905" y="450"/>
                  <a:pt x="900" y="448"/>
                  <a:pt x="895" y="452"/>
                </a:cubicBezTo>
                <a:cubicBezTo>
                  <a:pt x="890" y="456"/>
                  <a:pt x="882" y="465"/>
                  <a:pt x="880" y="470"/>
                </a:cubicBezTo>
                <a:cubicBezTo>
                  <a:pt x="879" y="476"/>
                  <a:pt x="882" y="476"/>
                  <a:pt x="880" y="482"/>
                </a:cubicBezTo>
                <a:cubicBezTo>
                  <a:pt x="879" y="489"/>
                  <a:pt x="879" y="508"/>
                  <a:pt x="876" y="515"/>
                </a:cubicBezTo>
                <a:cubicBezTo>
                  <a:pt x="874" y="525"/>
                  <a:pt x="872" y="519"/>
                  <a:pt x="861" y="521"/>
                </a:cubicBezTo>
                <a:cubicBezTo>
                  <a:pt x="850" y="527"/>
                  <a:pt x="848" y="525"/>
                  <a:pt x="841" y="520"/>
                </a:cubicBezTo>
                <a:cubicBezTo>
                  <a:pt x="838" y="514"/>
                  <a:pt x="834" y="516"/>
                  <a:pt x="827" y="515"/>
                </a:cubicBezTo>
                <a:cubicBezTo>
                  <a:pt x="819" y="511"/>
                  <a:pt x="815" y="497"/>
                  <a:pt x="810" y="508"/>
                </a:cubicBezTo>
                <a:cubicBezTo>
                  <a:pt x="807" y="523"/>
                  <a:pt x="813" y="541"/>
                  <a:pt x="828" y="547"/>
                </a:cubicBezTo>
                <a:cubicBezTo>
                  <a:pt x="842" y="545"/>
                  <a:pt x="854" y="548"/>
                  <a:pt x="865" y="556"/>
                </a:cubicBezTo>
                <a:cubicBezTo>
                  <a:pt x="868" y="562"/>
                  <a:pt x="866" y="566"/>
                  <a:pt x="871" y="569"/>
                </a:cubicBezTo>
                <a:cubicBezTo>
                  <a:pt x="875" y="575"/>
                  <a:pt x="883" y="574"/>
                  <a:pt x="889" y="578"/>
                </a:cubicBezTo>
                <a:cubicBezTo>
                  <a:pt x="899" y="576"/>
                  <a:pt x="901" y="580"/>
                  <a:pt x="907" y="588"/>
                </a:cubicBezTo>
                <a:cubicBezTo>
                  <a:pt x="910" y="591"/>
                  <a:pt x="915" y="596"/>
                  <a:pt x="914" y="603"/>
                </a:cubicBezTo>
                <a:cubicBezTo>
                  <a:pt x="913" y="610"/>
                  <a:pt x="907" y="627"/>
                  <a:pt x="902" y="632"/>
                </a:cubicBezTo>
                <a:cubicBezTo>
                  <a:pt x="896" y="630"/>
                  <a:pt x="890" y="633"/>
                  <a:pt x="884" y="632"/>
                </a:cubicBezTo>
                <a:cubicBezTo>
                  <a:pt x="875" y="633"/>
                  <a:pt x="873" y="634"/>
                  <a:pt x="866" y="638"/>
                </a:cubicBezTo>
                <a:cubicBezTo>
                  <a:pt x="856" y="651"/>
                  <a:pt x="856" y="636"/>
                  <a:pt x="847" y="629"/>
                </a:cubicBezTo>
                <a:cubicBezTo>
                  <a:pt x="842" y="630"/>
                  <a:pt x="838" y="632"/>
                  <a:pt x="833" y="633"/>
                </a:cubicBezTo>
                <a:cubicBezTo>
                  <a:pt x="827" y="636"/>
                  <a:pt x="821" y="640"/>
                  <a:pt x="815" y="644"/>
                </a:cubicBezTo>
                <a:cubicBezTo>
                  <a:pt x="814" y="651"/>
                  <a:pt x="811" y="658"/>
                  <a:pt x="809" y="665"/>
                </a:cubicBezTo>
                <a:cubicBezTo>
                  <a:pt x="807" y="671"/>
                  <a:pt x="814" y="680"/>
                  <a:pt x="811" y="684"/>
                </a:cubicBezTo>
                <a:cubicBezTo>
                  <a:pt x="808" y="687"/>
                  <a:pt x="799" y="684"/>
                  <a:pt x="793" y="684"/>
                </a:cubicBezTo>
                <a:cubicBezTo>
                  <a:pt x="787" y="687"/>
                  <a:pt x="781" y="688"/>
                  <a:pt x="776" y="684"/>
                </a:cubicBezTo>
                <a:cubicBezTo>
                  <a:pt x="771" y="674"/>
                  <a:pt x="765" y="674"/>
                  <a:pt x="757" y="668"/>
                </a:cubicBezTo>
                <a:cubicBezTo>
                  <a:pt x="754" y="661"/>
                  <a:pt x="749" y="657"/>
                  <a:pt x="743" y="653"/>
                </a:cubicBezTo>
                <a:cubicBezTo>
                  <a:pt x="742" y="651"/>
                  <a:pt x="741" y="649"/>
                  <a:pt x="739" y="648"/>
                </a:cubicBezTo>
                <a:cubicBezTo>
                  <a:pt x="738" y="647"/>
                  <a:pt x="735" y="648"/>
                  <a:pt x="734" y="647"/>
                </a:cubicBezTo>
                <a:cubicBezTo>
                  <a:pt x="732" y="645"/>
                  <a:pt x="732" y="641"/>
                  <a:pt x="731" y="638"/>
                </a:cubicBezTo>
                <a:cubicBezTo>
                  <a:pt x="730" y="632"/>
                  <a:pt x="730" y="630"/>
                  <a:pt x="724" y="627"/>
                </a:cubicBezTo>
                <a:cubicBezTo>
                  <a:pt x="717" y="629"/>
                  <a:pt x="713" y="632"/>
                  <a:pt x="707" y="633"/>
                </a:cubicBezTo>
                <a:cubicBezTo>
                  <a:pt x="698" y="632"/>
                  <a:pt x="694" y="631"/>
                  <a:pt x="686" y="629"/>
                </a:cubicBezTo>
                <a:cubicBezTo>
                  <a:pt x="679" y="627"/>
                  <a:pt x="674" y="626"/>
                  <a:pt x="667" y="625"/>
                </a:cubicBezTo>
                <a:cubicBezTo>
                  <a:pt x="659" y="624"/>
                  <a:pt x="651" y="622"/>
                  <a:pt x="640" y="622"/>
                </a:cubicBezTo>
                <a:cubicBezTo>
                  <a:pt x="624" y="623"/>
                  <a:pt x="615" y="623"/>
                  <a:pt x="598" y="624"/>
                </a:cubicBezTo>
                <a:cubicBezTo>
                  <a:pt x="585" y="626"/>
                  <a:pt x="578" y="631"/>
                  <a:pt x="566" y="633"/>
                </a:cubicBezTo>
                <a:cubicBezTo>
                  <a:pt x="565" y="639"/>
                  <a:pt x="563" y="642"/>
                  <a:pt x="560" y="647"/>
                </a:cubicBezTo>
                <a:cubicBezTo>
                  <a:pt x="559" y="650"/>
                  <a:pt x="556" y="652"/>
                  <a:pt x="555" y="655"/>
                </a:cubicBezTo>
                <a:cubicBezTo>
                  <a:pt x="554" y="658"/>
                  <a:pt x="556" y="660"/>
                  <a:pt x="554" y="663"/>
                </a:cubicBezTo>
                <a:cubicBezTo>
                  <a:pt x="553" y="668"/>
                  <a:pt x="544" y="675"/>
                  <a:pt x="544" y="675"/>
                </a:cubicBezTo>
                <a:cubicBezTo>
                  <a:pt x="541" y="682"/>
                  <a:pt x="538" y="688"/>
                  <a:pt x="536" y="696"/>
                </a:cubicBezTo>
                <a:cubicBezTo>
                  <a:pt x="535" y="713"/>
                  <a:pt x="533" y="723"/>
                  <a:pt x="518" y="732"/>
                </a:cubicBezTo>
                <a:cubicBezTo>
                  <a:pt x="515" y="737"/>
                  <a:pt x="519" y="743"/>
                  <a:pt x="514" y="747"/>
                </a:cubicBezTo>
                <a:cubicBezTo>
                  <a:pt x="510" y="752"/>
                  <a:pt x="506" y="756"/>
                  <a:pt x="502" y="761"/>
                </a:cubicBezTo>
                <a:cubicBezTo>
                  <a:pt x="498" y="766"/>
                  <a:pt x="498" y="775"/>
                  <a:pt x="491" y="776"/>
                </a:cubicBezTo>
                <a:cubicBezTo>
                  <a:pt x="484" y="773"/>
                  <a:pt x="466" y="771"/>
                  <a:pt x="458" y="770"/>
                </a:cubicBezTo>
                <a:cubicBezTo>
                  <a:pt x="453" y="767"/>
                  <a:pt x="446" y="766"/>
                  <a:pt x="440" y="765"/>
                </a:cubicBezTo>
                <a:cubicBezTo>
                  <a:pt x="435" y="762"/>
                  <a:pt x="430" y="764"/>
                  <a:pt x="425" y="761"/>
                </a:cubicBezTo>
                <a:cubicBezTo>
                  <a:pt x="421" y="760"/>
                  <a:pt x="416" y="762"/>
                  <a:pt x="413" y="758"/>
                </a:cubicBezTo>
                <a:cubicBezTo>
                  <a:pt x="410" y="754"/>
                  <a:pt x="417" y="750"/>
                  <a:pt x="407" y="737"/>
                </a:cubicBezTo>
                <a:cubicBezTo>
                  <a:pt x="402" y="713"/>
                  <a:pt x="374" y="685"/>
                  <a:pt x="350" y="680"/>
                </a:cubicBezTo>
                <a:cubicBezTo>
                  <a:pt x="328" y="669"/>
                  <a:pt x="296" y="669"/>
                  <a:pt x="272" y="668"/>
                </a:cubicBezTo>
                <a:cubicBezTo>
                  <a:pt x="264" y="664"/>
                  <a:pt x="253" y="663"/>
                  <a:pt x="244" y="662"/>
                </a:cubicBezTo>
                <a:cubicBezTo>
                  <a:pt x="233" y="657"/>
                  <a:pt x="217" y="657"/>
                  <a:pt x="205" y="656"/>
                </a:cubicBezTo>
                <a:cubicBezTo>
                  <a:pt x="200" y="654"/>
                  <a:pt x="197" y="651"/>
                  <a:pt x="191" y="650"/>
                </a:cubicBezTo>
                <a:cubicBezTo>
                  <a:pt x="186" y="648"/>
                  <a:pt x="184" y="644"/>
                  <a:pt x="179" y="641"/>
                </a:cubicBezTo>
                <a:cubicBezTo>
                  <a:pt x="173" y="631"/>
                  <a:pt x="164" y="619"/>
                  <a:pt x="152" y="617"/>
                </a:cubicBezTo>
                <a:cubicBezTo>
                  <a:pt x="147" y="613"/>
                  <a:pt x="140" y="609"/>
                  <a:pt x="134" y="608"/>
                </a:cubicBezTo>
                <a:cubicBezTo>
                  <a:pt x="124" y="603"/>
                  <a:pt x="112" y="603"/>
                  <a:pt x="101" y="602"/>
                </a:cubicBezTo>
                <a:cubicBezTo>
                  <a:pt x="95" y="599"/>
                  <a:pt x="88" y="597"/>
                  <a:pt x="82" y="596"/>
                </a:cubicBezTo>
                <a:cubicBezTo>
                  <a:pt x="76" y="594"/>
                  <a:pt x="72" y="594"/>
                  <a:pt x="67" y="590"/>
                </a:cubicBezTo>
                <a:cubicBezTo>
                  <a:pt x="64" y="586"/>
                  <a:pt x="63" y="583"/>
                  <a:pt x="59" y="579"/>
                </a:cubicBezTo>
                <a:cubicBezTo>
                  <a:pt x="57" y="577"/>
                  <a:pt x="59" y="580"/>
                  <a:pt x="58" y="579"/>
                </a:cubicBezTo>
                <a:cubicBezTo>
                  <a:pt x="57" y="578"/>
                  <a:pt x="62" y="575"/>
                  <a:pt x="55" y="570"/>
                </a:cubicBezTo>
                <a:cubicBezTo>
                  <a:pt x="52" y="565"/>
                  <a:pt x="55" y="566"/>
                  <a:pt x="53" y="561"/>
                </a:cubicBezTo>
                <a:cubicBezTo>
                  <a:pt x="52" y="555"/>
                  <a:pt x="48" y="550"/>
                  <a:pt x="44" y="545"/>
                </a:cubicBezTo>
                <a:cubicBezTo>
                  <a:pt x="43" y="538"/>
                  <a:pt x="37" y="533"/>
                  <a:pt x="34" y="527"/>
                </a:cubicBezTo>
                <a:cubicBezTo>
                  <a:pt x="32" y="510"/>
                  <a:pt x="22" y="486"/>
                  <a:pt x="14" y="470"/>
                </a:cubicBezTo>
                <a:cubicBezTo>
                  <a:pt x="13" y="463"/>
                  <a:pt x="8" y="459"/>
                  <a:pt x="5" y="452"/>
                </a:cubicBezTo>
                <a:cubicBezTo>
                  <a:pt x="3" y="444"/>
                  <a:pt x="0" y="432"/>
                  <a:pt x="7" y="425"/>
                </a:cubicBezTo>
                <a:cubicBezTo>
                  <a:pt x="14" y="418"/>
                  <a:pt x="21" y="418"/>
                  <a:pt x="25" y="408"/>
                </a:cubicBezTo>
                <a:cubicBezTo>
                  <a:pt x="28" y="392"/>
                  <a:pt x="23" y="375"/>
                  <a:pt x="31" y="359"/>
                </a:cubicBezTo>
                <a:cubicBezTo>
                  <a:pt x="32" y="353"/>
                  <a:pt x="34" y="347"/>
                  <a:pt x="37" y="341"/>
                </a:cubicBezTo>
                <a:cubicBezTo>
                  <a:pt x="38" y="335"/>
                  <a:pt x="41" y="332"/>
                  <a:pt x="43" y="326"/>
                </a:cubicBezTo>
                <a:cubicBezTo>
                  <a:pt x="41" y="313"/>
                  <a:pt x="42" y="314"/>
                  <a:pt x="32" y="308"/>
                </a:cubicBezTo>
                <a:cubicBezTo>
                  <a:pt x="30" y="298"/>
                  <a:pt x="27" y="293"/>
                  <a:pt x="40" y="290"/>
                </a:cubicBezTo>
                <a:cubicBezTo>
                  <a:pt x="44" y="287"/>
                  <a:pt x="49" y="285"/>
                  <a:pt x="53" y="282"/>
                </a:cubicBezTo>
                <a:cubicBezTo>
                  <a:pt x="59" y="284"/>
                  <a:pt x="62" y="288"/>
                  <a:pt x="67" y="291"/>
                </a:cubicBezTo>
                <a:cubicBezTo>
                  <a:pt x="87" y="290"/>
                  <a:pt x="93" y="282"/>
                  <a:pt x="109" y="279"/>
                </a:cubicBezTo>
                <a:cubicBezTo>
                  <a:pt x="115" y="276"/>
                  <a:pt x="120" y="279"/>
                  <a:pt x="127" y="278"/>
                </a:cubicBezTo>
                <a:cubicBezTo>
                  <a:pt x="128" y="272"/>
                  <a:pt x="131" y="269"/>
                  <a:pt x="133" y="264"/>
                </a:cubicBezTo>
                <a:cubicBezTo>
                  <a:pt x="124" y="262"/>
                  <a:pt x="131" y="259"/>
                  <a:pt x="122" y="257"/>
                </a:cubicBezTo>
                <a:cubicBezTo>
                  <a:pt x="116" y="254"/>
                  <a:pt x="114" y="255"/>
                  <a:pt x="110" y="249"/>
                </a:cubicBezTo>
                <a:cubicBezTo>
                  <a:pt x="112" y="234"/>
                  <a:pt x="110" y="222"/>
                  <a:pt x="127" y="219"/>
                </a:cubicBezTo>
                <a:cubicBezTo>
                  <a:pt x="132" y="217"/>
                  <a:pt x="135" y="213"/>
                  <a:pt x="139" y="210"/>
                </a:cubicBezTo>
                <a:cubicBezTo>
                  <a:pt x="141" y="202"/>
                  <a:pt x="145" y="196"/>
                  <a:pt x="149" y="189"/>
                </a:cubicBezTo>
                <a:cubicBezTo>
                  <a:pt x="149" y="183"/>
                  <a:pt x="155" y="181"/>
                  <a:pt x="154" y="177"/>
                </a:cubicBezTo>
                <a:cubicBezTo>
                  <a:pt x="153" y="173"/>
                  <a:pt x="146" y="172"/>
                  <a:pt x="140" y="167"/>
                </a:cubicBezTo>
                <a:cubicBezTo>
                  <a:pt x="138" y="158"/>
                  <a:pt x="127" y="148"/>
                  <a:pt x="118" y="144"/>
                </a:cubicBezTo>
                <a:cubicBezTo>
                  <a:pt x="112" y="137"/>
                  <a:pt x="107" y="129"/>
                  <a:pt x="101" y="122"/>
                </a:cubicBezTo>
                <a:cubicBezTo>
                  <a:pt x="102" y="97"/>
                  <a:pt x="101" y="91"/>
                  <a:pt x="101" y="72"/>
                </a:cubicBezTo>
                <a:close/>
              </a:path>
            </a:pathLst>
          </a:custGeom>
          <a:solidFill>
            <a:srgbClr val="DDDDDD">
              <a:alpha val="100000"/>
            </a:srgbClr>
          </a:solidFill>
          <a:ln w="6350" cap="flat" cmpd="sng">
            <a:solidFill>
              <a:srgbClr val="80808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40" name="Freeform 35"/>
          <p:cNvSpPr>
            <a:spLocks noChangeAspect="1"/>
          </p:cNvSpPr>
          <p:nvPr/>
        </p:nvSpPr>
        <p:spPr>
          <a:xfrm>
            <a:off x="3833813" y="542925"/>
            <a:ext cx="1303337" cy="820738"/>
          </a:xfrm>
          <a:custGeom>
            <a:avLst/>
            <a:gdLst>
              <a:gd name="txL" fmla="*/ 0 w 1501"/>
              <a:gd name="txT" fmla="*/ 0 h 1306"/>
              <a:gd name="txR" fmla="*/ 1501 w 1501"/>
              <a:gd name="txB" fmla="*/ 1306 h 1306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1501" h="1306">
                <a:moveTo>
                  <a:pt x="988" y="0"/>
                </a:moveTo>
                <a:cubicBezTo>
                  <a:pt x="1003" y="2"/>
                  <a:pt x="1017" y="6"/>
                  <a:pt x="1032" y="8"/>
                </a:cubicBezTo>
                <a:cubicBezTo>
                  <a:pt x="1036" y="9"/>
                  <a:pt x="1041" y="9"/>
                  <a:pt x="1040" y="16"/>
                </a:cubicBezTo>
                <a:cubicBezTo>
                  <a:pt x="1039" y="22"/>
                  <a:pt x="1032" y="34"/>
                  <a:pt x="1032" y="34"/>
                </a:cubicBezTo>
                <a:cubicBezTo>
                  <a:pt x="1037" y="50"/>
                  <a:pt x="1029" y="31"/>
                  <a:pt x="1040" y="42"/>
                </a:cubicBezTo>
                <a:cubicBezTo>
                  <a:pt x="1048" y="50"/>
                  <a:pt x="1047" y="65"/>
                  <a:pt x="1052" y="74"/>
                </a:cubicBezTo>
                <a:cubicBezTo>
                  <a:pt x="1060" y="88"/>
                  <a:pt x="1071" y="97"/>
                  <a:pt x="1080" y="110"/>
                </a:cubicBezTo>
                <a:cubicBezTo>
                  <a:pt x="1082" y="113"/>
                  <a:pt x="1090" y="134"/>
                  <a:pt x="1090" y="134"/>
                </a:cubicBezTo>
                <a:cubicBezTo>
                  <a:pt x="1097" y="135"/>
                  <a:pt x="1105" y="135"/>
                  <a:pt x="1112" y="136"/>
                </a:cubicBezTo>
                <a:cubicBezTo>
                  <a:pt x="1130" y="142"/>
                  <a:pt x="1101" y="133"/>
                  <a:pt x="1128" y="140"/>
                </a:cubicBezTo>
                <a:cubicBezTo>
                  <a:pt x="1132" y="141"/>
                  <a:pt x="1140" y="144"/>
                  <a:pt x="1140" y="144"/>
                </a:cubicBezTo>
                <a:cubicBezTo>
                  <a:pt x="1145" y="151"/>
                  <a:pt x="1148" y="155"/>
                  <a:pt x="1156" y="158"/>
                </a:cubicBezTo>
                <a:cubicBezTo>
                  <a:pt x="1164" y="170"/>
                  <a:pt x="1162" y="182"/>
                  <a:pt x="1168" y="194"/>
                </a:cubicBezTo>
                <a:cubicBezTo>
                  <a:pt x="1179" y="217"/>
                  <a:pt x="1190" y="242"/>
                  <a:pt x="1198" y="266"/>
                </a:cubicBezTo>
                <a:cubicBezTo>
                  <a:pt x="1201" y="286"/>
                  <a:pt x="1203" y="303"/>
                  <a:pt x="1198" y="324"/>
                </a:cubicBezTo>
                <a:cubicBezTo>
                  <a:pt x="1195" y="349"/>
                  <a:pt x="1184" y="363"/>
                  <a:pt x="1178" y="386"/>
                </a:cubicBezTo>
                <a:cubicBezTo>
                  <a:pt x="1179" y="396"/>
                  <a:pt x="1176" y="408"/>
                  <a:pt x="1182" y="416"/>
                </a:cubicBezTo>
                <a:cubicBezTo>
                  <a:pt x="1185" y="420"/>
                  <a:pt x="1196" y="423"/>
                  <a:pt x="1200" y="424"/>
                </a:cubicBezTo>
                <a:cubicBezTo>
                  <a:pt x="1207" y="426"/>
                  <a:pt x="1217" y="435"/>
                  <a:pt x="1224" y="438"/>
                </a:cubicBezTo>
                <a:cubicBezTo>
                  <a:pt x="1247" y="448"/>
                  <a:pt x="1270" y="457"/>
                  <a:pt x="1303" y="456"/>
                </a:cubicBezTo>
                <a:cubicBezTo>
                  <a:pt x="1315" y="460"/>
                  <a:pt x="1320" y="461"/>
                  <a:pt x="1333" y="463"/>
                </a:cubicBezTo>
                <a:cubicBezTo>
                  <a:pt x="1339" y="465"/>
                  <a:pt x="1350" y="478"/>
                  <a:pt x="1350" y="478"/>
                </a:cubicBezTo>
                <a:cubicBezTo>
                  <a:pt x="1357" y="489"/>
                  <a:pt x="1350" y="480"/>
                  <a:pt x="1360" y="486"/>
                </a:cubicBezTo>
                <a:cubicBezTo>
                  <a:pt x="1364" y="488"/>
                  <a:pt x="1372" y="494"/>
                  <a:pt x="1372" y="494"/>
                </a:cubicBezTo>
                <a:cubicBezTo>
                  <a:pt x="1380" y="506"/>
                  <a:pt x="1405" y="523"/>
                  <a:pt x="1418" y="530"/>
                </a:cubicBezTo>
                <a:cubicBezTo>
                  <a:pt x="1424" y="533"/>
                  <a:pt x="1431" y="532"/>
                  <a:pt x="1436" y="536"/>
                </a:cubicBezTo>
                <a:cubicBezTo>
                  <a:pt x="1440" y="539"/>
                  <a:pt x="1448" y="544"/>
                  <a:pt x="1448" y="544"/>
                </a:cubicBezTo>
                <a:cubicBezTo>
                  <a:pt x="1455" y="555"/>
                  <a:pt x="1456" y="571"/>
                  <a:pt x="1460" y="584"/>
                </a:cubicBezTo>
                <a:cubicBezTo>
                  <a:pt x="1469" y="610"/>
                  <a:pt x="1479" y="636"/>
                  <a:pt x="1488" y="662"/>
                </a:cubicBezTo>
                <a:cubicBezTo>
                  <a:pt x="1493" y="677"/>
                  <a:pt x="1492" y="680"/>
                  <a:pt x="1501" y="694"/>
                </a:cubicBezTo>
                <a:cubicBezTo>
                  <a:pt x="1496" y="697"/>
                  <a:pt x="1497" y="701"/>
                  <a:pt x="1495" y="706"/>
                </a:cubicBezTo>
                <a:cubicBezTo>
                  <a:pt x="1493" y="711"/>
                  <a:pt x="1492" y="716"/>
                  <a:pt x="1490" y="723"/>
                </a:cubicBezTo>
                <a:cubicBezTo>
                  <a:pt x="1488" y="730"/>
                  <a:pt x="1486" y="744"/>
                  <a:pt x="1481" y="750"/>
                </a:cubicBezTo>
                <a:cubicBezTo>
                  <a:pt x="1476" y="756"/>
                  <a:pt x="1474" y="755"/>
                  <a:pt x="1462" y="760"/>
                </a:cubicBezTo>
                <a:cubicBezTo>
                  <a:pt x="1439" y="769"/>
                  <a:pt x="1429" y="771"/>
                  <a:pt x="1408" y="783"/>
                </a:cubicBezTo>
                <a:cubicBezTo>
                  <a:pt x="1396" y="790"/>
                  <a:pt x="1388" y="796"/>
                  <a:pt x="1376" y="804"/>
                </a:cubicBezTo>
                <a:cubicBezTo>
                  <a:pt x="1370" y="808"/>
                  <a:pt x="1358" y="823"/>
                  <a:pt x="1358" y="823"/>
                </a:cubicBezTo>
                <a:cubicBezTo>
                  <a:pt x="1353" y="830"/>
                  <a:pt x="1340" y="836"/>
                  <a:pt x="1337" y="841"/>
                </a:cubicBezTo>
                <a:cubicBezTo>
                  <a:pt x="1332" y="845"/>
                  <a:pt x="1331" y="844"/>
                  <a:pt x="1327" y="846"/>
                </a:cubicBezTo>
                <a:cubicBezTo>
                  <a:pt x="1325" y="849"/>
                  <a:pt x="1311" y="853"/>
                  <a:pt x="1310" y="856"/>
                </a:cubicBezTo>
                <a:cubicBezTo>
                  <a:pt x="1307" y="859"/>
                  <a:pt x="1310" y="860"/>
                  <a:pt x="1309" y="862"/>
                </a:cubicBezTo>
                <a:cubicBezTo>
                  <a:pt x="1307" y="863"/>
                  <a:pt x="1307" y="868"/>
                  <a:pt x="1307" y="868"/>
                </a:cubicBezTo>
                <a:cubicBezTo>
                  <a:pt x="1298" y="882"/>
                  <a:pt x="1303" y="879"/>
                  <a:pt x="1304" y="891"/>
                </a:cubicBezTo>
                <a:cubicBezTo>
                  <a:pt x="1304" y="899"/>
                  <a:pt x="1302" y="908"/>
                  <a:pt x="1303" y="915"/>
                </a:cubicBezTo>
                <a:cubicBezTo>
                  <a:pt x="1304" y="922"/>
                  <a:pt x="1309" y="923"/>
                  <a:pt x="1310" y="931"/>
                </a:cubicBezTo>
                <a:cubicBezTo>
                  <a:pt x="1311" y="939"/>
                  <a:pt x="1309" y="949"/>
                  <a:pt x="1309" y="961"/>
                </a:cubicBezTo>
                <a:cubicBezTo>
                  <a:pt x="1308" y="982"/>
                  <a:pt x="1312" y="985"/>
                  <a:pt x="1309" y="1005"/>
                </a:cubicBezTo>
                <a:cubicBezTo>
                  <a:pt x="1309" y="1007"/>
                  <a:pt x="1300" y="1008"/>
                  <a:pt x="1298" y="1008"/>
                </a:cubicBezTo>
                <a:cubicBezTo>
                  <a:pt x="1293" y="1008"/>
                  <a:pt x="1287" y="1016"/>
                  <a:pt x="1282" y="1017"/>
                </a:cubicBezTo>
                <a:cubicBezTo>
                  <a:pt x="1277" y="1019"/>
                  <a:pt x="1277" y="1023"/>
                  <a:pt x="1273" y="1024"/>
                </a:cubicBezTo>
                <a:cubicBezTo>
                  <a:pt x="1269" y="1025"/>
                  <a:pt x="1289" y="1016"/>
                  <a:pt x="1258" y="1024"/>
                </a:cubicBezTo>
                <a:cubicBezTo>
                  <a:pt x="1210" y="1036"/>
                  <a:pt x="1129" y="1047"/>
                  <a:pt x="1088" y="1074"/>
                </a:cubicBezTo>
                <a:cubicBezTo>
                  <a:pt x="1057" y="1083"/>
                  <a:pt x="1078" y="1077"/>
                  <a:pt x="1076" y="1078"/>
                </a:cubicBezTo>
                <a:cubicBezTo>
                  <a:pt x="1074" y="1079"/>
                  <a:pt x="1078" y="1078"/>
                  <a:pt x="1078" y="1078"/>
                </a:cubicBezTo>
                <a:cubicBezTo>
                  <a:pt x="1078" y="1078"/>
                  <a:pt x="1078" y="1080"/>
                  <a:pt x="1078" y="1080"/>
                </a:cubicBezTo>
                <a:cubicBezTo>
                  <a:pt x="1078" y="1080"/>
                  <a:pt x="1079" y="1077"/>
                  <a:pt x="1079" y="1080"/>
                </a:cubicBezTo>
                <a:cubicBezTo>
                  <a:pt x="1079" y="1083"/>
                  <a:pt x="1076" y="1090"/>
                  <a:pt x="1076" y="1098"/>
                </a:cubicBezTo>
                <a:cubicBezTo>
                  <a:pt x="1076" y="1106"/>
                  <a:pt x="1074" y="1120"/>
                  <a:pt x="1076" y="1128"/>
                </a:cubicBezTo>
                <a:cubicBezTo>
                  <a:pt x="1078" y="1136"/>
                  <a:pt x="1082" y="1139"/>
                  <a:pt x="1088" y="1144"/>
                </a:cubicBezTo>
                <a:cubicBezTo>
                  <a:pt x="1094" y="1149"/>
                  <a:pt x="1103" y="1154"/>
                  <a:pt x="1109" y="1159"/>
                </a:cubicBezTo>
                <a:cubicBezTo>
                  <a:pt x="1118" y="1168"/>
                  <a:pt x="1112" y="1167"/>
                  <a:pt x="1126" y="1177"/>
                </a:cubicBezTo>
                <a:cubicBezTo>
                  <a:pt x="1130" y="1180"/>
                  <a:pt x="1130" y="1188"/>
                  <a:pt x="1130" y="1188"/>
                </a:cubicBezTo>
                <a:cubicBezTo>
                  <a:pt x="1130" y="1193"/>
                  <a:pt x="1129" y="1196"/>
                  <a:pt x="1121" y="1204"/>
                </a:cubicBezTo>
                <a:cubicBezTo>
                  <a:pt x="1118" y="1209"/>
                  <a:pt x="1120" y="1216"/>
                  <a:pt x="1114" y="1221"/>
                </a:cubicBezTo>
                <a:cubicBezTo>
                  <a:pt x="1108" y="1226"/>
                  <a:pt x="1092" y="1232"/>
                  <a:pt x="1087" y="1236"/>
                </a:cubicBezTo>
                <a:cubicBezTo>
                  <a:pt x="1081" y="1240"/>
                  <a:pt x="1086" y="1240"/>
                  <a:pt x="1087" y="1245"/>
                </a:cubicBezTo>
                <a:cubicBezTo>
                  <a:pt x="1088" y="1250"/>
                  <a:pt x="1088" y="1262"/>
                  <a:pt x="1092" y="1266"/>
                </a:cubicBezTo>
                <a:cubicBezTo>
                  <a:pt x="1096" y="1268"/>
                  <a:pt x="1111" y="1267"/>
                  <a:pt x="1111" y="1267"/>
                </a:cubicBezTo>
                <a:cubicBezTo>
                  <a:pt x="1112" y="1269"/>
                  <a:pt x="1108" y="1279"/>
                  <a:pt x="1105" y="1282"/>
                </a:cubicBezTo>
                <a:cubicBezTo>
                  <a:pt x="1102" y="1285"/>
                  <a:pt x="1095" y="1287"/>
                  <a:pt x="1091" y="1288"/>
                </a:cubicBezTo>
                <a:cubicBezTo>
                  <a:pt x="1087" y="1289"/>
                  <a:pt x="1093" y="1290"/>
                  <a:pt x="1081" y="1288"/>
                </a:cubicBezTo>
                <a:cubicBezTo>
                  <a:pt x="1074" y="1289"/>
                  <a:pt x="1061" y="1299"/>
                  <a:pt x="1051" y="1299"/>
                </a:cubicBezTo>
                <a:cubicBezTo>
                  <a:pt x="1041" y="1299"/>
                  <a:pt x="1028" y="1290"/>
                  <a:pt x="1020" y="1286"/>
                </a:cubicBezTo>
                <a:cubicBezTo>
                  <a:pt x="1012" y="1282"/>
                  <a:pt x="1005" y="1273"/>
                  <a:pt x="1005" y="1273"/>
                </a:cubicBezTo>
                <a:cubicBezTo>
                  <a:pt x="999" y="1271"/>
                  <a:pt x="1004" y="1287"/>
                  <a:pt x="988" y="1282"/>
                </a:cubicBezTo>
                <a:cubicBezTo>
                  <a:pt x="979" y="1281"/>
                  <a:pt x="961" y="1268"/>
                  <a:pt x="952" y="1264"/>
                </a:cubicBezTo>
                <a:cubicBezTo>
                  <a:pt x="943" y="1260"/>
                  <a:pt x="942" y="1260"/>
                  <a:pt x="935" y="1257"/>
                </a:cubicBezTo>
                <a:cubicBezTo>
                  <a:pt x="928" y="1254"/>
                  <a:pt x="922" y="1245"/>
                  <a:pt x="908" y="1244"/>
                </a:cubicBezTo>
                <a:cubicBezTo>
                  <a:pt x="891" y="1233"/>
                  <a:pt x="868" y="1242"/>
                  <a:pt x="850" y="1248"/>
                </a:cubicBezTo>
                <a:cubicBezTo>
                  <a:pt x="842" y="1251"/>
                  <a:pt x="826" y="1258"/>
                  <a:pt x="826" y="1258"/>
                </a:cubicBezTo>
                <a:cubicBezTo>
                  <a:pt x="816" y="1256"/>
                  <a:pt x="807" y="1254"/>
                  <a:pt x="796" y="1252"/>
                </a:cubicBezTo>
                <a:cubicBezTo>
                  <a:pt x="780" y="1257"/>
                  <a:pt x="762" y="1272"/>
                  <a:pt x="748" y="1282"/>
                </a:cubicBezTo>
                <a:cubicBezTo>
                  <a:pt x="740" y="1287"/>
                  <a:pt x="729" y="1287"/>
                  <a:pt x="720" y="1290"/>
                </a:cubicBezTo>
                <a:cubicBezTo>
                  <a:pt x="704" y="1285"/>
                  <a:pt x="712" y="1287"/>
                  <a:pt x="696" y="1284"/>
                </a:cubicBezTo>
                <a:cubicBezTo>
                  <a:pt x="675" y="1291"/>
                  <a:pt x="651" y="1293"/>
                  <a:pt x="632" y="1306"/>
                </a:cubicBezTo>
                <a:cubicBezTo>
                  <a:pt x="616" y="1302"/>
                  <a:pt x="610" y="1298"/>
                  <a:pt x="592" y="1296"/>
                </a:cubicBezTo>
                <a:cubicBezTo>
                  <a:pt x="587" y="1289"/>
                  <a:pt x="588" y="1285"/>
                  <a:pt x="580" y="1282"/>
                </a:cubicBezTo>
                <a:cubicBezTo>
                  <a:pt x="571" y="1273"/>
                  <a:pt x="559" y="1265"/>
                  <a:pt x="546" y="1262"/>
                </a:cubicBezTo>
                <a:cubicBezTo>
                  <a:pt x="539" y="1260"/>
                  <a:pt x="526" y="1258"/>
                  <a:pt x="526" y="1258"/>
                </a:cubicBezTo>
                <a:cubicBezTo>
                  <a:pt x="515" y="1259"/>
                  <a:pt x="500" y="1254"/>
                  <a:pt x="492" y="1262"/>
                </a:cubicBezTo>
                <a:cubicBezTo>
                  <a:pt x="478" y="1276"/>
                  <a:pt x="475" y="1282"/>
                  <a:pt x="454" y="1286"/>
                </a:cubicBezTo>
                <a:cubicBezTo>
                  <a:pt x="430" y="1283"/>
                  <a:pt x="425" y="1263"/>
                  <a:pt x="404" y="1254"/>
                </a:cubicBezTo>
                <a:cubicBezTo>
                  <a:pt x="390" y="1248"/>
                  <a:pt x="394" y="1252"/>
                  <a:pt x="380" y="1248"/>
                </a:cubicBezTo>
                <a:cubicBezTo>
                  <a:pt x="376" y="1247"/>
                  <a:pt x="368" y="1244"/>
                  <a:pt x="368" y="1244"/>
                </a:cubicBezTo>
                <a:cubicBezTo>
                  <a:pt x="358" y="1247"/>
                  <a:pt x="353" y="1239"/>
                  <a:pt x="344" y="1236"/>
                </a:cubicBezTo>
                <a:cubicBezTo>
                  <a:pt x="338" y="1226"/>
                  <a:pt x="333" y="1216"/>
                  <a:pt x="328" y="1206"/>
                </a:cubicBezTo>
                <a:cubicBezTo>
                  <a:pt x="326" y="1202"/>
                  <a:pt x="322" y="1185"/>
                  <a:pt x="318" y="1182"/>
                </a:cubicBezTo>
                <a:cubicBezTo>
                  <a:pt x="315" y="1180"/>
                  <a:pt x="299" y="1174"/>
                  <a:pt x="294" y="1172"/>
                </a:cubicBezTo>
                <a:cubicBezTo>
                  <a:pt x="265" y="1175"/>
                  <a:pt x="245" y="1197"/>
                  <a:pt x="217" y="1200"/>
                </a:cubicBezTo>
                <a:cubicBezTo>
                  <a:pt x="205" y="1199"/>
                  <a:pt x="187" y="1199"/>
                  <a:pt x="178" y="1191"/>
                </a:cubicBezTo>
                <a:cubicBezTo>
                  <a:pt x="168" y="1183"/>
                  <a:pt x="168" y="1180"/>
                  <a:pt x="154" y="1170"/>
                </a:cubicBezTo>
                <a:cubicBezTo>
                  <a:pt x="147" y="1165"/>
                  <a:pt x="137" y="1153"/>
                  <a:pt x="129" y="1150"/>
                </a:cubicBezTo>
                <a:cubicBezTo>
                  <a:pt x="121" y="1142"/>
                  <a:pt x="110" y="1137"/>
                  <a:pt x="99" y="1135"/>
                </a:cubicBezTo>
                <a:cubicBezTo>
                  <a:pt x="93" y="1129"/>
                  <a:pt x="89" y="1116"/>
                  <a:pt x="88" y="1113"/>
                </a:cubicBezTo>
                <a:cubicBezTo>
                  <a:pt x="87" y="1110"/>
                  <a:pt x="91" y="1121"/>
                  <a:pt x="91" y="1119"/>
                </a:cubicBezTo>
                <a:cubicBezTo>
                  <a:pt x="89" y="1113"/>
                  <a:pt x="87" y="1108"/>
                  <a:pt x="85" y="1102"/>
                </a:cubicBezTo>
                <a:cubicBezTo>
                  <a:pt x="84" y="1100"/>
                  <a:pt x="88" y="1090"/>
                  <a:pt x="88" y="1090"/>
                </a:cubicBezTo>
                <a:cubicBezTo>
                  <a:pt x="90" y="1072"/>
                  <a:pt x="92" y="1061"/>
                  <a:pt x="82" y="1046"/>
                </a:cubicBezTo>
                <a:cubicBezTo>
                  <a:pt x="78" y="1028"/>
                  <a:pt x="73" y="1030"/>
                  <a:pt x="56" y="1024"/>
                </a:cubicBezTo>
                <a:cubicBezTo>
                  <a:pt x="53" y="1016"/>
                  <a:pt x="51" y="1013"/>
                  <a:pt x="44" y="1008"/>
                </a:cubicBezTo>
                <a:cubicBezTo>
                  <a:pt x="37" y="998"/>
                  <a:pt x="42" y="1003"/>
                  <a:pt x="28" y="994"/>
                </a:cubicBezTo>
                <a:cubicBezTo>
                  <a:pt x="26" y="993"/>
                  <a:pt x="22" y="990"/>
                  <a:pt x="22" y="990"/>
                </a:cubicBezTo>
                <a:cubicBezTo>
                  <a:pt x="20" y="987"/>
                  <a:pt x="11" y="980"/>
                  <a:pt x="13" y="976"/>
                </a:cubicBezTo>
                <a:cubicBezTo>
                  <a:pt x="15" y="972"/>
                  <a:pt x="28" y="967"/>
                  <a:pt x="33" y="967"/>
                </a:cubicBezTo>
                <a:cubicBezTo>
                  <a:pt x="40" y="968"/>
                  <a:pt x="46" y="978"/>
                  <a:pt x="46" y="978"/>
                </a:cubicBezTo>
                <a:cubicBezTo>
                  <a:pt x="57" y="974"/>
                  <a:pt x="55" y="960"/>
                  <a:pt x="58" y="950"/>
                </a:cubicBezTo>
                <a:cubicBezTo>
                  <a:pt x="60" y="938"/>
                  <a:pt x="55" y="924"/>
                  <a:pt x="55" y="909"/>
                </a:cubicBezTo>
                <a:cubicBezTo>
                  <a:pt x="55" y="894"/>
                  <a:pt x="64" y="873"/>
                  <a:pt x="60" y="859"/>
                </a:cubicBezTo>
                <a:cubicBezTo>
                  <a:pt x="56" y="845"/>
                  <a:pt x="38" y="829"/>
                  <a:pt x="28" y="823"/>
                </a:cubicBezTo>
                <a:cubicBezTo>
                  <a:pt x="15" y="825"/>
                  <a:pt x="4" y="837"/>
                  <a:pt x="0" y="824"/>
                </a:cubicBezTo>
                <a:cubicBezTo>
                  <a:pt x="0" y="823"/>
                  <a:pt x="1" y="801"/>
                  <a:pt x="4" y="796"/>
                </a:cubicBezTo>
                <a:cubicBezTo>
                  <a:pt x="7" y="790"/>
                  <a:pt x="16" y="778"/>
                  <a:pt x="16" y="778"/>
                </a:cubicBezTo>
                <a:cubicBezTo>
                  <a:pt x="15" y="771"/>
                  <a:pt x="9" y="751"/>
                  <a:pt x="14" y="744"/>
                </a:cubicBezTo>
                <a:cubicBezTo>
                  <a:pt x="18" y="739"/>
                  <a:pt x="27" y="740"/>
                  <a:pt x="32" y="736"/>
                </a:cubicBezTo>
                <a:cubicBezTo>
                  <a:pt x="37" y="728"/>
                  <a:pt x="38" y="723"/>
                  <a:pt x="28" y="720"/>
                </a:cubicBezTo>
                <a:cubicBezTo>
                  <a:pt x="32" y="708"/>
                  <a:pt x="41" y="694"/>
                  <a:pt x="51" y="688"/>
                </a:cubicBezTo>
                <a:cubicBezTo>
                  <a:pt x="59" y="683"/>
                  <a:pt x="65" y="684"/>
                  <a:pt x="76" y="681"/>
                </a:cubicBezTo>
                <a:cubicBezTo>
                  <a:pt x="87" y="678"/>
                  <a:pt x="107" y="669"/>
                  <a:pt x="120" y="667"/>
                </a:cubicBezTo>
                <a:cubicBezTo>
                  <a:pt x="133" y="665"/>
                  <a:pt x="146" y="667"/>
                  <a:pt x="153" y="670"/>
                </a:cubicBezTo>
                <a:cubicBezTo>
                  <a:pt x="170" y="669"/>
                  <a:pt x="159" y="679"/>
                  <a:pt x="162" y="685"/>
                </a:cubicBezTo>
                <a:cubicBezTo>
                  <a:pt x="165" y="691"/>
                  <a:pt x="164" y="704"/>
                  <a:pt x="170" y="706"/>
                </a:cubicBezTo>
                <a:cubicBezTo>
                  <a:pt x="188" y="700"/>
                  <a:pt x="178" y="702"/>
                  <a:pt x="200" y="700"/>
                </a:cubicBezTo>
                <a:cubicBezTo>
                  <a:pt x="212" y="696"/>
                  <a:pt x="217" y="678"/>
                  <a:pt x="224" y="668"/>
                </a:cubicBezTo>
                <a:cubicBezTo>
                  <a:pt x="228" y="662"/>
                  <a:pt x="241" y="656"/>
                  <a:pt x="248" y="654"/>
                </a:cubicBezTo>
                <a:cubicBezTo>
                  <a:pt x="265" y="660"/>
                  <a:pt x="278" y="664"/>
                  <a:pt x="296" y="666"/>
                </a:cubicBezTo>
                <a:cubicBezTo>
                  <a:pt x="302" y="668"/>
                  <a:pt x="314" y="672"/>
                  <a:pt x="314" y="672"/>
                </a:cubicBezTo>
                <a:cubicBezTo>
                  <a:pt x="336" y="668"/>
                  <a:pt x="334" y="660"/>
                  <a:pt x="351" y="648"/>
                </a:cubicBezTo>
                <a:cubicBezTo>
                  <a:pt x="360" y="643"/>
                  <a:pt x="358" y="642"/>
                  <a:pt x="366" y="639"/>
                </a:cubicBezTo>
                <a:cubicBezTo>
                  <a:pt x="374" y="636"/>
                  <a:pt x="389" y="630"/>
                  <a:pt x="397" y="628"/>
                </a:cubicBezTo>
                <a:cubicBezTo>
                  <a:pt x="402" y="630"/>
                  <a:pt x="410" y="632"/>
                  <a:pt x="415" y="628"/>
                </a:cubicBezTo>
                <a:cubicBezTo>
                  <a:pt x="421" y="623"/>
                  <a:pt x="425" y="625"/>
                  <a:pt x="433" y="621"/>
                </a:cubicBezTo>
                <a:cubicBezTo>
                  <a:pt x="443" y="616"/>
                  <a:pt x="455" y="616"/>
                  <a:pt x="464" y="610"/>
                </a:cubicBezTo>
                <a:cubicBezTo>
                  <a:pt x="468" y="604"/>
                  <a:pt x="477" y="606"/>
                  <a:pt x="478" y="592"/>
                </a:cubicBezTo>
                <a:cubicBezTo>
                  <a:pt x="482" y="574"/>
                  <a:pt x="480" y="555"/>
                  <a:pt x="496" y="544"/>
                </a:cubicBezTo>
                <a:cubicBezTo>
                  <a:pt x="501" y="536"/>
                  <a:pt x="509" y="529"/>
                  <a:pt x="518" y="526"/>
                </a:cubicBezTo>
                <a:cubicBezTo>
                  <a:pt x="523" y="519"/>
                  <a:pt x="528" y="518"/>
                  <a:pt x="534" y="512"/>
                </a:cubicBezTo>
                <a:cubicBezTo>
                  <a:pt x="539" y="497"/>
                  <a:pt x="534" y="515"/>
                  <a:pt x="534" y="484"/>
                </a:cubicBezTo>
                <a:cubicBezTo>
                  <a:pt x="534" y="465"/>
                  <a:pt x="527" y="460"/>
                  <a:pt x="531" y="442"/>
                </a:cubicBezTo>
                <a:cubicBezTo>
                  <a:pt x="529" y="425"/>
                  <a:pt x="539" y="409"/>
                  <a:pt x="534" y="424"/>
                </a:cubicBezTo>
                <a:cubicBezTo>
                  <a:pt x="533" y="417"/>
                  <a:pt x="532" y="399"/>
                  <a:pt x="531" y="387"/>
                </a:cubicBezTo>
                <a:cubicBezTo>
                  <a:pt x="532" y="378"/>
                  <a:pt x="537" y="373"/>
                  <a:pt x="538" y="367"/>
                </a:cubicBezTo>
                <a:cubicBezTo>
                  <a:pt x="539" y="361"/>
                  <a:pt x="543" y="355"/>
                  <a:pt x="537" y="351"/>
                </a:cubicBezTo>
                <a:cubicBezTo>
                  <a:pt x="531" y="343"/>
                  <a:pt x="502" y="340"/>
                  <a:pt x="502" y="340"/>
                </a:cubicBezTo>
                <a:cubicBezTo>
                  <a:pt x="506" y="328"/>
                  <a:pt x="532" y="320"/>
                  <a:pt x="544" y="318"/>
                </a:cubicBezTo>
                <a:cubicBezTo>
                  <a:pt x="566" y="321"/>
                  <a:pt x="588" y="318"/>
                  <a:pt x="610" y="320"/>
                </a:cubicBezTo>
                <a:lnTo>
                  <a:pt x="622" y="312"/>
                </a:lnTo>
                <a:lnTo>
                  <a:pt x="652" y="340"/>
                </a:lnTo>
                <a:cubicBezTo>
                  <a:pt x="652" y="340"/>
                  <a:pt x="669" y="342"/>
                  <a:pt x="669" y="342"/>
                </a:cubicBezTo>
                <a:cubicBezTo>
                  <a:pt x="671" y="341"/>
                  <a:pt x="681" y="336"/>
                  <a:pt x="681" y="336"/>
                </a:cubicBezTo>
                <a:cubicBezTo>
                  <a:pt x="681" y="333"/>
                  <a:pt x="687" y="329"/>
                  <a:pt x="685" y="324"/>
                </a:cubicBezTo>
                <a:cubicBezTo>
                  <a:pt x="683" y="319"/>
                  <a:pt x="671" y="308"/>
                  <a:pt x="670" y="303"/>
                </a:cubicBezTo>
                <a:cubicBezTo>
                  <a:pt x="669" y="298"/>
                  <a:pt x="668" y="308"/>
                  <a:pt x="676" y="292"/>
                </a:cubicBezTo>
                <a:cubicBezTo>
                  <a:pt x="686" y="262"/>
                  <a:pt x="703" y="234"/>
                  <a:pt x="720" y="208"/>
                </a:cubicBezTo>
                <a:cubicBezTo>
                  <a:pt x="724" y="190"/>
                  <a:pt x="732" y="177"/>
                  <a:pt x="738" y="160"/>
                </a:cubicBezTo>
                <a:cubicBezTo>
                  <a:pt x="761" y="168"/>
                  <a:pt x="783" y="178"/>
                  <a:pt x="806" y="186"/>
                </a:cubicBezTo>
                <a:cubicBezTo>
                  <a:pt x="812" y="184"/>
                  <a:pt x="824" y="188"/>
                  <a:pt x="824" y="188"/>
                </a:cubicBezTo>
                <a:cubicBezTo>
                  <a:pt x="834" y="203"/>
                  <a:pt x="824" y="201"/>
                  <a:pt x="850" y="198"/>
                </a:cubicBezTo>
                <a:cubicBezTo>
                  <a:pt x="855" y="197"/>
                  <a:pt x="861" y="195"/>
                  <a:pt x="866" y="194"/>
                </a:cubicBezTo>
                <a:cubicBezTo>
                  <a:pt x="869" y="193"/>
                  <a:pt x="874" y="192"/>
                  <a:pt x="874" y="192"/>
                </a:cubicBezTo>
                <a:cubicBezTo>
                  <a:pt x="892" y="180"/>
                  <a:pt x="892" y="161"/>
                  <a:pt x="894" y="139"/>
                </a:cubicBezTo>
                <a:cubicBezTo>
                  <a:pt x="895" y="124"/>
                  <a:pt x="895" y="112"/>
                  <a:pt x="900" y="98"/>
                </a:cubicBezTo>
                <a:cubicBezTo>
                  <a:pt x="900" y="98"/>
                  <a:pt x="902" y="83"/>
                  <a:pt x="904" y="80"/>
                </a:cubicBezTo>
                <a:cubicBezTo>
                  <a:pt x="909" y="75"/>
                  <a:pt x="920" y="65"/>
                  <a:pt x="927" y="63"/>
                </a:cubicBezTo>
                <a:cubicBezTo>
                  <a:pt x="934" y="60"/>
                  <a:pt x="939" y="67"/>
                  <a:pt x="945" y="64"/>
                </a:cubicBezTo>
                <a:cubicBezTo>
                  <a:pt x="954" y="57"/>
                  <a:pt x="958" y="50"/>
                  <a:pt x="964" y="43"/>
                </a:cubicBezTo>
                <a:cubicBezTo>
                  <a:pt x="970" y="36"/>
                  <a:pt x="975" y="29"/>
                  <a:pt x="979" y="22"/>
                </a:cubicBezTo>
                <a:cubicBezTo>
                  <a:pt x="984" y="8"/>
                  <a:pt x="975" y="7"/>
                  <a:pt x="988" y="0"/>
                </a:cubicBezTo>
                <a:close/>
              </a:path>
            </a:pathLst>
          </a:custGeom>
          <a:solidFill>
            <a:srgbClr val="DDDDDD">
              <a:alpha val="100000"/>
            </a:srgbClr>
          </a:solidFill>
          <a:ln w="6350" cap="flat" cmpd="sng">
            <a:solidFill>
              <a:srgbClr val="80808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41" name="Freeform 36"/>
          <p:cNvSpPr>
            <a:spLocks noChangeAspect="1"/>
          </p:cNvSpPr>
          <p:nvPr/>
        </p:nvSpPr>
        <p:spPr>
          <a:xfrm>
            <a:off x="3975100" y="1320800"/>
            <a:ext cx="1279525" cy="568325"/>
          </a:xfrm>
          <a:custGeom>
            <a:avLst/>
            <a:gdLst>
              <a:gd name="txL" fmla="*/ 0 w 1476"/>
              <a:gd name="txT" fmla="*/ 0 h 908"/>
              <a:gd name="txR" fmla="*/ 1476 w 1476"/>
              <a:gd name="txB" fmla="*/ 908 h 908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476" h="908">
                <a:moveTo>
                  <a:pt x="181" y="21"/>
                </a:moveTo>
                <a:cubicBezTo>
                  <a:pt x="188" y="17"/>
                  <a:pt x="192" y="9"/>
                  <a:pt x="201" y="8"/>
                </a:cubicBezTo>
                <a:cubicBezTo>
                  <a:pt x="214" y="9"/>
                  <a:pt x="217" y="13"/>
                  <a:pt x="228" y="15"/>
                </a:cubicBezTo>
                <a:cubicBezTo>
                  <a:pt x="232" y="22"/>
                  <a:pt x="238" y="17"/>
                  <a:pt x="246" y="18"/>
                </a:cubicBezTo>
                <a:cubicBezTo>
                  <a:pt x="250" y="21"/>
                  <a:pt x="250" y="22"/>
                  <a:pt x="256" y="26"/>
                </a:cubicBezTo>
                <a:cubicBezTo>
                  <a:pt x="262" y="30"/>
                  <a:pt x="275" y="40"/>
                  <a:pt x="282" y="44"/>
                </a:cubicBezTo>
                <a:cubicBezTo>
                  <a:pt x="289" y="47"/>
                  <a:pt x="292" y="49"/>
                  <a:pt x="297" y="48"/>
                </a:cubicBezTo>
                <a:cubicBezTo>
                  <a:pt x="303" y="47"/>
                  <a:pt x="313" y="42"/>
                  <a:pt x="318" y="39"/>
                </a:cubicBezTo>
                <a:cubicBezTo>
                  <a:pt x="323" y="32"/>
                  <a:pt x="319" y="29"/>
                  <a:pt x="328" y="27"/>
                </a:cubicBezTo>
                <a:cubicBezTo>
                  <a:pt x="334" y="24"/>
                  <a:pt x="336" y="23"/>
                  <a:pt x="343" y="24"/>
                </a:cubicBezTo>
                <a:cubicBezTo>
                  <a:pt x="348" y="24"/>
                  <a:pt x="354" y="20"/>
                  <a:pt x="360" y="21"/>
                </a:cubicBezTo>
                <a:cubicBezTo>
                  <a:pt x="367" y="21"/>
                  <a:pt x="377" y="24"/>
                  <a:pt x="384" y="26"/>
                </a:cubicBezTo>
                <a:cubicBezTo>
                  <a:pt x="396" y="29"/>
                  <a:pt x="396" y="28"/>
                  <a:pt x="405" y="33"/>
                </a:cubicBezTo>
                <a:cubicBezTo>
                  <a:pt x="409" y="38"/>
                  <a:pt x="410" y="42"/>
                  <a:pt x="415" y="45"/>
                </a:cubicBezTo>
                <a:cubicBezTo>
                  <a:pt x="419" y="51"/>
                  <a:pt x="423" y="52"/>
                  <a:pt x="430" y="53"/>
                </a:cubicBezTo>
                <a:cubicBezTo>
                  <a:pt x="435" y="57"/>
                  <a:pt x="441" y="61"/>
                  <a:pt x="447" y="62"/>
                </a:cubicBezTo>
                <a:cubicBezTo>
                  <a:pt x="453" y="63"/>
                  <a:pt x="462" y="68"/>
                  <a:pt x="468" y="68"/>
                </a:cubicBezTo>
                <a:cubicBezTo>
                  <a:pt x="476" y="68"/>
                  <a:pt x="490" y="61"/>
                  <a:pt x="493" y="59"/>
                </a:cubicBezTo>
                <a:cubicBezTo>
                  <a:pt x="498" y="58"/>
                  <a:pt x="489" y="56"/>
                  <a:pt x="489" y="56"/>
                </a:cubicBezTo>
                <a:cubicBezTo>
                  <a:pt x="495" y="55"/>
                  <a:pt x="508" y="53"/>
                  <a:pt x="516" y="53"/>
                </a:cubicBezTo>
                <a:cubicBezTo>
                  <a:pt x="524" y="52"/>
                  <a:pt x="533" y="48"/>
                  <a:pt x="540" y="48"/>
                </a:cubicBezTo>
                <a:cubicBezTo>
                  <a:pt x="553" y="47"/>
                  <a:pt x="550" y="55"/>
                  <a:pt x="561" y="53"/>
                </a:cubicBezTo>
                <a:cubicBezTo>
                  <a:pt x="567" y="49"/>
                  <a:pt x="576" y="50"/>
                  <a:pt x="583" y="47"/>
                </a:cubicBezTo>
                <a:cubicBezTo>
                  <a:pt x="588" y="42"/>
                  <a:pt x="603" y="36"/>
                  <a:pt x="603" y="30"/>
                </a:cubicBezTo>
                <a:cubicBezTo>
                  <a:pt x="611" y="26"/>
                  <a:pt x="613" y="24"/>
                  <a:pt x="621" y="23"/>
                </a:cubicBezTo>
                <a:cubicBezTo>
                  <a:pt x="626" y="21"/>
                  <a:pt x="635" y="18"/>
                  <a:pt x="640" y="17"/>
                </a:cubicBezTo>
                <a:cubicBezTo>
                  <a:pt x="645" y="16"/>
                  <a:pt x="647" y="20"/>
                  <a:pt x="651" y="20"/>
                </a:cubicBezTo>
                <a:cubicBezTo>
                  <a:pt x="657" y="18"/>
                  <a:pt x="660" y="19"/>
                  <a:pt x="666" y="18"/>
                </a:cubicBezTo>
                <a:cubicBezTo>
                  <a:pt x="669" y="17"/>
                  <a:pt x="673" y="16"/>
                  <a:pt x="676" y="15"/>
                </a:cubicBezTo>
                <a:cubicBezTo>
                  <a:pt x="679" y="14"/>
                  <a:pt x="675" y="17"/>
                  <a:pt x="684" y="12"/>
                </a:cubicBezTo>
                <a:cubicBezTo>
                  <a:pt x="696" y="13"/>
                  <a:pt x="715" y="0"/>
                  <a:pt x="727" y="3"/>
                </a:cubicBezTo>
                <a:cubicBezTo>
                  <a:pt x="738" y="1"/>
                  <a:pt x="743" y="7"/>
                  <a:pt x="753" y="9"/>
                </a:cubicBezTo>
                <a:cubicBezTo>
                  <a:pt x="759" y="12"/>
                  <a:pt x="767" y="19"/>
                  <a:pt x="774" y="20"/>
                </a:cubicBezTo>
                <a:cubicBezTo>
                  <a:pt x="780" y="24"/>
                  <a:pt x="789" y="29"/>
                  <a:pt x="796" y="30"/>
                </a:cubicBezTo>
                <a:cubicBezTo>
                  <a:pt x="802" y="33"/>
                  <a:pt x="806" y="37"/>
                  <a:pt x="813" y="38"/>
                </a:cubicBezTo>
                <a:cubicBezTo>
                  <a:pt x="821" y="42"/>
                  <a:pt x="816" y="44"/>
                  <a:pt x="825" y="45"/>
                </a:cubicBezTo>
                <a:cubicBezTo>
                  <a:pt x="832" y="47"/>
                  <a:pt x="840" y="39"/>
                  <a:pt x="847" y="41"/>
                </a:cubicBezTo>
                <a:cubicBezTo>
                  <a:pt x="848" y="42"/>
                  <a:pt x="865" y="51"/>
                  <a:pt x="864" y="53"/>
                </a:cubicBezTo>
                <a:cubicBezTo>
                  <a:pt x="862" y="56"/>
                  <a:pt x="843" y="66"/>
                  <a:pt x="843" y="66"/>
                </a:cubicBezTo>
                <a:cubicBezTo>
                  <a:pt x="841" y="69"/>
                  <a:pt x="850" y="74"/>
                  <a:pt x="849" y="78"/>
                </a:cubicBezTo>
                <a:cubicBezTo>
                  <a:pt x="847" y="87"/>
                  <a:pt x="857" y="85"/>
                  <a:pt x="861" y="92"/>
                </a:cubicBezTo>
                <a:cubicBezTo>
                  <a:pt x="862" y="98"/>
                  <a:pt x="851" y="107"/>
                  <a:pt x="852" y="113"/>
                </a:cubicBezTo>
                <a:cubicBezTo>
                  <a:pt x="850" y="122"/>
                  <a:pt x="847" y="129"/>
                  <a:pt x="844" y="137"/>
                </a:cubicBezTo>
                <a:cubicBezTo>
                  <a:pt x="843" y="143"/>
                  <a:pt x="845" y="152"/>
                  <a:pt x="843" y="158"/>
                </a:cubicBezTo>
                <a:cubicBezTo>
                  <a:pt x="842" y="173"/>
                  <a:pt x="835" y="189"/>
                  <a:pt x="820" y="198"/>
                </a:cubicBezTo>
                <a:cubicBezTo>
                  <a:pt x="816" y="204"/>
                  <a:pt x="820" y="210"/>
                  <a:pt x="822" y="216"/>
                </a:cubicBezTo>
                <a:cubicBezTo>
                  <a:pt x="823" y="221"/>
                  <a:pt x="827" y="225"/>
                  <a:pt x="826" y="231"/>
                </a:cubicBezTo>
                <a:cubicBezTo>
                  <a:pt x="829" y="237"/>
                  <a:pt x="835" y="248"/>
                  <a:pt x="838" y="255"/>
                </a:cubicBezTo>
                <a:cubicBezTo>
                  <a:pt x="839" y="261"/>
                  <a:pt x="841" y="270"/>
                  <a:pt x="844" y="276"/>
                </a:cubicBezTo>
                <a:cubicBezTo>
                  <a:pt x="845" y="283"/>
                  <a:pt x="850" y="293"/>
                  <a:pt x="853" y="300"/>
                </a:cubicBezTo>
                <a:cubicBezTo>
                  <a:pt x="854" y="306"/>
                  <a:pt x="861" y="311"/>
                  <a:pt x="864" y="317"/>
                </a:cubicBezTo>
                <a:cubicBezTo>
                  <a:pt x="866" y="322"/>
                  <a:pt x="868" y="326"/>
                  <a:pt x="868" y="333"/>
                </a:cubicBezTo>
                <a:cubicBezTo>
                  <a:pt x="871" y="339"/>
                  <a:pt x="876" y="351"/>
                  <a:pt x="880" y="356"/>
                </a:cubicBezTo>
                <a:cubicBezTo>
                  <a:pt x="883" y="361"/>
                  <a:pt x="886" y="361"/>
                  <a:pt x="891" y="365"/>
                </a:cubicBezTo>
                <a:cubicBezTo>
                  <a:pt x="895" y="369"/>
                  <a:pt x="899" y="369"/>
                  <a:pt x="904" y="371"/>
                </a:cubicBezTo>
                <a:cubicBezTo>
                  <a:pt x="909" y="373"/>
                  <a:pt x="913" y="374"/>
                  <a:pt x="919" y="375"/>
                </a:cubicBezTo>
                <a:cubicBezTo>
                  <a:pt x="925" y="377"/>
                  <a:pt x="934" y="376"/>
                  <a:pt x="940" y="377"/>
                </a:cubicBezTo>
                <a:cubicBezTo>
                  <a:pt x="947" y="381"/>
                  <a:pt x="958" y="382"/>
                  <a:pt x="966" y="384"/>
                </a:cubicBezTo>
                <a:cubicBezTo>
                  <a:pt x="973" y="388"/>
                  <a:pt x="981" y="397"/>
                  <a:pt x="985" y="401"/>
                </a:cubicBezTo>
                <a:cubicBezTo>
                  <a:pt x="989" y="405"/>
                  <a:pt x="987" y="405"/>
                  <a:pt x="991" y="408"/>
                </a:cubicBezTo>
                <a:cubicBezTo>
                  <a:pt x="997" y="415"/>
                  <a:pt x="1000" y="420"/>
                  <a:pt x="1009" y="422"/>
                </a:cubicBezTo>
                <a:cubicBezTo>
                  <a:pt x="1016" y="426"/>
                  <a:pt x="1033" y="428"/>
                  <a:pt x="1033" y="428"/>
                </a:cubicBezTo>
                <a:cubicBezTo>
                  <a:pt x="1039" y="431"/>
                  <a:pt x="1042" y="433"/>
                  <a:pt x="1048" y="432"/>
                </a:cubicBezTo>
                <a:cubicBezTo>
                  <a:pt x="1057" y="433"/>
                  <a:pt x="1062" y="432"/>
                  <a:pt x="1071" y="434"/>
                </a:cubicBezTo>
                <a:cubicBezTo>
                  <a:pt x="1084" y="438"/>
                  <a:pt x="1092" y="440"/>
                  <a:pt x="1102" y="441"/>
                </a:cubicBezTo>
                <a:cubicBezTo>
                  <a:pt x="1113" y="445"/>
                  <a:pt x="1118" y="439"/>
                  <a:pt x="1129" y="441"/>
                </a:cubicBezTo>
                <a:cubicBezTo>
                  <a:pt x="1138" y="443"/>
                  <a:pt x="1168" y="452"/>
                  <a:pt x="1168" y="452"/>
                </a:cubicBezTo>
                <a:cubicBezTo>
                  <a:pt x="1177" y="455"/>
                  <a:pt x="1182" y="455"/>
                  <a:pt x="1188" y="459"/>
                </a:cubicBezTo>
                <a:cubicBezTo>
                  <a:pt x="1194" y="463"/>
                  <a:pt x="1199" y="468"/>
                  <a:pt x="1206" y="476"/>
                </a:cubicBezTo>
                <a:cubicBezTo>
                  <a:pt x="1218" y="494"/>
                  <a:pt x="1219" y="497"/>
                  <a:pt x="1228" y="509"/>
                </a:cubicBezTo>
                <a:cubicBezTo>
                  <a:pt x="1234" y="518"/>
                  <a:pt x="1225" y="520"/>
                  <a:pt x="1228" y="525"/>
                </a:cubicBezTo>
                <a:cubicBezTo>
                  <a:pt x="1231" y="530"/>
                  <a:pt x="1242" y="534"/>
                  <a:pt x="1248" y="536"/>
                </a:cubicBezTo>
                <a:cubicBezTo>
                  <a:pt x="1254" y="542"/>
                  <a:pt x="1261" y="536"/>
                  <a:pt x="1267" y="539"/>
                </a:cubicBezTo>
                <a:cubicBezTo>
                  <a:pt x="1274" y="541"/>
                  <a:pt x="1294" y="537"/>
                  <a:pt x="1291" y="546"/>
                </a:cubicBezTo>
                <a:cubicBezTo>
                  <a:pt x="1300" y="542"/>
                  <a:pt x="1295" y="553"/>
                  <a:pt x="1299" y="551"/>
                </a:cubicBezTo>
                <a:cubicBezTo>
                  <a:pt x="1301" y="550"/>
                  <a:pt x="1319" y="533"/>
                  <a:pt x="1320" y="531"/>
                </a:cubicBezTo>
                <a:cubicBezTo>
                  <a:pt x="1330" y="517"/>
                  <a:pt x="1330" y="501"/>
                  <a:pt x="1345" y="492"/>
                </a:cubicBezTo>
                <a:cubicBezTo>
                  <a:pt x="1342" y="486"/>
                  <a:pt x="1355" y="481"/>
                  <a:pt x="1353" y="474"/>
                </a:cubicBezTo>
                <a:cubicBezTo>
                  <a:pt x="1355" y="467"/>
                  <a:pt x="1362" y="452"/>
                  <a:pt x="1366" y="453"/>
                </a:cubicBezTo>
                <a:cubicBezTo>
                  <a:pt x="1372" y="455"/>
                  <a:pt x="1357" y="456"/>
                  <a:pt x="1363" y="458"/>
                </a:cubicBezTo>
                <a:cubicBezTo>
                  <a:pt x="1371" y="463"/>
                  <a:pt x="1378" y="468"/>
                  <a:pt x="1386" y="473"/>
                </a:cubicBezTo>
                <a:cubicBezTo>
                  <a:pt x="1390" y="478"/>
                  <a:pt x="1392" y="479"/>
                  <a:pt x="1398" y="480"/>
                </a:cubicBezTo>
                <a:cubicBezTo>
                  <a:pt x="1402" y="486"/>
                  <a:pt x="1408" y="491"/>
                  <a:pt x="1414" y="495"/>
                </a:cubicBezTo>
                <a:cubicBezTo>
                  <a:pt x="1418" y="504"/>
                  <a:pt x="1425" y="514"/>
                  <a:pt x="1431" y="522"/>
                </a:cubicBezTo>
                <a:cubicBezTo>
                  <a:pt x="1432" y="528"/>
                  <a:pt x="1434" y="531"/>
                  <a:pt x="1437" y="536"/>
                </a:cubicBezTo>
                <a:cubicBezTo>
                  <a:pt x="1438" y="543"/>
                  <a:pt x="1447" y="551"/>
                  <a:pt x="1443" y="558"/>
                </a:cubicBezTo>
                <a:cubicBezTo>
                  <a:pt x="1452" y="564"/>
                  <a:pt x="1455" y="573"/>
                  <a:pt x="1458" y="581"/>
                </a:cubicBezTo>
                <a:cubicBezTo>
                  <a:pt x="1459" y="587"/>
                  <a:pt x="1458" y="598"/>
                  <a:pt x="1456" y="602"/>
                </a:cubicBezTo>
                <a:cubicBezTo>
                  <a:pt x="1455" y="607"/>
                  <a:pt x="1452" y="609"/>
                  <a:pt x="1452" y="614"/>
                </a:cubicBezTo>
                <a:cubicBezTo>
                  <a:pt x="1451" y="619"/>
                  <a:pt x="1456" y="626"/>
                  <a:pt x="1456" y="632"/>
                </a:cubicBezTo>
                <a:cubicBezTo>
                  <a:pt x="1458" y="639"/>
                  <a:pt x="1462" y="646"/>
                  <a:pt x="1464" y="654"/>
                </a:cubicBezTo>
                <a:cubicBezTo>
                  <a:pt x="1465" y="662"/>
                  <a:pt x="1466" y="675"/>
                  <a:pt x="1471" y="681"/>
                </a:cubicBezTo>
                <a:cubicBezTo>
                  <a:pt x="1473" y="693"/>
                  <a:pt x="1474" y="704"/>
                  <a:pt x="1476" y="716"/>
                </a:cubicBezTo>
                <a:cubicBezTo>
                  <a:pt x="1469" y="737"/>
                  <a:pt x="1470" y="758"/>
                  <a:pt x="1474" y="779"/>
                </a:cubicBezTo>
                <a:cubicBezTo>
                  <a:pt x="1475" y="793"/>
                  <a:pt x="1476" y="804"/>
                  <a:pt x="1476" y="815"/>
                </a:cubicBezTo>
                <a:cubicBezTo>
                  <a:pt x="1473" y="821"/>
                  <a:pt x="1469" y="826"/>
                  <a:pt x="1464" y="830"/>
                </a:cubicBezTo>
                <a:cubicBezTo>
                  <a:pt x="1460" y="833"/>
                  <a:pt x="1455" y="834"/>
                  <a:pt x="1452" y="836"/>
                </a:cubicBezTo>
                <a:cubicBezTo>
                  <a:pt x="1449" y="838"/>
                  <a:pt x="1447" y="837"/>
                  <a:pt x="1447" y="842"/>
                </a:cubicBezTo>
                <a:cubicBezTo>
                  <a:pt x="1443" y="847"/>
                  <a:pt x="1457" y="858"/>
                  <a:pt x="1453" y="864"/>
                </a:cubicBezTo>
                <a:cubicBezTo>
                  <a:pt x="1452" y="872"/>
                  <a:pt x="1453" y="881"/>
                  <a:pt x="1452" y="890"/>
                </a:cubicBezTo>
                <a:cubicBezTo>
                  <a:pt x="1450" y="894"/>
                  <a:pt x="1447" y="892"/>
                  <a:pt x="1443" y="891"/>
                </a:cubicBezTo>
                <a:cubicBezTo>
                  <a:pt x="1441" y="890"/>
                  <a:pt x="1439" y="885"/>
                  <a:pt x="1437" y="884"/>
                </a:cubicBezTo>
                <a:cubicBezTo>
                  <a:pt x="1435" y="883"/>
                  <a:pt x="1433" y="884"/>
                  <a:pt x="1428" y="885"/>
                </a:cubicBezTo>
                <a:cubicBezTo>
                  <a:pt x="1421" y="882"/>
                  <a:pt x="1413" y="893"/>
                  <a:pt x="1407" y="888"/>
                </a:cubicBezTo>
                <a:cubicBezTo>
                  <a:pt x="1402" y="890"/>
                  <a:pt x="1397" y="892"/>
                  <a:pt x="1392" y="896"/>
                </a:cubicBezTo>
                <a:cubicBezTo>
                  <a:pt x="1380" y="889"/>
                  <a:pt x="1374" y="872"/>
                  <a:pt x="1360" y="867"/>
                </a:cubicBezTo>
                <a:cubicBezTo>
                  <a:pt x="1349" y="871"/>
                  <a:pt x="1348" y="879"/>
                  <a:pt x="1339" y="884"/>
                </a:cubicBezTo>
                <a:cubicBezTo>
                  <a:pt x="1335" y="889"/>
                  <a:pt x="1333" y="890"/>
                  <a:pt x="1327" y="891"/>
                </a:cubicBezTo>
                <a:cubicBezTo>
                  <a:pt x="1319" y="890"/>
                  <a:pt x="1313" y="888"/>
                  <a:pt x="1306" y="887"/>
                </a:cubicBezTo>
                <a:cubicBezTo>
                  <a:pt x="1301" y="884"/>
                  <a:pt x="1297" y="882"/>
                  <a:pt x="1291" y="881"/>
                </a:cubicBezTo>
                <a:cubicBezTo>
                  <a:pt x="1282" y="875"/>
                  <a:pt x="1275" y="873"/>
                  <a:pt x="1264" y="872"/>
                </a:cubicBezTo>
                <a:cubicBezTo>
                  <a:pt x="1260" y="865"/>
                  <a:pt x="1262" y="856"/>
                  <a:pt x="1269" y="852"/>
                </a:cubicBezTo>
                <a:cubicBezTo>
                  <a:pt x="1273" y="847"/>
                  <a:pt x="1276" y="840"/>
                  <a:pt x="1278" y="834"/>
                </a:cubicBezTo>
                <a:cubicBezTo>
                  <a:pt x="1279" y="825"/>
                  <a:pt x="1284" y="814"/>
                  <a:pt x="1273" y="812"/>
                </a:cubicBezTo>
                <a:cubicBezTo>
                  <a:pt x="1264" y="813"/>
                  <a:pt x="1256" y="816"/>
                  <a:pt x="1252" y="807"/>
                </a:cubicBezTo>
                <a:cubicBezTo>
                  <a:pt x="1254" y="801"/>
                  <a:pt x="1257" y="793"/>
                  <a:pt x="1261" y="788"/>
                </a:cubicBezTo>
                <a:cubicBezTo>
                  <a:pt x="1260" y="777"/>
                  <a:pt x="1259" y="775"/>
                  <a:pt x="1248" y="773"/>
                </a:cubicBezTo>
                <a:cubicBezTo>
                  <a:pt x="1225" y="775"/>
                  <a:pt x="1213" y="797"/>
                  <a:pt x="1192" y="801"/>
                </a:cubicBezTo>
                <a:cubicBezTo>
                  <a:pt x="1177" y="800"/>
                  <a:pt x="1172" y="800"/>
                  <a:pt x="1159" y="797"/>
                </a:cubicBezTo>
                <a:cubicBezTo>
                  <a:pt x="1151" y="791"/>
                  <a:pt x="1147" y="781"/>
                  <a:pt x="1138" y="779"/>
                </a:cubicBezTo>
                <a:cubicBezTo>
                  <a:pt x="1128" y="786"/>
                  <a:pt x="1114" y="799"/>
                  <a:pt x="1102" y="801"/>
                </a:cubicBezTo>
                <a:cubicBezTo>
                  <a:pt x="1095" y="806"/>
                  <a:pt x="1084" y="814"/>
                  <a:pt x="1075" y="816"/>
                </a:cubicBezTo>
                <a:cubicBezTo>
                  <a:pt x="1069" y="824"/>
                  <a:pt x="1060" y="830"/>
                  <a:pt x="1050" y="831"/>
                </a:cubicBezTo>
                <a:cubicBezTo>
                  <a:pt x="1025" y="837"/>
                  <a:pt x="1006" y="853"/>
                  <a:pt x="993" y="875"/>
                </a:cubicBezTo>
                <a:cubicBezTo>
                  <a:pt x="987" y="896"/>
                  <a:pt x="969" y="893"/>
                  <a:pt x="949" y="894"/>
                </a:cubicBezTo>
                <a:cubicBezTo>
                  <a:pt x="941" y="898"/>
                  <a:pt x="922" y="899"/>
                  <a:pt x="922" y="899"/>
                </a:cubicBezTo>
                <a:cubicBezTo>
                  <a:pt x="907" y="895"/>
                  <a:pt x="909" y="898"/>
                  <a:pt x="901" y="887"/>
                </a:cubicBezTo>
                <a:cubicBezTo>
                  <a:pt x="897" y="867"/>
                  <a:pt x="868" y="865"/>
                  <a:pt x="853" y="864"/>
                </a:cubicBezTo>
                <a:cubicBezTo>
                  <a:pt x="838" y="861"/>
                  <a:pt x="830" y="848"/>
                  <a:pt x="814" y="845"/>
                </a:cubicBezTo>
                <a:cubicBezTo>
                  <a:pt x="808" y="842"/>
                  <a:pt x="805" y="840"/>
                  <a:pt x="798" y="839"/>
                </a:cubicBezTo>
                <a:cubicBezTo>
                  <a:pt x="790" y="836"/>
                  <a:pt x="786" y="836"/>
                  <a:pt x="777" y="837"/>
                </a:cubicBezTo>
                <a:cubicBezTo>
                  <a:pt x="772" y="839"/>
                  <a:pt x="770" y="842"/>
                  <a:pt x="765" y="845"/>
                </a:cubicBezTo>
                <a:cubicBezTo>
                  <a:pt x="760" y="851"/>
                  <a:pt x="753" y="856"/>
                  <a:pt x="745" y="858"/>
                </a:cubicBezTo>
                <a:cubicBezTo>
                  <a:pt x="736" y="863"/>
                  <a:pt x="727" y="870"/>
                  <a:pt x="718" y="876"/>
                </a:cubicBezTo>
                <a:cubicBezTo>
                  <a:pt x="710" y="886"/>
                  <a:pt x="697" y="903"/>
                  <a:pt x="685" y="908"/>
                </a:cubicBezTo>
                <a:cubicBezTo>
                  <a:pt x="678" y="906"/>
                  <a:pt x="675" y="905"/>
                  <a:pt x="678" y="897"/>
                </a:cubicBezTo>
                <a:cubicBezTo>
                  <a:pt x="681" y="880"/>
                  <a:pt x="691" y="849"/>
                  <a:pt x="670" y="845"/>
                </a:cubicBezTo>
                <a:cubicBezTo>
                  <a:pt x="653" y="836"/>
                  <a:pt x="621" y="844"/>
                  <a:pt x="604" y="845"/>
                </a:cubicBezTo>
                <a:cubicBezTo>
                  <a:pt x="597" y="846"/>
                  <a:pt x="592" y="848"/>
                  <a:pt x="585" y="849"/>
                </a:cubicBezTo>
                <a:cubicBezTo>
                  <a:pt x="559" y="847"/>
                  <a:pt x="561" y="831"/>
                  <a:pt x="540" y="822"/>
                </a:cubicBezTo>
                <a:cubicBezTo>
                  <a:pt x="533" y="819"/>
                  <a:pt x="517" y="818"/>
                  <a:pt x="517" y="818"/>
                </a:cubicBezTo>
                <a:cubicBezTo>
                  <a:pt x="500" y="819"/>
                  <a:pt x="485" y="819"/>
                  <a:pt x="469" y="816"/>
                </a:cubicBezTo>
                <a:cubicBezTo>
                  <a:pt x="466" y="812"/>
                  <a:pt x="465" y="808"/>
                  <a:pt x="463" y="803"/>
                </a:cubicBezTo>
                <a:cubicBezTo>
                  <a:pt x="457" y="795"/>
                  <a:pt x="434" y="779"/>
                  <a:pt x="427" y="771"/>
                </a:cubicBezTo>
                <a:cubicBezTo>
                  <a:pt x="420" y="763"/>
                  <a:pt x="423" y="759"/>
                  <a:pt x="421" y="753"/>
                </a:cubicBezTo>
                <a:cubicBezTo>
                  <a:pt x="419" y="748"/>
                  <a:pt x="421" y="738"/>
                  <a:pt x="417" y="735"/>
                </a:cubicBezTo>
                <a:cubicBezTo>
                  <a:pt x="413" y="732"/>
                  <a:pt x="403" y="736"/>
                  <a:pt x="397" y="734"/>
                </a:cubicBezTo>
                <a:cubicBezTo>
                  <a:pt x="391" y="730"/>
                  <a:pt x="386" y="723"/>
                  <a:pt x="379" y="722"/>
                </a:cubicBezTo>
                <a:cubicBezTo>
                  <a:pt x="373" y="715"/>
                  <a:pt x="365" y="709"/>
                  <a:pt x="357" y="705"/>
                </a:cubicBezTo>
                <a:cubicBezTo>
                  <a:pt x="353" y="698"/>
                  <a:pt x="356" y="689"/>
                  <a:pt x="355" y="681"/>
                </a:cubicBezTo>
                <a:cubicBezTo>
                  <a:pt x="354" y="673"/>
                  <a:pt x="353" y="660"/>
                  <a:pt x="349" y="657"/>
                </a:cubicBezTo>
                <a:cubicBezTo>
                  <a:pt x="344" y="648"/>
                  <a:pt x="338" y="659"/>
                  <a:pt x="328" y="660"/>
                </a:cubicBezTo>
                <a:cubicBezTo>
                  <a:pt x="323" y="660"/>
                  <a:pt x="321" y="668"/>
                  <a:pt x="318" y="668"/>
                </a:cubicBezTo>
                <a:cubicBezTo>
                  <a:pt x="315" y="668"/>
                  <a:pt x="309" y="663"/>
                  <a:pt x="307" y="660"/>
                </a:cubicBezTo>
                <a:cubicBezTo>
                  <a:pt x="304" y="658"/>
                  <a:pt x="308" y="651"/>
                  <a:pt x="306" y="648"/>
                </a:cubicBezTo>
                <a:cubicBezTo>
                  <a:pt x="302" y="641"/>
                  <a:pt x="302" y="629"/>
                  <a:pt x="298" y="621"/>
                </a:cubicBezTo>
                <a:cubicBezTo>
                  <a:pt x="296" y="610"/>
                  <a:pt x="281" y="605"/>
                  <a:pt x="271" y="599"/>
                </a:cubicBezTo>
                <a:cubicBezTo>
                  <a:pt x="257" y="582"/>
                  <a:pt x="241" y="570"/>
                  <a:pt x="225" y="554"/>
                </a:cubicBezTo>
                <a:cubicBezTo>
                  <a:pt x="213" y="542"/>
                  <a:pt x="206" y="526"/>
                  <a:pt x="190" y="516"/>
                </a:cubicBezTo>
                <a:cubicBezTo>
                  <a:pt x="181" y="519"/>
                  <a:pt x="175" y="526"/>
                  <a:pt x="166" y="528"/>
                </a:cubicBezTo>
                <a:cubicBezTo>
                  <a:pt x="162" y="535"/>
                  <a:pt x="159" y="534"/>
                  <a:pt x="151" y="533"/>
                </a:cubicBezTo>
                <a:cubicBezTo>
                  <a:pt x="149" y="523"/>
                  <a:pt x="141" y="520"/>
                  <a:pt x="133" y="515"/>
                </a:cubicBezTo>
                <a:cubicBezTo>
                  <a:pt x="129" y="510"/>
                  <a:pt x="122" y="500"/>
                  <a:pt x="117" y="495"/>
                </a:cubicBezTo>
                <a:cubicBezTo>
                  <a:pt x="114" y="492"/>
                  <a:pt x="108" y="488"/>
                  <a:pt x="108" y="488"/>
                </a:cubicBezTo>
                <a:cubicBezTo>
                  <a:pt x="106" y="483"/>
                  <a:pt x="103" y="481"/>
                  <a:pt x="100" y="476"/>
                </a:cubicBezTo>
                <a:cubicBezTo>
                  <a:pt x="100" y="470"/>
                  <a:pt x="101" y="464"/>
                  <a:pt x="99" y="458"/>
                </a:cubicBezTo>
                <a:cubicBezTo>
                  <a:pt x="98" y="456"/>
                  <a:pt x="95" y="456"/>
                  <a:pt x="94" y="455"/>
                </a:cubicBezTo>
                <a:cubicBezTo>
                  <a:pt x="88" y="449"/>
                  <a:pt x="85" y="440"/>
                  <a:pt x="78" y="435"/>
                </a:cubicBezTo>
                <a:cubicBezTo>
                  <a:pt x="75" y="429"/>
                  <a:pt x="70" y="423"/>
                  <a:pt x="64" y="420"/>
                </a:cubicBezTo>
                <a:cubicBezTo>
                  <a:pt x="58" y="413"/>
                  <a:pt x="54" y="406"/>
                  <a:pt x="46" y="401"/>
                </a:cubicBezTo>
                <a:cubicBezTo>
                  <a:pt x="41" y="395"/>
                  <a:pt x="38" y="386"/>
                  <a:pt x="33" y="383"/>
                </a:cubicBezTo>
                <a:cubicBezTo>
                  <a:pt x="28" y="380"/>
                  <a:pt x="17" y="387"/>
                  <a:pt x="15" y="381"/>
                </a:cubicBezTo>
                <a:cubicBezTo>
                  <a:pt x="10" y="370"/>
                  <a:pt x="13" y="355"/>
                  <a:pt x="18" y="344"/>
                </a:cubicBezTo>
                <a:cubicBezTo>
                  <a:pt x="16" y="332"/>
                  <a:pt x="16" y="325"/>
                  <a:pt x="10" y="315"/>
                </a:cubicBezTo>
                <a:cubicBezTo>
                  <a:pt x="8" y="306"/>
                  <a:pt x="7" y="296"/>
                  <a:pt x="4" y="287"/>
                </a:cubicBezTo>
                <a:cubicBezTo>
                  <a:pt x="5" y="277"/>
                  <a:pt x="0" y="259"/>
                  <a:pt x="9" y="254"/>
                </a:cubicBezTo>
                <a:cubicBezTo>
                  <a:pt x="12" y="250"/>
                  <a:pt x="18" y="249"/>
                  <a:pt x="24" y="252"/>
                </a:cubicBezTo>
                <a:cubicBezTo>
                  <a:pt x="30" y="255"/>
                  <a:pt x="40" y="270"/>
                  <a:pt x="48" y="273"/>
                </a:cubicBezTo>
                <a:cubicBezTo>
                  <a:pt x="56" y="277"/>
                  <a:pt x="65" y="273"/>
                  <a:pt x="73" y="272"/>
                </a:cubicBezTo>
                <a:cubicBezTo>
                  <a:pt x="82" y="263"/>
                  <a:pt x="78" y="251"/>
                  <a:pt x="81" y="239"/>
                </a:cubicBezTo>
                <a:cubicBezTo>
                  <a:pt x="79" y="219"/>
                  <a:pt x="71" y="212"/>
                  <a:pt x="60" y="197"/>
                </a:cubicBezTo>
                <a:cubicBezTo>
                  <a:pt x="57" y="185"/>
                  <a:pt x="58" y="164"/>
                  <a:pt x="60" y="158"/>
                </a:cubicBezTo>
                <a:cubicBezTo>
                  <a:pt x="63" y="151"/>
                  <a:pt x="73" y="158"/>
                  <a:pt x="76" y="156"/>
                </a:cubicBezTo>
                <a:cubicBezTo>
                  <a:pt x="80" y="151"/>
                  <a:pt x="76" y="149"/>
                  <a:pt x="78" y="143"/>
                </a:cubicBezTo>
                <a:cubicBezTo>
                  <a:pt x="79" y="130"/>
                  <a:pt x="79" y="130"/>
                  <a:pt x="91" y="128"/>
                </a:cubicBezTo>
                <a:cubicBezTo>
                  <a:pt x="99" y="130"/>
                  <a:pt x="104" y="126"/>
                  <a:pt x="111" y="125"/>
                </a:cubicBezTo>
                <a:cubicBezTo>
                  <a:pt x="111" y="123"/>
                  <a:pt x="111" y="121"/>
                  <a:pt x="112" y="120"/>
                </a:cubicBezTo>
                <a:cubicBezTo>
                  <a:pt x="113" y="118"/>
                  <a:pt x="116" y="119"/>
                  <a:pt x="117" y="117"/>
                </a:cubicBezTo>
                <a:cubicBezTo>
                  <a:pt x="120" y="107"/>
                  <a:pt x="116" y="95"/>
                  <a:pt x="129" y="92"/>
                </a:cubicBezTo>
                <a:cubicBezTo>
                  <a:pt x="133" y="90"/>
                  <a:pt x="138" y="89"/>
                  <a:pt x="142" y="87"/>
                </a:cubicBezTo>
                <a:cubicBezTo>
                  <a:pt x="145" y="82"/>
                  <a:pt x="148" y="80"/>
                  <a:pt x="150" y="75"/>
                </a:cubicBezTo>
                <a:cubicBezTo>
                  <a:pt x="152" y="60"/>
                  <a:pt x="155" y="33"/>
                  <a:pt x="174" y="29"/>
                </a:cubicBezTo>
                <a:cubicBezTo>
                  <a:pt x="180" y="26"/>
                  <a:pt x="183" y="14"/>
                  <a:pt x="190" y="14"/>
                </a:cubicBezTo>
              </a:path>
            </a:pathLst>
          </a:custGeom>
          <a:solidFill>
            <a:srgbClr val="DDDDDD">
              <a:alpha val="100000"/>
            </a:srgbClr>
          </a:solidFill>
          <a:ln w="6350" cap="flat" cmpd="sng">
            <a:solidFill>
              <a:srgbClr val="80808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42" name="AutoShape 37"/>
          <p:cNvSpPr>
            <a:spLocks noChangeAspect="1"/>
          </p:cNvSpPr>
          <p:nvPr/>
        </p:nvSpPr>
        <p:spPr>
          <a:xfrm>
            <a:off x="7164388" y="919163"/>
            <a:ext cx="776287" cy="303212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6350" cap="flat" cmpd="sng">
            <a:solidFill>
              <a:srgbClr val="808080"/>
            </a:solidFill>
            <a:prstDash val="solid"/>
            <a:headEnd type="none" w="med" len="med"/>
            <a:tailEnd type="none" w="med" len="med"/>
          </a:ln>
        </p:spPr>
        <p:txBody>
          <a:bodyPr lIns="45720" rIns="45720"/>
          <a:p>
            <a:pPr algn="ctr">
              <a:spcBef>
                <a:spcPct val="50000"/>
              </a:spcBef>
            </a:pP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Liaoning </a:t>
            </a:r>
            <a:endParaRPr lang="en-US" altLang="zh-CN" sz="10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7443" name="Oval 38"/>
          <p:cNvSpPr>
            <a:spLocks noChangeAspect="1"/>
          </p:cNvSpPr>
          <p:nvPr/>
        </p:nvSpPr>
        <p:spPr>
          <a:xfrm>
            <a:off x="6592888" y="935038"/>
            <a:ext cx="39687" cy="36512"/>
          </a:xfrm>
          <a:prstGeom prst="ellipse">
            <a:avLst/>
          </a:prstGeom>
          <a:solidFill>
            <a:srgbClr val="FF3932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44" name="Oval 39"/>
          <p:cNvSpPr>
            <a:spLocks noChangeAspect="1"/>
          </p:cNvSpPr>
          <p:nvPr/>
        </p:nvSpPr>
        <p:spPr>
          <a:xfrm>
            <a:off x="6230938" y="1089025"/>
            <a:ext cx="39687" cy="38100"/>
          </a:xfrm>
          <a:prstGeom prst="ellipse">
            <a:avLst/>
          </a:prstGeom>
          <a:solidFill>
            <a:srgbClr val="FF3932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45" name="AutoShape 40"/>
          <p:cNvSpPr>
            <a:spLocks noChangeAspect="1"/>
          </p:cNvSpPr>
          <p:nvPr/>
        </p:nvSpPr>
        <p:spPr>
          <a:xfrm>
            <a:off x="5335588" y="531813"/>
            <a:ext cx="706437" cy="269875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6350" cap="flat" cmpd="sng">
            <a:solidFill>
              <a:srgbClr val="808080"/>
            </a:solidFill>
            <a:prstDash val="solid"/>
            <a:headEnd type="none" w="med" len="med"/>
            <a:tailEnd type="none" w="med" len="med"/>
          </a:ln>
        </p:spPr>
        <p:txBody>
          <a:bodyPr lIns="45720" rIns="4572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Beijing </a:t>
            </a:r>
            <a:endParaRPr lang="en-US" altLang="zh-CN" sz="10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7446" name="Oval 41"/>
          <p:cNvSpPr>
            <a:spLocks noChangeAspect="1"/>
          </p:cNvSpPr>
          <p:nvPr/>
        </p:nvSpPr>
        <p:spPr>
          <a:xfrm>
            <a:off x="6323013" y="1311275"/>
            <a:ext cx="38100" cy="38100"/>
          </a:xfrm>
          <a:prstGeom prst="ellipse">
            <a:avLst/>
          </a:prstGeom>
          <a:solidFill>
            <a:srgbClr val="FF3932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47" name="AutoShape 42"/>
          <p:cNvSpPr>
            <a:spLocks noChangeAspect="1"/>
          </p:cNvSpPr>
          <p:nvPr/>
        </p:nvSpPr>
        <p:spPr>
          <a:xfrm>
            <a:off x="7164388" y="1312863"/>
            <a:ext cx="776287" cy="257175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6350" cap="flat" cmpd="sng">
            <a:solidFill>
              <a:srgbClr val="808080"/>
            </a:solidFill>
            <a:prstDash val="solid"/>
            <a:headEnd type="none" w="med" len="med"/>
            <a:tailEnd type="none" w="med" len="med"/>
          </a:ln>
        </p:spPr>
        <p:txBody>
          <a:bodyPr lIns="45720" rIns="45720"/>
          <a:p>
            <a:pPr algn="ctr">
              <a:spcBef>
                <a:spcPct val="50000"/>
              </a:spcBef>
            </a:pP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Shandong</a:t>
            </a:r>
            <a:endParaRPr lang="en-US" altLang="zh-CN" sz="10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7448" name="Oval 43"/>
          <p:cNvSpPr>
            <a:spLocks noChangeAspect="1"/>
          </p:cNvSpPr>
          <p:nvPr/>
        </p:nvSpPr>
        <p:spPr>
          <a:xfrm>
            <a:off x="6488113" y="1479550"/>
            <a:ext cx="39687" cy="38100"/>
          </a:xfrm>
          <a:prstGeom prst="ellipse">
            <a:avLst/>
          </a:prstGeom>
          <a:solidFill>
            <a:srgbClr val="FF3932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49" name="AutoShape 44"/>
          <p:cNvSpPr>
            <a:spLocks noChangeAspect="1"/>
          </p:cNvSpPr>
          <p:nvPr/>
        </p:nvSpPr>
        <p:spPr>
          <a:xfrm>
            <a:off x="4748213" y="1119188"/>
            <a:ext cx="781050" cy="269875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6350" cap="flat" cmpd="sng">
            <a:solidFill>
              <a:srgbClr val="808080"/>
            </a:solidFill>
            <a:prstDash val="solid"/>
            <a:headEnd type="none" w="med" len="med"/>
            <a:tailEnd type="none" w="med" len="med"/>
          </a:ln>
        </p:spPr>
        <p:txBody>
          <a:bodyPr lIns="45720" rIns="4572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Jiangsu </a:t>
            </a:r>
            <a:endParaRPr lang="en-US" altLang="zh-CN" sz="10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7450" name="Oval 45"/>
          <p:cNvSpPr>
            <a:spLocks noChangeAspect="1"/>
          </p:cNvSpPr>
          <p:nvPr/>
        </p:nvSpPr>
        <p:spPr>
          <a:xfrm>
            <a:off x="6640513" y="1595438"/>
            <a:ext cx="41275" cy="38100"/>
          </a:xfrm>
          <a:prstGeom prst="ellipse">
            <a:avLst/>
          </a:prstGeom>
          <a:solidFill>
            <a:srgbClr val="FF3932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51" name="Oval 46"/>
          <p:cNvSpPr>
            <a:spLocks noChangeAspect="1"/>
          </p:cNvSpPr>
          <p:nvPr/>
        </p:nvSpPr>
        <p:spPr>
          <a:xfrm>
            <a:off x="6562725" y="1731963"/>
            <a:ext cx="39688" cy="38100"/>
          </a:xfrm>
          <a:prstGeom prst="ellipse">
            <a:avLst/>
          </a:prstGeom>
          <a:solidFill>
            <a:srgbClr val="FF3932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52" name="Oval 47"/>
          <p:cNvSpPr>
            <a:spLocks noChangeAspect="1"/>
          </p:cNvSpPr>
          <p:nvPr/>
        </p:nvSpPr>
        <p:spPr>
          <a:xfrm>
            <a:off x="6064250" y="1655763"/>
            <a:ext cx="41275" cy="38100"/>
          </a:xfrm>
          <a:prstGeom prst="ellipse">
            <a:avLst/>
          </a:prstGeom>
          <a:solidFill>
            <a:srgbClr val="FF3932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53" name="AutoShape 48"/>
          <p:cNvSpPr>
            <a:spLocks noChangeAspect="1"/>
          </p:cNvSpPr>
          <p:nvPr/>
        </p:nvSpPr>
        <p:spPr>
          <a:xfrm>
            <a:off x="7164388" y="1662113"/>
            <a:ext cx="776287" cy="255587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6350" cap="flat" cmpd="sng">
            <a:solidFill>
              <a:srgbClr val="808080"/>
            </a:solidFill>
            <a:prstDash val="solid"/>
            <a:headEnd type="none" w="med" len="med"/>
            <a:tailEnd type="none" w="med" len="med"/>
          </a:ln>
        </p:spPr>
        <p:txBody>
          <a:bodyPr lIns="45720" rIns="45720"/>
          <a:p>
            <a:pPr algn="ctr">
              <a:spcBef>
                <a:spcPct val="50000"/>
              </a:spcBef>
            </a:pP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Shanghai</a:t>
            </a:r>
            <a:endParaRPr lang="en-US" altLang="zh-CN" sz="10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7454" name="AutoShape 49"/>
          <p:cNvSpPr>
            <a:spLocks noChangeAspect="1"/>
          </p:cNvSpPr>
          <p:nvPr/>
        </p:nvSpPr>
        <p:spPr>
          <a:xfrm>
            <a:off x="7164388" y="2008188"/>
            <a:ext cx="776287" cy="26035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6350" cap="flat" cmpd="sng">
            <a:solidFill>
              <a:srgbClr val="808080"/>
            </a:solidFill>
            <a:prstDash val="solid"/>
            <a:headEnd type="none" w="med" len="med"/>
            <a:tailEnd type="none" w="med" len="med"/>
          </a:ln>
        </p:spPr>
        <p:txBody>
          <a:bodyPr lIns="45720" rIns="45720"/>
          <a:p>
            <a:pPr algn="ctr">
              <a:spcBef>
                <a:spcPct val="50000"/>
              </a:spcBef>
            </a:pP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Zhejiang</a:t>
            </a:r>
            <a:endParaRPr lang="en-US" altLang="zh-CN" sz="10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7455" name="AutoShape 50"/>
          <p:cNvSpPr>
            <a:spLocks noChangeAspect="1"/>
          </p:cNvSpPr>
          <p:nvPr/>
        </p:nvSpPr>
        <p:spPr>
          <a:xfrm>
            <a:off x="4219575" y="1406525"/>
            <a:ext cx="735013" cy="269875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6350" cap="flat" cmpd="sng">
            <a:solidFill>
              <a:srgbClr val="808080"/>
            </a:solidFill>
            <a:prstDash val="solid"/>
            <a:headEnd type="none" w="med" len="med"/>
            <a:tailEnd type="none" w="med" len="med"/>
          </a:ln>
        </p:spPr>
        <p:txBody>
          <a:bodyPr lIns="45720" rIns="4572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Hubei</a:t>
            </a:r>
            <a:endParaRPr lang="en-US" altLang="zh-CN" sz="10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17456" name="AutoShape 51"/>
          <p:cNvCxnSpPr>
            <a:cxnSpLocks noChangeAspect="1"/>
            <a:stCxn id="17443" idx="0"/>
            <a:endCxn id="17442" idx="1"/>
          </p:cNvCxnSpPr>
          <p:nvPr/>
        </p:nvCxnSpPr>
        <p:spPr>
          <a:xfrm>
            <a:off x="6613525" y="935038"/>
            <a:ext cx="550863" cy="136525"/>
          </a:xfrm>
          <a:prstGeom prst="straightConnector1">
            <a:avLst/>
          </a:prstGeom>
          <a:ln w="12700" cap="flat" cmpd="sng">
            <a:solidFill>
              <a:srgbClr val="FF3932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7457" name="AutoShape 52"/>
          <p:cNvCxnSpPr>
            <a:cxnSpLocks noChangeAspect="1"/>
            <a:stCxn id="17445" idx="2"/>
            <a:endCxn id="17444" idx="1"/>
          </p:cNvCxnSpPr>
          <p:nvPr/>
        </p:nvCxnSpPr>
        <p:spPr>
          <a:xfrm>
            <a:off x="5689600" y="801688"/>
            <a:ext cx="547688" cy="293687"/>
          </a:xfrm>
          <a:prstGeom prst="straightConnector1">
            <a:avLst/>
          </a:prstGeom>
          <a:ln w="12700" cap="flat" cmpd="sng">
            <a:solidFill>
              <a:srgbClr val="FF3932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7458" name="AutoShape 53"/>
          <p:cNvCxnSpPr>
            <a:cxnSpLocks noChangeAspect="1"/>
            <a:stCxn id="17449" idx="3"/>
            <a:endCxn id="17448" idx="2"/>
          </p:cNvCxnSpPr>
          <p:nvPr/>
        </p:nvCxnSpPr>
        <p:spPr>
          <a:xfrm>
            <a:off x="5532438" y="1209675"/>
            <a:ext cx="955675" cy="288925"/>
          </a:xfrm>
          <a:prstGeom prst="straightConnector1">
            <a:avLst/>
          </a:prstGeom>
          <a:ln w="12700" cap="flat" cmpd="sng">
            <a:solidFill>
              <a:srgbClr val="FF3932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7459" name="AutoShape 54"/>
          <p:cNvCxnSpPr>
            <a:cxnSpLocks noChangeAspect="1"/>
            <a:stCxn id="17455" idx="3"/>
            <a:endCxn id="17452" idx="3"/>
          </p:cNvCxnSpPr>
          <p:nvPr/>
        </p:nvCxnSpPr>
        <p:spPr>
          <a:xfrm>
            <a:off x="4957763" y="1498600"/>
            <a:ext cx="1112837" cy="188913"/>
          </a:xfrm>
          <a:prstGeom prst="straightConnector1">
            <a:avLst/>
          </a:prstGeom>
          <a:ln w="12700" cap="flat" cmpd="sng">
            <a:solidFill>
              <a:srgbClr val="FF3932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7460" name="AutoShape 55"/>
          <p:cNvCxnSpPr>
            <a:cxnSpLocks noChangeAspect="1"/>
            <a:stCxn id="17451" idx="5"/>
            <a:endCxn id="17454" idx="1"/>
          </p:cNvCxnSpPr>
          <p:nvPr/>
        </p:nvCxnSpPr>
        <p:spPr>
          <a:xfrm>
            <a:off x="6596063" y="1763713"/>
            <a:ext cx="568325" cy="374650"/>
          </a:xfrm>
          <a:prstGeom prst="straightConnector1">
            <a:avLst/>
          </a:prstGeom>
          <a:ln w="12700" cap="flat" cmpd="sng">
            <a:solidFill>
              <a:srgbClr val="FF3932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7461" name="AutoShape 56"/>
          <p:cNvCxnSpPr>
            <a:cxnSpLocks noChangeAspect="1"/>
            <a:stCxn id="17450" idx="5"/>
            <a:endCxn id="17453" idx="1"/>
          </p:cNvCxnSpPr>
          <p:nvPr/>
        </p:nvCxnSpPr>
        <p:spPr>
          <a:xfrm>
            <a:off x="6675438" y="1627188"/>
            <a:ext cx="488950" cy="163512"/>
          </a:xfrm>
          <a:prstGeom prst="straightConnector1">
            <a:avLst/>
          </a:prstGeom>
          <a:ln w="12700" cap="flat" cmpd="sng">
            <a:solidFill>
              <a:srgbClr val="FF3932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7462" name="AutoShape 57"/>
          <p:cNvCxnSpPr>
            <a:cxnSpLocks noChangeAspect="1"/>
            <a:stCxn id="17446" idx="6"/>
            <a:endCxn id="17447" idx="1"/>
          </p:cNvCxnSpPr>
          <p:nvPr/>
        </p:nvCxnSpPr>
        <p:spPr>
          <a:xfrm>
            <a:off x="6361113" y="1330325"/>
            <a:ext cx="803275" cy="111125"/>
          </a:xfrm>
          <a:prstGeom prst="straightConnector1">
            <a:avLst/>
          </a:prstGeom>
          <a:ln w="12700" cap="flat" cmpd="sng">
            <a:solidFill>
              <a:srgbClr val="FF3932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17463" name="AutoShape 58"/>
          <p:cNvSpPr>
            <a:spLocks noChangeAspect="1"/>
          </p:cNvSpPr>
          <p:nvPr/>
        </p:nvSpPr>
        <p:spPr>
          <a:xfrm>
            <a:off x="7164388" y="530225"/>
            <a:ext cx="776287" cy="29845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6350" cap="flat" cmpd="sng">
            <a:solidFill>
              <a:srgbClr val="808080"/>
            </a:solidFill>
            <a:prstDash val="solid"/>
            <a:headEnd type="none" w="med" len="med"/>
            <a:tailEnd type="none" w="med" len="med"/>
          </a:ln>
        </p:spPr>
        <p:txBody>
          <a:bodyPr lIns="45720" rIns="45720"/>
          <a:p>
            <a:pPr algn="ctr">
              <a:spcBef>
                <a:spcPct val="50000"/>
              </a:spcBef>
            </a:pP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Jilin </a:t>
            </a:r>
            <a:endParaRPr lang="en-US" altLang="zh-CN" sz="10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7464" name="Oval 59"/>
          <p:cNvSpPr>
            <a:spLocks noChangeAspect="1"/>
          </p:cNvSpPr>
          <p:nvPr/>
        </p:nvSpPr>
        <p:spPr>
          <a:xfrm>
            <a:off x="6713538" y="762000"/>
            <a:ext cx="41275" cy="36513"/>
          </a:xfrm>
          <a:prstGeom prst="ellipse">
            <a:avLst/>
          </a:prstGeom>
          <a:solidFill>
            <a:srgbClr val="FF3932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  <p:cxnSp>
        <p:nvCxnSpPr>
          <p:cNvPr id="17465" name="AutoShape 60"/>
          <p:cNvCxnSpPr>
            <a:cxnSpLocks noChangeAspect="1"/>
            <a:stCxn id="17464" idx="7"/>
            <a:endCxn id="17463" idx="1"/>
          </p:cNvCxnSpPr>
          <p:nvPr/>
        </p:nvCxnSpPr>
        <p:spPr>
          <a:xfrm flipV="1">
            <a:off x="6748463" y="679450"/>
            <a:ext cx="415925" cy="87313"/>
          </a:xfrm>
          <a:prstGeom prst="straightConnector1">
            <a:avLst/>
          </a:prstGeom>
          <a:ln w="12700" cap="flat" cmpd="sng">
            <a:solidFill>
              <a:srgbClr val="FF3932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7466" name="AutoShape 61"/>
          <p:cNvCxnSpPr>
            <a:cxnSpLocks noChangeAspect="1"/>
            <a:stCxn id="17468" idx="1"/>
            <a:endCxn id="17467" idx="1"/>
          </p:cNvCxnSpPr>
          <p:nvPr/>
        </p:nvCxnSpPr>
        <p:spPr>
          <a:xfrm flipH="1">
            <a:off x="4138613" y="1784350"/>
            <a:ext cx="1703387" cy="115888"/>
          </a:xfrm>
          <a:prstGeom prst="straightConnector1">
            <a:avLst/>
          </a:prstGeom>
          <a:ln w="12700" cap="flat" cmpd="sng">
            <a:solidFill>
              <a:srgbClr val="FF3932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17467" name="AutoShape 62"/>
          <p:cNvSpPr>
            <a:spLocks noChangeAspect="1"/>
          </p:cNvSpPr>
          <p:nvPr/>
        </p:nvSpPr>
        <p:spPr>
          <a:xfrm>
            <a:off x="4140200" y="1808163"/>
            <a:ext cx="966788" cy="269875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6350" cap="flat" cmpd="sng">
            <a:solidFill>
              <a:srgbClr val="808080"/>
            </a:solidFill>
            <a:prstDash val="solid"/>
            <a:headEnd type="none" w="med" len="med"/>
            <a:tailEnd type="none" w="med" len="med"/>
          </a:ln>
        </p:spPr>
        <p:txBody>
          <a:bodyPr lIns="45720" rIns="4572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Chongqing</a:t>
            </a:r>
            <a:endParaRPr lang="en-US" altLang="zh-CN" sz="10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7468" name="Oval 63"/>
          <p:cNvSpPr>
            <a:spLocks noChangeAspect="1"/>
          </p:cNvSpPr>
          <p:nvPr/>
        </p:nvSpPr>
        <p:spPr>
          <a:xfrm rot="2855901">
            <a:off x="5821363" y="1784350"/>
            <a:ext cx="38100" cy="38100"/>
          </a:xfrm>
          <a:prstGeom prst="ellipse">
            <a:avLst/>
          </a:prstGeom>
          <a:solidFill>
            <a:srgbClr val="FF3932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69" name="AutoShape 64"/>
          <p:cNvSpPr>
            <a:spLocks noChangeAspect="1"/>
          </p:cNvSpPr>
          <p:nvPr/>
        </p:nvSpPr>
        <p:spPr>
          <a:xfrm>
            <a:off x="4572000" y="2286000"/>
            <a:ext cx="771525" cy="269875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6350" cap="flat" cmpd="sng">
            <a:solidFill>
              <a:srgbClr val="808080"/>
            </a:solidFill>
            <a:prstDash val="solid"/>
            <a:headEnd type="none" w="med" len="med"/>
            <a:tailEnd type="none" w="med" len="med"/>
          </a:ln>
        </p:spPr>
        <p:txBody>
          <a:bodyPr lIns="45720" rIns="4572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Hunan</a:t>
            </a:r>
            <a:endParaRPr lang="en-US" altLang="zh-CN" sz="10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17470" name="AutoShape 65"/>
          <p:cNvCxnSpPr>
            <a:cxnSpLocks noChangeAspect="1"/>
          </p:cNvCxnSpPr>
          <p:nvPr/>
        </p:nvCxnSpPr>
        <p:spPr>
          <a:xfrm flipV="1">
            <a:off x="5106988" y="1901825"/>
            <a:ext cx="984250" cy="390525"/>
          </a:xfrm>
          <a:prstGeom prst="straightConnector1">
            <a:avLst/>
          </a:prstGeom>
          <a:ln w="15875" cap="flat" cmpd="sng">
            <a:solidFill>
              <a:srgbClr val="FF3932"/>
            </a:solidFill>
            <a:prstDash val="solid"/>
            <a:headEnd type="none" w="med" len="med"/>
            <a:tailEnd type="oval" w="sm" len="sm"/>
          </a:ln>
        </p:spPr>
      </p:cxnSp>
      <p:sp>
        <p:nvSpPr>
          <p:cNvPr id="17471" name="Oval 68"/>
          <p:cNvSpPr/>
          <p:nvPr/>
        </p:nvSpPr>
        <p:spPr>
          <a:xfrm>
            <a:off x="6242050" y="2181225"/>
            <a:ext cx="47625" cy="41275"/>
          </a:xfrm>
          <a:prstGeom prst="ellipse">
            <a:avLst/>
          </a:prstGeom>
          <a:solidFill>
            <a:srgbClr val="FF0000">
              <a:alpha val="79999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72" name="AutoShape 69"/>
          <p:cNvSpPr/>
          <p:nvPr/>
        </p:nvSpPr>
        <p:spPr>
          <a:xfrm>
            <a:off x="5580063" y="2509838"/>
            <a:ext cx="717550" cy="142875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0" cap="flat" cmpd="sng">
            <a:solidFill>
              <a:srgbClr val="969696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0" hangingPunct="0"/>
            <a:r>
              <a:rPr lang="en-US" altLang="zh-CN" sz="1000" dirty="0">
                <a:latin typeface="Arial" panose="020B0604020202020204" pitchFamily="34" charset="0"/>
              </a:rPr>
              <a:t>Guangdong </a:t>
            </a:r>
            <a:endParaRPr lang="en-US" altLang="zh-CN" sz="1000" dirty="0">
              <a:latin typeface="Arial" panose="020B0604020202020204" pitchFamily="34" charset="0"/>
            </a:endParaRPr>
          </a:p>
        </p:txBody>
      </p:sp>
      <p:sp>
        <p:nvSpPr>
          <p:cNvPr id="17473" name="Line 70"/>
          <p:cNvSpPr/>
          <p:nvPr/>
        </p:nvSpPr>
        <p:spPr>
          <a:xfrm flipH="1">
            <a:off x="6053138" y="2222500"/>
            <a:ext cx="188912" cy="287338"/>
          </a:xfrm>
          <a:prstGeom prst="line">
            <a:avLst/>
          </a:prstGeom>
          <a:ln w="127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0" name="Oval 71"/>
          <p:cNvSpPr>
            <a:spLocks noChangeArrowheads="1"/>
          </p:cNvSpPr>
          <p:nvPr/>
        </p:nvSpPr>
        <p:spPr bwMode="auto">
          <a:xfrm>
            <a:off x="6500813" y="1381125"/>
            <a:ext cx="381000" cy="457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none" lIns="90000" tIns="46800" rIns="90000" bIns="468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477" name="Oval 165"/>
          <p:cNvSpPr/>
          <p:nvPr/>
        </p:nvSpPr>
        <p:spPr>
          <a:xfrm>
            <a:off x="6562725" y="1949450"/>
            <a:ext cx="47625" cy="41275"/>
          </a:xfrm>
          <a:prstGeom prst="ellipse">
            <a:avLst/>
          </a:prstGeom>
          <a:solidFill>
            <a:srgbClr val="FF0000">
              <a:alpha val="79999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  <p:cxnSp>
        <p:nvCxnSpPr>
          <p:cNvPr id="17478" name="AutoShape 166"/>
          <p:cNvCxnSpPr>
            <a:cxnSpLocks noChangeAspect="1"/>
            <a:stCxn id="17477" idx="1"/>
            <a:endCxn id="17479" idx="1"/>
          </p:cNvCxnSpPr>
          <p:nvPr/>
        </p:nvCxnSpPr>
        <p:spPr>
          <a:xfrm>
            <a:off x="6569075" y="1955800"/>
            <a:ext cx="595313" cy="534988"/>
          </a:xfrm>
          <a:prstGeom prst="straightConnector1">
            <a:avLst/>
          </a:prstGeom>
          <a:ln w="12700" cap="flat" cmpd="sng">
            <a:solidFill>
              <a:srgbClr val="FF3932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17479" name="AutoShape 167"/>
          <p:cNvSpPr>
            <a:spLocks noChangeAspect="1"/>
          </p:cNvSpPr>
          <p:nvPr/>
        </p:nvSpPr>
        <p:spPr>
          <a:xfrm>
            <a:off x="7164388" y="2360613"/>
            <a:ext cx="776287" cy="26035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6350" cap="flat" cmpd="sng">
            <a:solidFill>
              <a:srgbClr val="808080"/>
            </a:solidFill>
            <a:prstDash val="solid"/>
            <a:headEnd type="none" w="med" len="med"/>
            <a:tailEnd type="none" w="med" len="med"/>
          </a:ln>
        </p:spPr>
        <p:txBody>
          <a:bodyPr lIns="45720" rIns="45720"/>
          <a:p>
            <a:pPr algn="ctr">
              <a:spcBef>
                <a:spcPct val="50000"/>
              </a:spcBef>
            </a:pP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Fujian</a:t>
            </a:r>
            <a:endParaRPr lang="en-US" altLang="zh-CN" sz="10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7" name="Oval 71"/>
          <p:cNvSpPr>
            <a:spLocks noChangeArrowheads="1"/>
          </p:cNvSpPr>
          <p:nvPr/>
        </p:nvSpPr>
        <p:spPr bwMode="auto">
          <a:xfrm>
            <a:off x="6424613" y="771525"/>
            <a:ext cx="381000" cy="457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none" lIns="90000" tIns="46800" rIns="90000" bIns="468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8" name="Oval 71"/>
          <p:cNvSpPr>
            <a:spLocks noChangeArrowheads="1"/>
          </p:cNvSpPr>
          <p:nvPr/>
        </p:nvSpPr>
        <p:spPr bwMode="auto">
          <a:xfrm>
            <a:off x="6196013" y="1838325"/>
            <a:ext cx="381000" cy="457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none" lIns="90000" tIns="46800" rIns="90000" bIns="468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9" name="圆角矩形 148"/>
          <p:cNvSpPr/>
          <p:nvPr/>
        </p:nvSpPr>
        <p:spPr>
          <a:xfrm>
            <a:off x="1066800" y="76200"/>
            <a:ext cx="2313305" cy="304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200" tIns="7200" rIns="7200" bIns="720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产前物流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·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集货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0" name="Oval 71"/>
          <p:cNvSpPr>
            <a:spLocks noChangeArrowheads="1"/>
          </p:cNvSpPr>
          <p:nvPr/>
        </p:nvSpPr>
        <p:spPr bwMode="auto">
          <a:xfrm>
            <a:off x="5815013" y="1533525"/>
            <a:ext cx="381000" cy="457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none" lIns="90000" tIns="46800" rIns="90000" bIns="468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4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4" name="矩形 153"/>
          <p:cNvSpPr/>
          <p:nvPr/>
        </p:nvSpPr>
        <p:spPr>
          <a:xfrm rot="153440">
            <a:off x="3440113" y="3092450"/>
            <a:ext cx="2030413" cy="5349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成本优化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491" name="TextBox 154"/>
          <p:cNvSpPr txBox="1"/>
          <p:nvPr/>
        </p:nvSpPr>
        <p:spPr>
          <a:xfrm>
            <a:off x="1066800" y="914400"/>
            <a:ext cx="2667000" cy="609600"/>
          </a:xfrm>
          <a:prstGeom prst="rect">
            <a:avLst/>
          </a:prstGeom>
          <a:noFill/>
          <a:ln w="9525">
            <a:noFill/>
          </a:ln>
        </p:spPr>
        <p:txBody>
          <a:bodyPr wrap="none"/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必须考虑的问题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6" name="矩形 75"/>
          <p:cNvSpPr/>
          <p:nvPr/>
        </p:nvSpPr>
        <p:spPr>
          <a:xfrm rot="21002855">
            <a:off x="1249363" y="1771650"/>
            <a:ext cx="2030413" cy="5349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保障供应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7" name="矩形 76"/>
          <p:cNvSpPr/>
          <p:nvPr/>
        </p:nvSpPr>
        <p:spPr>
          <a:xfrm rot="505536">
            <a:off x="4143375" y="4260850"/>
            <a:ext cx="2030413" cy="5349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容器返空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1905000" y="3810000"/>
            <a:ext cx="2030413" cy="5349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紧急响应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9" name="矩形 78"/>
          <p:cNvSpPr/>
          <p:nvPr/>
        </p:nvSpPr>
        <p:spPr>
          <a:xfrm rot="20774856">
            <a:off x="4578350" y="3214688"/>
            <a:ext cx="4032250" cy="53498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区域划分及集结点设置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0" name="矩形 79"/>
          <p:cNvSpPr/>
          <p:nvPr/>
        </p:nvSpPr>
        <p:spPr>
          <a:xfrm rot="21112749">
            <a:off x="6275388" y="4941888"/>
            <a:ext cx="2030413" cy="53498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××××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1" name="矩形 80"/>
          <p:cNvSpPr/>
          <p:nvPr/>
        </p:nvSpPr>
        <p:spPr>
          <a:xfrm rot="21112749">
            <a:off x="1322388" y="3113088"/>
            <a:ext cx="2030413" cy="53498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交通工具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2" name="矩形 81"/>
          <p:cNvSpPr/>
          <p:nvPr/>
        </p:nvSpPr>
        <p:spPr>
          <a:xfrm rot="21112749">
            <a:off x="1322388" y="5322888"/>
            <a:ext cx="2030413" cy="53498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取货线路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4" name="矩形 83"/>
          <p:cNvSpPr/>
          <p:nvPr/>
        </p:nvSpPr>
        <p:spPr>
          <a:xfrm rot="643271">
            <a:off x="1160463" y="4610100"/>
            <a:ext cx="3740150" cy="534988"/>
          </a:xfrm>
          <a:prstGeom prst="rect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供应商取货取货窗口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5" name="矩形 84"/>
          <p:cNvSpPr/>
          <p:nvPr/>
        </p:nvSpPr>
        <p:spPr>
          <a:xfrm rot="21112749">
            <a:off x="6427788" y="3570288"/>
            <a:ext cx="2030413" cy="534988"/>
          </a:xfrm>
          <a:prstGeom prst="rect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作业延迟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6" name="矩形 85"/>
          <p:cNvSpPr/>
          <p:nvPr/>
        </p:nvSpPr>
        <p:spPr>
          <a:xfrm rot="21112749">
            <a:off x="2389188" y="5703888"/>
            <a:ext cx="2030413" cy="534988"/>
          </a:xfrm>
          <a:prstGeom prst="rect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运输周期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7" name="矩形 86"/>
          <p:cNvSpPr/>
          <p:nvPr/>
        </p:nvSpPr>
        <p:spPr>
          <a:xfrm rot="21112749">
            <a:off x="4827588" y="6008688"/>
            <a:ext cx="2030413" cy="534988"/>
          </a:xfrm>
          <a:prstGeom prst="rect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最佳取货量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8" name="矩形 87"/>
          <p:cNvSpPr/>
          <p:nvPr/>
        </p:nvSpPr>
        <p:spPr>
          <a:xfrm rot="21112749">
            <a:off x="1703388" y="2351088"/>
            <a:ext cx="2030413" cy="534988"/>
          </a:xfrm>
          <a:prstGeom prst="rect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安全库存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6324600" y="4267200"/>
            <a:ext cx="2030413" cy="5349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信息系统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0" name="矩形 89"/>
          <p:cNvSpPr/>
          <p:nvPr/>
        </p:nvSpPr>
        <p:spPr>
          <a:xfrm rot="21112749">
            <a:off x="6808788" y="5475288"/>
            <a:ext cx="2030413" cy="53498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供应商成本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圆角矩形 1"/>
          <p:cNvSpPr/>
          <p:nvPr/>
        </p:nvSpPr>
        <p:spPr>
          <a:xfrm>
            <a:off x="1066800" y="76200"/>
            <a:ext cx="1981200" cy="304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200" tIns="7200" rIns="7200" bIns="720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产前物流问题归类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>
            <a:off x="1524000" y="422275"/>
            <a:ext cx="0" cy="6130925"/>
          </a:xfrm>
          <a:prstGeom prst="straightConnector1">
            <a:avLst/>
          </a:prstGeom>
          <a:ln w="38100">
            <a:solidFill>
              <a:srgbClr val="0070C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6" name="TextBox 11"/>
          <p:cNvSpPr txBox="1"/>
          <p:nvPr/>
        </p:nvSpPr>
        <p:spPr>
          <a:xfrm>
            <a:off x="2133600" y="609600"/>
            <a:ext cx="1066800" cy="3810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/>
          <a:p>
            <a:pPr algn="ctr"/>
            <a:r>
              <a:rPr lang="zh-CN" altLang="en-US" dirty="0">
                <a:latin typeface="Arial" panose="020B0604020202020204" pitchFamily="34" charset="0"/>
              </a:rPr>
              <a:t>配送中心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cxnSp>
        <p:nvCxnSpPr>
          <p:cNvPr id="5" name="直接连接符 4"/>
          <p:cNvCxnSpPr>
            <a:stCxn id="18436" idx="2"/>
          </p:cNvCxnSpPr>
          <p:nvPr/>
        </p:nvCxnSpPr>
        <p:spPr>
          <a:xfrm>
            <a:off x="2667000" y="990600"/>
            <a:ext cx="0" cy="2209800"/>
          </a:xfrm>
          <a:prstGeom prst="line">
            <a:avLst/>
          </a:prstGeom>
          <a:ln w="28575">
            <a:solidFill>
              <a:srgbClr val="0070C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8" name="TextBox 22"/>
          <p:cNvSpPr txBox="1"/>
          <p:nvPr/>
        </p:nvSpPr>
        <p:spPr>
          <a:xfrm>
            <a:off x="2133600" y="3352800"/>
            <a:ext cx="1066800" cy="3810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/>
          <a:p>
            <a:pPr algn="ctr"/>
            <a:r>
              <a:rPr lang="zh-CN" altLang="en-US" dirty="0">
                <a:latin typeface="Arial" panose="020B0604020202020204" pitchFamily="34" charset="0"/>
              </a:rPr>
              <a:t>集货运输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cxnSp>
        <p:nvCxnSpPr>
          <p:cNvPr id="7" name="直接连接符 6"/>
          <p:cNvCxnSpPr>
            <a:stCxn id="18438" idx="2"/>
          </p:cNvCxnSpPr>
          <p:nvPr/>
        </p:nvCxnSpPr>
        <p:spPr>
          <a:xfrm>
            <a:off x="2667000" y="3733800"/>
            <a:ext cx="0" cy="2667000"/>
          </a:xfrm>
          <a:prstGeom prst="line">
            <a:avLst/>
          </a:prstGeom>
          <a:ln w="28575">
            <a:solidFill>
              <a:srgbClr val="0070C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1524000" y="803275"/>
            <a:ext cx="6096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524000" y="3546475"/>
            <a:ext cx="6096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2" name="TextBox 56"/>
          <p:cNvSpPr txBox="1"/>
          <p:nvPr/>
        </p:nvSpPr>
        <p:spPr>
          <a:xfrm>
            <a:off x="3276600" y="1066800"/>
            <a:ext cx="1295400" cy="287338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lIns="18000" tIns="18000" rIns="18000" bIns="18000"/>
          <a:p>
            <a:pPr algn="ctr"/>
            <a:r>
              <a:rPr lang="zh-CN" altLang="en-US" dirty="0">
                <a:latin typeface="Arial" panose="020B0604020202020204" pitchFamily="34" charset="0"/>
              </a:rPr>
              <a:t>库存管理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2667000" y="1260475"/>
            <a:ext cx="6096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4" name="TextBox 58"/>
          <p:cNvSpPr txBox="1"/>
          <p:nvPr/>
        </p:nvSpPr>
        <p:spPr>
          <a:xfrm>
            <a:off x="3276600" y="1447800"/>
            <a:ext cx="1295400" cy="26987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lIns="18000" tIns="18000" rIns="18000" bIns="18000"/>
          <a:p>
            <a:pPr algn="ctr"/>
            <a:r>
              <a:rPr lang="zh-CN" altLang="en-US" dirty="0">
                <a:latin typeface="Arial" panose="020B0604020202020204" pitchFamily="34" charset="0"/>
              </a:rPr>
              <a:t>安全库存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2667000" y="1641475"/>
            <a:ext cx="6096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667000" y="1981200"/>
            <a:ext cx="6096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2667000" y="2362200"/>
            <a:ext cx="6096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2667000" y="4349750"/>
            <a:ext cx="6096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2667000" y="4765675"/>
            <a:ext cx="6096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2667000" y="5070475"/>
            <a:ext cx="6096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2667000" y="2743200"/>
            <a:ext cx="6096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2667000" y="5451475"/>
            <a:ext cx="6096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3" name="TextBox 56"/>
          <p:cNvSpPr txBox="1"/>
          <p:nvPr/>
        </p:nvSpPr>
        <p:spPr>
          <a:xfrm>
            <a:off x="3276600" y="1828800"/>
            <a:ext cx="1295400" cy="287338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lIns="18000" tIns="18000" rIns="18000" bIns="18000"/>
          <a:p>
            <a:pPr algn="ctr"/>
            <a:r>
              <a:rPr lang="zh-CN" altLang="en-US" dirty="0">
                <a:latin typeface="Arial" panose="020B0604020202020204" pitchFamily="34" charset="0"/>
              </a:rPr>
              <a:t>库房规划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8454" name="TextBox 56"/>
          <p:cNvSpPr txBox="1"/>
          <p:nvPr/>
        </p:nvSpPr>
        <p:spPr>
          <a:xfrm>
            <a:off x="3276600" y="2209800"/>
            <a:ext cx="1295400" cy="287338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lIns="18000" tIns="18000" rIns="18000" bIns="18000"/>
          <a:p>
            <a:pPr algn="ctr"/>
            <a:r>
              <a:rPr lang="zh-CN" altLang="en-US" dirty="0">
                <a:latin typeface="Arial" panose="020B0604020202020204" pitchFamily="34" charset="0"/>
              </a:rPr>
              <a:t>到货入库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8455" name="TextBox 56"/>
          <p:cNvSpPr txBox="1"/>
          <p:nvPr/>
        </p:nvSpPr>
        <p:spPr>
          <a:xfrm>
            <a:off x="3276600" y="2590800"/>
            <a:ext cx="1752600" cy="3048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lIns="18000" tIns="18000" rIns="18000" bIns="18000"/>
          <a:p>
            <a:pPr algn="ctr"/>
            <a:r>
              <a:rPr lang="zh-CN" altLang="en-US" dirty="0">
                <a:latin typeface="Arial" panose="020B0604020202020204" pitchFamily="34" charset="0"/>
              </a:rPr>
              <a:t>硬件、人员配置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8456" name="TextBox 56"/>
          <p:cNvSpPr txBox="1"/>
          <p:nvPr/>
        </p:nvSpPr>
        <p:spPr>
          <a:xfrm>
            <a:off x="3276600" y="4191000"/>
            <a:ext cx="4191000" cy="3048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lIns="18000" tIns="18000" rIns="18000" bIns="18000"/>
          <a:p>
            <a:pPr algn="ctr"/>
            <a:r>
              <a:rPr lang="zh-CN" altLang="en-US" dirty="0">
                <a:latin typeface="Arial" panose="020B0604020202020204" pitchFamily="34" charset="0"/>
              </a:rPr>
              <a:t>区域规划、集货点设置、人员硬件配置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8457" name="TextBox 56"/>
          <p:cNvSpPr txBox="1"/>
          <p:nvPr/>
        </p:nvSpPr>
        <p:spPr>
          <a:xfrm>
            <a:off x="3276600" y="4537075"/>
            <a:ext cx="1676400" cy="3048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lIns="18000" tIns="18000" rIns="18000" bIns="18000"/>
          <a:p>
            <a:pPr algn="ctr"/>
            <a:r>
              <a:rPr lang="zh-CN" altLang="en-US" dirty="0">
                <a:latin typeface="Arial" panose="020B0604020202020204" pitchFamily="34" charset="0"/>
              </a:rPr>
              <a:t>一次性取货量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8458" name="TextBox 56"/>
          <p:cNvSpPr txBox="1"/>
          <p:nvPr/>
        </p:nvSpPr>
        <p:spPr>
          <a:xfrm>
            <a:off x="3276600" y="4918075"/>
            <a:ext cx="2438400" cy="3048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lIns="18000" tIns="18000" rIns="18000" bIns="18000"/>
          <a:p>
            <a:r>
              <a:rPr lang="zh-CN" altLang="en-US" dirty="0">
                <a:latin typeface="Arial" panose="020B0604020202020204" pitchFamily="34" charset="0"/>
              </a:rPr>
              <a:t>交通规则、车型选择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8459" name="TextBox 56"/>
          <p:cNvSpPr txBox="1"/>
          <p:nvPr/>
        </p:nvSpPr>
        <p:spPr>
          <a:xfrm>
            <a:off x="3276600" y="5299075"/>
            <a:ext cx="5410200" cy="33972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lIns="18000" tIns="18000" rIns="18000" bIns="18000"/>
          <a:p>
            <a:r>
              <a:rPr lang="zh-CN" altLang="en-US" dirty="0">
                <a:latin typeface="Arial" panose="020B0604020202020204" pitchFamily="34" charset="0"/>
              </a:rPr>
              <a:t>取货线路、取货周期、窗口时间、作业延时、车辆调度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cxnSp>
        <p:nvCxnSpPr>
          <p:cNvPr id="49" name="直接连接符 48"/>
          <p:cNvCxnSpPr/>
          <p:nvPr/>
        </p:nvCxnSpPr>
        <p:spPr>
          <a:xfrm>
            <a:off x="2667000" y="5832475"/>
            <a:ext cx="6096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61" name="TextBox 56"/>
          <p:cNvSpPr txBox="1"/>
          <p:nvPr/>
        </p:nvSpPr>
        <p:spPr>
          <a:xfrm>
            <a:off x="3276600" y="5680075"/>
            <a:ext cx="990600" cy="3048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lIns="18000" tIns="18000" rIns="18000" bIns="18000"/>
          <a:p>
            <a:r>
              <a:rPr lang="zh-CN" altLang="en-US" dirty="0">
                <a:latin typeface="Arial" panose="020B0604020202020204" pitchFamily="34" charset="0"/>
              </a:rPr>
              <a:t>容器返回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2667000" y="6248400"/>
            <a:ext cx="6096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63" name="TextBox 56"/>
          <p:cNvSpPr txBox="1"/>
          <p:nvPr/>
        </p:nvSpPr>
        <p:spPr>
          <a:xfrm>
            <a:off x="3276600" y="6096000"/>
            <a:ext cx="3810000" cy="3048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lIns="18000" tIns="18000" rIns="18000" bIns="18000"/>
          <a:p>
            <a:r>
              <a:rPr lang="zh-CN" altLang="en-US" dirty="0">
                <a:latin typeface="Arial" panose="020B0604020202020204" pitchFamily="34" charset="0"/>
              </a:rPr>
              <a:t>集货系统成本优化、供应商成本优化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2667000" y="3968750"/>
            <a:ext cx="6096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65" name="TextBox 56"/>
          <p:cNvSpPr txBox="1"/>
          <p:nvPr/>
        </p:nvSpPr>
        <p:spPr>
          <a:xfrm>
            <a:off x="3276600" y="3810000"/>
            <a:ext cx="1219200" cy="3048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lIns="18000" tIns="18000" rIns="18000" bIns="18000"/>
          <a:p>
            <a:pPr algn="ctr"/>
            <a:r>
              <a:rPr lang="zh-CN" altLang="en-US" dirty="0">
                <a:latin typeface="Arial" panose="020B0604020202020204" pitchFamily="34" charset="0"/>
              </a:rPr>
              <a:t>运输模式</a:t>
            </a:r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480,&quot;width&quot;:4069}"/>
</p:tagLst>
</file>

<file path=ppt/tags/tag2.xml><?xml version="1.0" encoding="utf-8"?>
<p:tagLst xmlns:p="http://schemas.openxmlformats.org/presentationml/2006/main">
  <p:tag name="KSO_WPP_MARK_KEY" val="6a53298f-9660-4050-a5ec-250c09df21e8"/>
  <p:tag name="COMMONDATA" val="eyJoZGlkIjoiODc5OTdkZDQxOTMwNGQxNTBmNzRiMmEzNWM0ZjQ1MmMifQ==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活力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normAutofit/>
      </a:bodyPr>
      <a:lstStyle>
        <a:defPPr>
          <a:defRPr dirty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0</TotalTime>
  <Words>3188</Words>
  <Application>WPS 演示</Application>
  <PresentationFormat>全屏显示(4:3)</PresentationFormat>
  <Paragraphs>637</Paragraphs>
  <Slides>22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42" baseType="lpstr">
      <vt:lpstr>Arial</vt:lpstr>
      <vt:lpstr>宋体</vt:lpstr>
      <vt:lpstr>Wingdings</vt:lpstr>
      <vt:lpstr>Gill Sans MT</vt:lpstr>
      <vt:lpstr>Wingdings 2</vt:lpstr>
      <vt:lpstr>Verdana</vt:lpstr>
      <vt:lpstr>Calibri</vt:lpstr>
      <vt:lpstr>华文中宋</vt:lpstr>
      <vt:lpstr>楷体</vt:lpstr>
      <vt:lpstr>黑体</vt:lpstr>
      <vt:lpstr>Corpos</vt:lpstr>
      <vt:lpstr>ksdb</vt:lpstr>
      <vt:lpstr>PMingLiU</vt:lpstr>
      <vt:lpstr>Times New Roman</vt:lpstr>
      <vt:lpstr>微软雅黑</vt:lpstr>
      <vt:lpstr>Arial Unicode MS</vt:lpstr>
      <vt:lpstr>Gill Sans MT</vt:lpstr>
      <vt:lpstr>夏至</vt:lpstr>
      <vt:lpstr>MS_ClipArt_Gallery.2</vt:lpstr>
      <vt:lpstr>Photoshop.Image.9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WPS_1670316127</cp:lastModifiedBy>
  <cp:revision>129</cp:revision>
  <dcterms:created xsi:type="dcterms:W3CDTF">2014-05-08T01:29:18Z</dcterms:created>
  <dcterms:modified xsi:type="dcterms:W3CDTF">2023-05-09T05:57:55Z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0CE257DA2E3D455FA21772510A6CFB3C_13</vt:lpwstr>
  </property>
  <property fmtid="{D5CDD505-2E9C-101B-9397-08002B2CF9AE}" pid="4" name="KSOProductBuildVer">
    <vt:lpwstr>2052-11.1.0.14309</vt:lpwstr>
  </property>
</Properties>
</file>